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ppt/notesSlides/notesSlide126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128.xml" ContentType="application/vnd.openxmlformats-officedocument.presentationml.notesSlide+xml"/>
  <Override PartName="/ppt/notesSlides/notesSlide129.xml" ContentType="application/vnd.openxmlformats-officedocument.presentationml.notesSlide+xml"/>
  <Override PartName="/ppt/notesSlides/notesSlide130.xml" ContentType="application/vnd.openxmlformats-officedocument.presentationml.notesSlide+xml"/>
  <Override PartName="/ppt/notesSlides/notesSlide131.xml" ContentType="application/vnd.openxmlformats-officedocument.presentationml.notesSlide+xml"/>
  <Override PartName="/ppt/notesSlides/notesSlide132.xml" ContentType="application/vnd.openxmlformats-officedocument.presentationml.notesSlide+xml"/>
  <Override PartName="/ppt/notesSlides/notesSlide133.xml" ContentType="application/vnd.openxmlformats-officedocument.presentationml.notesSlide+xml"/>
  <Override PartName="/ppt/notesSlides/notesSlide134.xml" ContentType="application/vnd.openxmlformats-officedocument.presentationml.notesSlide+xml"/>
  <Override PartName="/ppt/notesSlides/notesSlide135.xml" ContentType="application/vnd.openxmlformats-officedocument.presentationml.notesSlide+xml"/>
  <Override PartName="/ppt/notesSlides/notesSlide136.xml" ContentType="application/vnd.openxmlformats-officedocument.presentationml.notesSlide+xml"/>
  <Override PartName="/ppt/notesSlides/notesSlide137.xml" ContentType="application/vnd.openxmlformats-officedocument.presentationml.notesSlide+xml"/>
  <Override PartName="/ppt/notesSlides/notesSlide138.xml" ContentType="application/vnd.openxmlformats-officedocument.presentationml.notesSlide+xml"/>
  <Override PartName="/ppt/notesSlides/notesSlide139.xml" ContentType="application/vnd.openxmlformats-officedocument.presentationml.notesSlide+xml"/>
  <Override PartName="/ppt/notesSlides/notesSlide1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49"/>
  </p:notesMasterIdLst>
  <p:sldIdLst>
    <p:sldId id="311" r:id="rId2"/>
    <p:sldId id="314" r:id="rId3"/>
    <p:sldId id="496" r:id="rId4"/>
    <p:sldId id="497" r:id="rId5"/>
    <p:sldId id="498" r:id="rId6"/>
    <p:sldId id="499" r:id="rId7"/>
    <p:sldId id="500" r:id="rId8"/>
    <p:sldId id="502" r:id="rId9"/>
    <p:sldId id="503" r:id="rId10"/>
    <p:sldId id="501" r:id="rId11"/>
    <p:sldId id="506" r:id="rId12"/>
    <p:sldId id="505" r:id="rId13"/>
    <p:sldId id="507" r:id="rId14"/>
    <p:sldId id="509" r:id="rId15"/>
    <p:sldId id="510" r:id="rId16"/>
    <p:sldId id="504" r:id="rId17"/>
    <p:sldId id="508" r:id="rId18"/>
    <p:sldId id="468" r:id="rId19"/>
    <p:sldId id="469" r:id="rId20"/>
    <p:sldId id="470" r:id="rId21"/>
    <p:sldId id="471" r:id="rId22"/>
    <p:sldId id="472" r:id="rId23"/>
    <p:sldId id="513" r:id="rId24"/>
    <p:sldId id="514" r:id="rId25"/>
    <p:sldId id="515" r:id="rId26"/>
    <p:sldId id="516" r:id="rId27"/>
    <p:sldId id="348" r:id="rId28"/>
    <p:sldId id="442" r:id="rId29"/>
    <p:sldId id="441" r:id="rId30"/>
    <p:sldId id="349" r:id="rId31"/>
    <p:sldId id="358" r:id="rId32"/>
    <p:sldId id="357" r:id="rId33"/>
    <p:sldId id="359" r:id="rId34"/>
    <p:sldId id="315" r:id="rId35"/>
    <p:sldId id="351" r:id="rId36"/>
    <p:sldId id="350" r:id="rId37"/>
    <p:sldId id="277" r:id="rId38"/>
    <p:sldId id="278" r:id="rId39"/>
    <p:sldId id="308" r:id="rId40"/>
    <p:sldId id="306" r:id="rId41"/>
    <p:sldId id="309" r:id="rId42"/>
    <p:sldId id="310" r:id="rId43"/>
    <p:sldId id="279" r:id="rId44"/>
    <p:sldId id="347" r:id="rId45"/>
    <p:sldId id="443" r:id="rId46"/>
    <p:sldId id="334" r:id="rId47"/>
    <p:sldId id="317" r:id="rId48"/>
    <p:sldId id="316" r:id="rId49"/>
    <p:sldId id="318" r:id="rId50"/>
    <p:sldId id="319" r:id="rId51"/>
    <p:sldId id="286" r:id="rId52"/>
    <p:sldId id="444" r:id="rId53"/>
    <p:sldId id="445" r:id="rId54"/>
    <p:sldId id="339" r:id="rId55"/>
    <p:sldId id="335" r:id="rId56"/>
    <p:sldId id="288" r:id="rId57"/>
    <p:sldId id="436" r:id="rId58"/>
    <p:sldId id="361" r:id="rId59"/>
    <p:sldId id="439" r:id="rId60"/>
    <p:sldId id="440" r:id="rId61"/>
    <p:sldId id="437" r:id="rId62"/>
    <p:sldId id="438" r:id="rId63"/>
    <p:sldId id="327" r:id="rId64"/>
    <p:sldId id="352" r:id="rId65"/>
    <p:sldId id="353" r:id="rId66"/>
    <p:sldId id="354" r:id="rId67"/>
    <p:sldId id="415" r:id="rId68"/>
    <p:sldId id="446" r:id="rId69"/>
    <p:sldId id="448" r:id="rId70"/>
    <p:sldId id="449" r:id="rId71"/>
    <p:sldId id="450" r:id="rId72"/>
    <p:sldId id="451" r:id="rId73"/>
    <p:sldId id="452" r:id="rId74"/>
    <p:sldId id="414" r:id="rId75"/>
    <p:sldId id="417" r:id="rId76"/>
    <p:sldId id="362" r:id="rId77"/>
    <p:sldId id="416" r:id="rId78"/>
    <p:sldId id="418" r:id="rId79"/>
    <p:sldId id="434" r:id="rId80"/>
    <p:sldId id="419" r:id="rId81"/>
    <p:sldId id="421" r:id="rId82"/>
    <p:sldId id="422" r:id="rId83"/>
    <p:sldId id="423" r:id="rId84"/>
    <p:sldId id="429" r:id="rId85"/>
    <p:sldId id="430" r:id="rId86"/>
    <p:sldId id="424" r:id="rId87"/>
    <p:sldId id="425" r:id="rId88"/>
    <p:sldId id="426" r:id="rId89"/>
    <p:sldId id="427" r:id="rId90"/>
    <p:sldId id="431" r:id="rId91"/>
    <p:sldId id="432" r:id="rId92"/>
    <p:sldId id="433" r:id="rId93"/>
    <p:sldId id="474" r:id="rId94"/>
    <p:sldId id="476" r:id="rId95"/>
    <p:sldId id="479" r:id="rId96"/>
    <p:sldId id="480" r:id="rId97"/>
    <p:sldId id="478" r:id="rId98"/>
    <p:sldId id="481" r:id="rId99"/>
    <p:sldId id="484" r:id="rId100"/>
    <p:sldId id="483" r:id="rId101"/>
    <p:sldId id="490" r:id="rId102"/>
    <p:sldId id="489" r:id="rId103"/>
    <p:sldId id="491" r:id="rId104"/>
    <p:sldId id="485" r:id="rId105"/>
    <p:sldId id="495" r:id="rId106"/>
    <p:sldId id="492" r:id="rId107"/>
    <p:sldId id="493" r:id="rId108"/>
    <p:sldId id="355" r:id="rId109"/>
    <p:sldId id="356" r:id="rId110"/>
    <p:sldId id="364" r:id="rId111"/>
    <p:sldId id="337" r:id="rId112"/>
    <p:sldId id="290" r:id="rId113"/>
    <p:sldId id="338" r:id="rId114"/>
    <p:sldId id="455" r:id="rId115"/>
    <p:sldId id="456" r:id="rId116"/>
    <p:sldId id="457" r:id="rId117"/>
    <p:sldId id="363" r:id="rId118"/>
    <p:sldId id="458" r:id="rId119"/>
    <p:sldId id="459" r:id="rId120"/>
    <p:sldId id="454" r:id="rId121"/>
    <p:sldId id="460" r:id="rId122"/>
    <p:sldId id="461" r:id="rId123"/>
    <p:sldId id="462" r:id="rId124"/>
    <p:sldId id="463" r:id="rId125"/>
    <p:sldId id="360" r:id="rId126"/>
    <p:sldId id="289" r:id="rId127"/>
    <p:sldId id="518" r:id="rId128"/>
    <p:sldId id="521" r:id="rId129"/>
    <p:sldId id="522" r:id="rId130"/>
    <p:sldId id="523" r:id="rId131"/>
    <p:sldId id="526" r:id="rId132"/>
    <p:sldId id="525" r:id="rId133"/>
    <p:sldId id="528" r:id="rId134"/>
    <p:sldId id="527" r:id="rId135"/>
    <p:sldId id="530" r:id="rId136"/>
    <p:sldId id="529" r:id="rId137"/>
    <p:sldId id="531" r:id="rId138"/>
    <p:sldId id="524" r:id="rId139"/>
    <p:sldId id="532" r:id="rId140"/>
    <p:sldId id="534" r:id="rId141"/>
    <p:sldId id="533" r:id="rId142"/>
    <p:sldId id="535" r:id="rId143"/>
    <p:sldId id="519" r:id="rId144"/>
    <p:sldId id="536" r:id="rId145"/>
    <p:sldId id="520" r:id="rId146"/>
    <p:sldId id="537" r:id="rId147"/>
    <p:sldId id="344" r:id="rId14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CC"/>
    <a:srgbClr val="C5E2FF"/>
    <a:srgbClr val="0000FF"/>
    <a:srgbClr val="CCECFF"/>
    <a:srgbClr val="FFCCFF"/>
    <a:srgbClr val="C9C960"/>
    <a:srgbClr val="99FF99"/>
    <a:srgbClr val="99CCFF"/>
    <a:srgbClr val="92D05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71403" autoAdjust="0"/>
  </p:normalViewPr>
  <p:slideViewPr>
    <p:cSldViewPr>
      <p:cViewPr varScale="1">
        <p:scale>
          <a:sx n="113" d="100"/>
          <a:sy n="113" d="100"/>
        </p:scale>
        <p:origin x="870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slide" Target="slides/slide143.xml"/><Relationship Id="rId149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presProps" Target="presProps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5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5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71B840BE-BE4F-444B-8549-7830944409B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CB3A14CC-EDDE-4477-80AB-5B445B980BAF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7A844B89-C5E5-43D6-B002-96740FA2536B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39D50963-4F6F-485F-8D85-E75C766B2C07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Klicken Sie hier, um die Master-Textformate zu bearbeiten</a:t>
            </a:r>
          </a:p>
          <a:p>
            <a:pPr lvl="1"/>
            <a:r>
              <a:rPr lang="en-US" noProof="0"/>
              <a:t>Zweite Ebene</a:t>
            </a:r>
          </a:p>
          <a:p>
            <a:pPr lvl="2"/>
            <a:r>
              <a:rPr lang="en-US" noProof="0"/>
              <a:t>Dritte Ebene</a:t>
            </a:r>
          </a:p>
          <a:p>
            <a:pPr lvl="3"/>
            <a:r>
              <a:rPr lang="en-US" noProof="0"/>
              <a:t>Vierte Ebene</a:t>
            </a:r>
          </a:p>
          <a:p>
            <a:pPr lvl="4"/>
            <a:r>
              <a:rPr lang="en-US" noProof="0"/>
              <a:t>Fünfte Ebene</a:t>
            </a:r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id="{364C31D1-5F7E-4F92-932A-6CFD3C99E95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63097A00-4053-4BCB-8D28-92688883A4E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A0CD23AA-3AED-435C-B9A2-5261C5B6535E}" type="slidenum">
              <a:rPr lang="en-US" altLang="en-US"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0476314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1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1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1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_rels/notesSlide1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0.xml"/><Relationship Id="rId1" Type="http://schemas.openxmlformats.org/officeDocument/2006/relationships/notesMaster" Target="../notesMasters/notesMaster1.xml"/></Relationships>
</file>

<file path=ppt/notesSlides/_rels/notesSlide1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1.xml"/><Relationship Id="rId1" Type="http://schemas.openxmlformats.org/officeDocument/2006/relationships/notesMaster" Target="../notesMasters/notesMaster1.xml"/></Relationships>
</file>

<file path=ppt/notesSlides/_rels/notesSlide1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1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_rels/notesSlide1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4.xml"/><Relationship Id="rId1" Type="http://schemas.openxmlformats.org/officeDocument/2006/relationships/notesMaster" Target="../notesMasters/notesMaster1.xml"/></Relationships>
</file>

<file path=ppt/notesSlides/_rels/notesSlide1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5.xml"/><Relationship Id="rId1" Type="http://schemas.openxmlformats.org/officeDocument/2006/relationships/notesMaster" Target="../notesMasters/notesMaster1.xml"/></Relationships>
</file>

<file path=ppt/notesSlides/_rels/notesSlide1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id="{685F6BF9-9C27-43FC-83C6-811D13B5A88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C2C7F15-4FEC-4D85-8F0B-CA73CBB0F1C3}" type="slidenum">
              <a:rPr lang="en-US" altLang="en-US" smtClean="0"/>
              <a:t>1</a:t>
            </a:fld>
            <a:endParaRPr lang="en-US" altLang="en-US"/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E3285C50-FB65-4855-8A11-2EB0796933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D30F11C7-3FCE-490F-ABFC-AD0AA784DAF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62138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49C1AD-0EF7-AD78-D2EE-85FA6D97C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F4EABF9C-8E8D-4D4C-1119-29821CE3C35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9221940-0837-45F4-98D9-DF23E46EF8F0}" type="slidenum">
              <a:rPr lang="en-US" altLang="en-US" smtClean="0"/>
              <a:t>10</a:t>
            </a:fld>
            <a:endParaRPr lang="en-US" altLang="en-US"/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CDAA094D-7B79-F05C-F705-1BD5D115244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5A1030AB-C766-92F6-1846-DED31DB0AE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9253935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22AB4A-7DE5-C55A-199C-B607052D9A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>
            <a:extLst>
              <a:ext uri="{FF2B5EF4-FFF2-40B4-BE49-F238E27FC236}">
                <a16:creationId xmlns:a16="http://schemas.microsoft.com/office/drawing/2014/main" id="{27F868A7-2797-3EBA-D7D7-F8373BCFDE7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C70F0BA-2C6D-4613-8E8B-AA1BE66F179D}" type="slidenum">
              <a:rPr lang="en-US" altLang="en-US" smtClean="0"/>
              <a:t>104</a:t>
            </a:fld>
            <a:endParaRPr lang="en-US" altLang="en-US"/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D505B78F-BF37-3A99-C554-74DF8BBE1A1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AD2DFFAC-DC97-FD59-35A0-EA26AC07B5F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6910888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4B3827-A80B-B158-CCB7-1F0FA419BB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>
            <a:extLst>
              <a:ext uri="{FF2B5EF4-FFF2-40B4-BE49-F238E27FC236}">
                <a16:creationId xmlns:a16="http://schemas.microsoft.com/office/drawing/2014/main" id="{DF4C1CF7-E978-5A2E-AD5C-26BD9116139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C70F0BA-2C6D-4613-8E8B-AA1BE66F179D}" type="slidenum">
              <a:rPr lang="en-US" altLang="en-US" smtClean="0"/>
              <a:t>105</a:t>
            </a:fld>
            <a:endParaRPr lang="en-US" altLang="en-US"/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8372299A-C4DD-C9C9-7C6A-712922D4603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821AA006-8BF0-093A-F278-9D746A6BFF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6005607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356272-31BC-DE5D-621C-92308BACA6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>
            <a:extLst>
              <a:ext uri="{FF2B5EF4-FFF2-40B4-BE49-F238E27FC236}">
                <a16:creationId xmlns:a16="http://schemas.microsoft.com/office/drawing/2014/main" id="{6BB5202E-1A72-1037-2940-D0D08258FD1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C70F0BA-2C6D-4613-8E8B-AA1BE66F179D}" type="slidenum">
              <a:rPr lang="en-US" altLang="en-US" smtClean="0"/>
              <a:t>106</a:t>
            </a:fld>
            <a:endParaRPr lang="en-US" altLang="en-US"/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71E5C6C0-1174-61C2-A453-C01B8257851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596D192D-9A36-BE38-2F0E-FAE807EE07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5154605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27ACEE-C63C-C487-46BF-855B933379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>
            <a:extLst>
              <a:ext uri="{FF2B5EF4-FFF2-40B4-BE49-F238E27FC236}">
                <a16:creationId xmlns:a16="http://schemas.microsoft.com/office/drawing/2014/main" id="{2C53D7E1-005F-34B7-D4FF-DDC351143EE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C70F0BA-2C6D-4613-8E8B-AA1BE66F179D}" type="slidenum">
              <a:rPr lang="en-US" altLang="en-US" smtClean="0"/>
              <a:t>107</a:t>
            </a:fld>
            <a:endParaRPr lang="en-US" altLang="en-US"/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3481AEC8-2DBB-6D2C-067D-E37C1D351E2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87937066-10B6-B794-84A8-47043E3AED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3043790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>
            <a:extLst>
              <a:ext uri="{FF2B5EF4-FFF2-40B4-BE49-F238E27FC236}">
                <a16:creationId xmlns:a16="http://schemas.microsoft.com/office/drawing/2014/main" id="{13137453-A9BA-40DE-96E2-0B6852B721E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D3C26B7-F233-46B1-937C-AF1FA706A110}" type="slidenum">
              <a:rPr lang="en-US" altLang="en-US" smtClean="0"/>
              <a:t>108</a:t>
            </a:fld>
            <a:endParaRPr lang="en-US" altLang="en-US"/>
          </a:p>
        </p:txBody>
      </p:sp>
      <p:sp>
        <p:nvSpPr>
          <p:cNvPr id="74755" name="Rectangle 2">
            <a:extLst>
              <a:ext uri="{FF2B5EF4-FFF2-40B4-BE49-F238E27FC236}">
                <a16:creationId xmlns:a16="http://schemas.microsoft.com/office/drawing/2014/main" id="{097AAB14-32F5-43C9-ACE8-E3D54D11E30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74756" name="Rectangle 3">
            <a:extLst>
              <a:ext uri="{FF2B5EF4-FFF2-40B4-BE49-F238E27FC236}">
                <a16:creationId xmlns:a16="http://schemas.microsoft.com/office/drawing/2014/main" id="{A8CAC3F0-61C6-4244-9E73-3C09A6A511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6634138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>
            <a:extLst>
              <a:ext uri="{FF2B5EF4-FFF2-40B4-BE49-F238E27FC236}">
                <a16:creationId xmlns:a16="http://schemas.microsoft.com/office/drawing/2014/main" id="{F6F11204-77A7-4A8D-B619-BD9FF3E4D0D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BFE45A8-174F-4CA2-9A5B-83E767F386FE}" type="slidenum">
              <a:rPr lang="en-US" altLang="en-US" smtClean="0"/>
              <a:t>109</a:t>
            </a:fld>
            <a:endParaRPr lang="en-US" altLang="en-US"/>
          </a:p>
        </p:txBody>
      </p:sp>
      <p:sp>
        <p:nvSpPr>
          <p:cNvPr id="76803" name="Rectangle 2">
            <a:extLst>
              <a:ext uri="{FF2B5EF4-FFF2-40B4-BE49-F238E27FC236}">
                <a16:creationId xmlns:a16="http://schemas.microsoft.com/office/drawing/2014/main" id="{C16CE8EC-8976-41A3-8F83-1EBC580FE27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76804" name="Rectangle 3">
            <a:extLst>
              <a:ext uri="{FF2B5EF4-FFF2-40B4-BE49-F238E27FC236}">
                <a16:creationId xmlns:a16="http://schemas.microsoft.com/office/drawing/2014/main" id="{A7191B26-A43B-4EF2-A990-D0672AA6F3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5192116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>
            <a:extLst>
              <a:ext uri="{FF2B5EF4-FFF2-40B4-BE49-F238E27FC236}">
                <a16:creationId xmlns:a16="http://schemas.microsoft.com/office/drawing/2014/main" id="{7B9A03D6-7DE7-4DCE-A3E3-BF9486DFF5E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49D0318-B0A5-4AF6-AB84-ABCF980F87C2}" type="slidenum">
              <a:rPr lang="en-US" altLang="en-US" smtClean="0"/>
              <a:t>111</a:t>
            </a:fld>
            <a:endParaRPr lang="en-US" altLang="en-US"/>
          </a:p>
        </p:txBody>
      </p:sp>
      <p:sp>
        <p:nvSpPr>
          <p:cNvPr id="78851" name="Rectangle 2">
            <a:extLst>
              <a:ext uri="{FF2B5EF4-FFF2-40B4-BE49-F238E27FC236}">
                <a16:creationId xmlns:a16="http://schemas.microsoft.com/office/drawing/2014/main" id="{84313E82-3060-4A73-9542-10DF839262E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78852" name="Rectangle 3">
            <a:extLst>
              <a:ext uri="{FF2B5EF4-FFF2-40B4-BE49-F238E27FC236}">
                <a16:creationId xmlns:a16="http://schemas.microsoft.com/office/drawing/2014/main" id="{F1067FDC-5BB6-4895-BB52-7B2BDC7EF0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759090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>
            <a:extLst>
              <a:ext uri="{FF2B5EF4-FFF2-40B4-BE49-F238E27FC236}">
                <a16:creationId xmlns:a16="http://schemas.microsoft.com/office/drawing/2014/main" id="{B050CA1C-4639-4C60-B6B8-6026B1645A3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2CD8618-6C6F-4114-834D-D509FB4E7976}" type="slidenum">
              <a:rPr lang="en-US" altLang="en-US" smtClean="0"/>
              <a:t>112</a:t>
            </a:fld>
            <a:endParaRPr lang="en-US" altLang="en-US"/>
          </a:p>
        </p:txBody>
      </p:sp>
      <p:sp>
        <p:nvSpPr>
          <p:cNvPr id="80899" name="Rectangle 2">
            <a:extLst>
              <a:ext uri="{FF2B5EF4-FFF2-40B4-BE49-F238E27FC236}">
                <a16:creationId xmlns:a16="http://schemas.microsoft.com/office/drawing/2014/main" id="{3E403FA1-C982-49E2-8E35-7B8F35A091E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80900" name="Rectangle 3">
            <a:extLst>
              <a:ext uri="{FF2B5EF4-FFF2-40B4-BE49-F238E27FC236}">
                <a16:creationId xmlns:a16="http://schemas.microsoft.com/office/drawing/2014/main" id="{E3331FFD-B3AB-4145-8A41-1E399AFD8C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1914985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>
            <a:extLst>
              <a:ext uri="{FF2B5EF4-FFF2-40B4-BE49-F238E27FC236}">
                <a16:creationId xmlns:a16="http://schemas.microsoft.com/office/drawing/2014/main" id="{D97325E8-7032-4952-8EB1-BE3E7CCBD82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7FCC318-06AD-4419-9FE3-3A7C08346B36}" type="slidenum">
              <a:rPr lang="en-US" altLang="en-US" smtClean="0"/>
              <a:t>113</a:t>
            </a:fld>
            <a:endParaRPr lang="en-US" altLang="en-US"/>
          </a:p>
        </p:txBody>
      </p:sp>
      <p:sp>
        <p:nvSpPr>
          <p:cNvPr id="82947" name="Rectangle 2">
            <a:extLst>
              <a:ext uri="{FF2B5EF4-FFF2-40B4-BE49-F238E27FC236}">
                <a16:creationId xmlns:a16="http://schemas.microsoft.com/office/drawing/2014/main" id="{F99725CA-E948-4F45-96A0-76DD4E3CE82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82948" name="Rectangle 3">
            <a:extLst>
              <a:ext uri="{FF2B5EF4-FFF2-40B4-BE49-F238E27FC236}">
                <a16:creationId xmlns:a16="http://schemas.microsoft.com/office/drawing/2014/main" id="{F9F9D9C8-2522-45D8-AEBB-CD2686CE25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7896811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4EFE57-2D71-8CB1-6B29-0DC295B61D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>
            <a:extLst>
              <a:ext uri="{FF2B5EF4-FFF2-40B4-BE49-F238E27FC236}">
                <a16:creationId xmlns:a16="http://schemas.microsoft.com/office/drawing/2014/main" id="{AE1F2133-EA4A-7F43-4CB9-C61368149F4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7FCC318-06AD-4419-9FE3-3A7C08346B36}" type="slidenum">
              <a:rPr lang="en-US" altLang="en-US" smtClean="0"/>
              <a:t>114</a:t>
            </a:fld>
            <a:endParaRPr lang="en-US" altLang="en-US"/>
          </a:p>
        </p:txBody>
      </p:sp>
      <p:sp>
        <p:nvSpPr>
          <p:cNvPr id="82947" name="Rectangle 2">
            <a:extLst>
              <a:ext uri="{FF2B5EF4-FFF2-40B4-BE49-F238E27FC236}">
                <a16:creationId xmlns:a16="http://schemas.microsoft.com/office/drawing/2014/main" id="{B67B43C2-A2ED-63BC-30E3-BCFC852C8E6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82948" name="Rectangle 3">
            <a:extLst>
              <a:ext uri="{FF2B5EF4-FFF2-40B4-BE49-F238E27FC236}">
                <a16:creationId xmlns:a16="http://schemas.microsoft.com/office/drawing/2014/main" id="{7892E2C6-0C7E-406B-A81E-6FA21D3408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81241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56BCF6-0758-F718-50DE-973406F277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5E64943C-D349-6084-2FD8-FAE119D6713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9221940-0837-45F4-98D9-DF23E46EF8F0}" type="slidenum">
              <a:rPr lang="en-US" altLang="en-US" smtClean="0"/>
              <a:t>11</a:t>
            </a:fld>
            <a:endParaRPr lang="en-US" altLang="en-US"/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DAB2FB6F-4EE5-3D5F-9717-2301663F918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6034DB7D-ABBC-7211-A9E9-0E03E9AE0A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8037297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046099-0B16-E7B5-DEA1-9C89FEBBD7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>
            <a:extLst>
              <a:ext uri="{FF2B5EF4-FFF2-40B4-BE49-F238E27FC236}">
                <a16:creationId xmlns:a16="http://schemas.microsoft.com/office/drawing/2014/main" id="{6F47EF7C-DC61-6662-78FB-FA1804E28FE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7FCC318-06AD-4419-9FE3-3A7C08346B36}" type="slidenum">
              <a:rPr lang="en-US" altLang="en-US" smtClean="0"/>
              <a:t>115</a:t>
            </a:fld>
            <a:endParaRPr lang="en-US" altLang="en-US"/>
          </a:p>
        </p:txBody>
      </p:sp>
      <p:sp>
        <p:nvSpPr>
          <p:cNvPr id="82947" name="Rectangle 2">
            <a:extLst>
              <a:ext uri="{FF2B5EF4-FFF2-40B4-BE49-F238E27FC236}">
                <a16:creationId xmlns:a16="http://schemas.microsoft.com/office/drawing/2014/main" id="{3C360E5D-2558-F224-0AA7-EBBCC10557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82948" name="Rectangle 3">
            <a:extLst>
              <a:ext uri="{FF2B5EF4-FFF2-40B4-BE49-F238E27FC236}">
                <a16:creationId xmlns:a16="http://schemas.microsoft.com/office/drawing/2014/main" id="{C09040E1-691D-6E12-CF1E-B565D78956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5536440"/>
      </p:ext>
    </p:extLst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FE62B5-EA79-843B-8E58-9D1A26D05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>
            <a:extLst>
              <a:ext uri="{FF2B5EF4-FFF2-40B4-BE49-F238E27FC236}">
                <a16:creationId xmlns:a16="http://schemas.microsoft.com/office/drawing/2014/main" id="{FE58936F-33D0-0A10-B801-C9816A15DF6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7FCC318-06AD-4419-9FE3-3A7C08346B36}" type="slidenum">
              <a:rPr lang="en-US" altLang="en-US" smtClean="0"/>
              <a:t>116</a:t>
            </a:fld>
            <a:endParaRPr lang="en-US" altLang="en-US"/>
          </a:p>
        </p:txBody>
      </p:sp>
      <p:sp>
        <p:nvSpPr>
          <p:cNvPr id="82947" name="Rectangle 2">
            <a:extLst>
              <a:ext uri="{FF2B5EF4-FFF2-40B4-BE49-F238E27FC236}">
                <a16:creationId xmlns:a16="http://schemas.microsoft.com/office/drawing/2014/main" id="{4AA780B4-5EEB-6C4D-CD08-4BE17776C1E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82948" name="Rectangle 3">
            <a:extLst>
              <a:ext uri="{FF2B5EF4-FFF2-40B4-BE49-F238E27FC236}">
                <a16:creationId xmlns:a16="http://schemas.microsoft.com/office/drawing/2014/main" id="{91EFE6D1-35D4-7490-6A85-8EFEF4081C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8053059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F3C8BA-D0E5-9415-2130-006A715217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>
            <a:extLst>
              <a:ext uri="{FF2B5EF4-FFF2-40B4-BE49-F238E27FC236}">
                <a16:creationId xmlns:a16="http://schemas.microsoft.com/office/drawing/2014/main" id="{76A4F46D-4B82-653E-CF66-522CEC85B1D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7FCC318-06AD-4419-9FE3-3A7C08346B36}" type="slidenum">
              <a:rPr lang="en-US" altLang="en-US" smtClean="0"/>
              <a:t>118</a:t>
            </a:fld>
            <a:endParaRPr lang="en-US" altLang="en-US"/>
          </a:p>
        </p:txBody>
      </p:sp>
      <p:sp>
        <p:nvSpPr>
          <p:cNvPr id="82947" name="Rectangle 2">
            <a:extLst>
              <a:ext uri="{FF2B5EF4-FFF2-40B4-BE49-F238E27FC236}">
                <a16:creationId xmlns:a16="http://schemas.microsoft.com/office/drawing/2014/main" id="{1F66EEFE-ADC3-3F37-D5BC-D4ABA11DD0C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82948" name="Rectangle 3">
            <a:extLst>
              <a:ext uri="{FF2B5EF4-FFF2-40B4-BE49-F238E27FC236}">
                <a16:creationId xmlns:a16="http://schemas.microsoft.com/office/drawing/2014/main" id="{278CA7A1-B847-B2B3-059B-A002560F2E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8322437"/>
      </p:ext>
    </p:extLst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4E2EE6-7CB3-52F1-DBEE-0393464C28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>
            <a:extLst>
              <a:ext uri="{FF2B5EF4-FFF2-40B4-BE49-F238E27FC236}">
                <a16:creationId xmlns:a16="http://schemas.microsoft.com/office/drawing/2014/main" id="{C5BAB454-394A-A66E-4C17-EF6ADFE3DAF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7FCC318-06AD-4419-9FE3-3A7C08346B36}" type="slidenum">
              <a:rPr lang="en-US" altLang="en-US" smtClean="0"/>
              <a:t>119</a:t>
            </a:fld>
            <a:endParaRPr lang="en-US" altLang="en-US"/>
          </a:p>
        </p:txBody>
      </p:sp>
      <p:sp>
        <p:nvSpPr>
          <p:cNvPr id="82947" name="Rectangle 2">
            <a:extLst>
              <a:ext uri="{FF2B5EF4-FFF2-40B4-BE49-F238E27FC236}">
                <a16:creationId xmlns:a16="http://schemas.microsoft.com/office/drawing/2014/main" id="{5CA430D1-AC11-D1F8-216D-AFE42BF4AED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82948" name="Rectangle 3">
            <a:extLst>
              <a:ext uri="{FF2B5EF4-FFF2-40B4-BE49-F238E27FC236}">
                <a16:creationId xmlns:a16="http://schemas.microsoft.com/office/drawing/2014/main" id="{201DB6EC-0EA2-5201-7884-C0C7FAA73B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5478221"/>
      </p:ext>
    </p:extLst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C9B0C6-3194-747E-8141-95D06D1865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>
            <a:extLst>
              <a:ext uri="{FF2B5EF4-FFF2-40B4-BE49-F238E27FC236}">
                <a16:creationId xmlns:a16="http://schemas.microsoft.com/office/drawing/2014/main" id="{302AAD64-E7C2-BEDE-4F95-C3E34A29D9F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7FCC318-06AD-4419-9FE3-3A7C08346B36}" type="slidenum">
              <a:rPr lang="en-US" altLang="en-US" smtClean="0"/>
              <a:t>121</a:t>
            </a:fld>
            <a:endParaRPr lang="en-US" altLang="en-US"/>
          </a:p>
        </p:txBody>
      </p:sp>
      <p:sp>
        <p:nvSpPr>
          <p:cNvPr id="82947" name="Rectangle 2">
            <a:extLst>
              <a:ext uri="{FF2B5EF4-FFF2-40B4-BE49-F238E27FC236}">
                <a16:creationId xmlns:a16="http://schemas.microsoft.com/office/drawing/2014/main" id="{E2B47E0B-4BA8-3E99-9DA7-2CF8CC074E0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82948" name="Rectangle 3">
            <a:extLst>
              <a:ext uri="{FF2B5EF4-FFF2-40B4-BE49-F238E27FC236}">
                <a16:creationId xmlns:a16="http://schemas.microsoft.com/office/drawing/2014/main" id="{68E861FC-0466-519F-C7C1-BFCCC05C30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7649700"/>
      </p:ext>
    </p:extLst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464D9C-3E99-09CC-5EBF-58A5368EE8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>
            <a:extLst>
              <a:ext uri="{FF2B5EF4-FFF2-40B4-BE49-F238E27FC236}">
                <a16:creationId xmlns:a16="http://schemas.microsoft.com/office/drawing/2014/main" id="{E281E224-D30C-78A0-7DB8-C24B8A70B85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7FCC318-06AD-4419-9FE3-3A7C08346B36}" type="slidenum">
              <a:rPr lang="en-US" altLang="en-US" smtClean="0"/>
              <a:t>122</a:t>
            </a:fld>
            <a:endParaRPr lang="en-US" altLang="en-US"/>
          </a:p>
        </p:txBody>
      </p:sp>
      <p:sp>
        <p:nvSpPr>
          <p:cNvPr id="82947" name="Rectangle 2">
            <a:extLst>
              <a:ext uri="{FF2B5EF4-FFF2-40B4-BE49-F238E27FC236}">
                <a16:creationId xmlns:a16="http://schemas.microsoft.com/office/drawing/2014/main" id="{2098DC00-BC5B-869A-BA48-F17AE76D2BF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82948" name="Rectangle 3">
            <a:extLst>
              <a:ext uri="{FF2B5EF4-FFF2-40B4-BE49-F238E27FC236}">
                <a16:creationId xmlns:a16="http://schemas.microsoft.com/office/drawing/2014/main" id="{4FBC5895-867A-3E5C-704A-0B1FEFA2CC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4509980"/>
      </p:ext>
    </p:extLst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780393-1C94-B3CC-51DF-CE6B50815A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>
            <a:extLst>
              <a:ext uri="{FF2B5EF4-FFF2-40B4-BE49-F238E27FC236}">
                <a16:creationId xmlns:a16="http://schemas.microsoft.com/office/drawing/2014/main" id="{0F258567-8B97-67D1-AF4A-F449F617DFF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7FCC318-06AD-4419-9FE3-3A7C08346B36}" type="slidenum">
              <a:rPr lang="en-US" altLang="en-US" smtClean="0"/>
              <a:t>123</a:t>
            </a:fld>
            <a:endParaRPr lang="en-US" altLang="en-US"/>
          </a:p>
        </p:txBody>
      </p:sp>
      <p:sp>
        <p:nvSpPr>
          <p:cNvPr id="82947" name="Rectangle 2">
            <a:extLst>
              <a:ext uri="{FF2B5EF4-FFF2-40B4-BE49-F238E27FC236}">
                <a16:creationId xmlns:a16="http://schemas.microsoft.com/office/drawing/2014/main" id="{4712651D-C78C-5A3D-8298-E1066355898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82948" name="Rectangle 3">
            <a:extLst>
              <a:ext uri="{FF2B5EF4-FFF2-40B4-BE49-F238E27FC236}">
                <a16:creationId xmlns:a16="http://schemas.microsoft.com/office/drawing/2014/main" id="{35175828-14FC-36D0-B441-381B7C0D7B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950831"/>
      </p:ext>
    </p:extLst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532936-B8DB-C147-C65A-193F670A26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>
            <a:extLst>
              <a:ext uri="{FF2B5EF4-FFF2-40B4-BE49-F238E27FC236}">
                <a16:creationId xmlns:a16="http://schemas.microsoft.com/office/drawing/2014/main" id="{E1E7ECF6-DA8C-0A9C-2FDE-DB3A6E982FE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7FCC318-06AD-4419-9FE3-3A7C08346B36}" type="slidenum">
              <a:rPr lang="en-US" altLang="en-US" smtClean="0"/>
              <a:t>124</a:t>
            </a:fld>
            <a:endParaRPr lang="en-US" altLang="en-US"/>
          </a:p>
        </p:txBody>
      </p:sp>
      <p:sp>
        <p:nvSpPr>
          <p:cNvPr id="82947" name="Rectangle 2">
            <a:extLst>
              <a:ext uri="{FF2B5EF4-FFF2-40B4-BE49-F238E27FC236}">
                <a16:creationId xmlns:a16="http://schemas.microsoft.com/office/drawing/2014/main" id="{253DA03C-87F3-589B-D110-0CB1537E01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82948" name="Rectangle 3">
            <a:extLst>
              <a:ext uri="{FF2B5EF4-FFF2-40B4-BE49-F238E27FC236}">
                <a16:creationId xmlns:a16="http://schemas.microsoft.com/office/drawing/2014/main" id="{D8D4E18C-5C77-F39B-716A-775980B5DE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1723500"/>
      </p:ext>
    </p:extLst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>
            <a:extLst>
              <a:ext uri="{FF2B5EF4-FFF2-40B4-BE49-F238E27FC236}">
                <a16:creationId xmlns:a16="http://schemas.microsoft.com/office/drawing/2014/main" id="{D97325E8-7032-4952-8EB1-BE3E7CCBD82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7FCC318-06AD-4419-9FE3-3A7C08346B36}" type="slidenum">
              <a:rPr lang="en-US" altLang="en-US" smtClean="0"/>
              <a:t>125</a:t>
            </a:fld>
            <a:endParaRPr lang="en-US" altLang="en-US"/>
          </a:p>
        </p:txBody>
      </p:sp>
      <p:sp>
        <p:nvSpPr>
          <p:cNvPr id="82947" name="Rectangle 2">
            <a:extLst>
              <a:ext uri="{FF2B5EF4-FFF2-40B4-BE49-F238E27FC236}">
                <a16:creationId xmlns:a16="http://schemas.microsoft.com/office/drawing/2014/main" id="{F99725CA-E948-4F45-96A0-76DD4E3CE82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82948" name="Rectangle 3">
            <a:extLst>
              <a:ext uri="{FF2B5EF4-FFF2-40B4-BE49-F238E27FC236}">
                <a16:creationId xmlns:a16="http://schemas.microsoft.com/office/drawing/2014/main" id="{F9F9D9C8-2522-45D8-AEBB-CD2686CE25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377123"/>
      </p:ext>
    </p:extLst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>
            <a:extLst>
              <a:ext uri="{FF2B5EF4-FFF2-40B4-BE49-F238E27FC236}">
                <a16:creationId xmlns:a16="http://schemas.microsoft.com/office/drawing/2014/main" id="{CA20336C-0822-4CBA-A4F8-5F6F934F2FF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C41AD49-2632-449B-AA6D-263C75D0AF12}" type="slidenum">
              <a:rPr lang="en-US" altLang="en-US" smtClean="0"/>
              <a:t>126</a:t>
            </a:fld>
            <a:endParaRPr lang="en-US" altLang="en-US"/>
          </a:p>
        </p:txBody>
      </p:sp>
      <p:sp>
        <p:nvSpPr>
          <p:cNvPr id="84995" name="Rectangle 2">
            <a:extLst>
              <a:ext uri="{FF2B5EF4-FFF2-40B4-BE49-F238E27FC236}">
                <a16:creationId xmlns:a16="http://schemas.microsoft.com/office/drawing/2014/main" id="{04D4B685-16A5-4012-932E-42E8E6650CB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84996" name="Rectangle 3">
            <a:extLst>
              <a:ext uri="{FF2B5EF4-FFF2-40B4-BE49-F238E27FC236}">
                <a16:creationId xmlns:a16="http://schemas.microsoft.com/office/drawing/2014/main" id="{36BD65FF-DC17-4994-9F03-21AD068418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57460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8C27C8-EBE0-E1CD-1358-2F77696621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4EA0E3B2-AAAD-095E-6081-B23FD9A5F26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9221940-0837-45F4-98D9-DF23E46EF8F0}" type="slidenum">
              <a:rPr lang="en-US" altLang="en-US" smtClean="0"/>
              <a:t>12</a:t>
            </a:fld>
            <a:endParaRPr lang="en-US" altLang="en-US"/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C3CA1318-5E68-E094-D490-D0906D627A1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A21FAB94-51AE-4038-52D3-0E9A5E5130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7992998"/>
      </p:ext>
    </p:extLst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EAEEE4-405A-29F2-DCA4-3DA303D57D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>
            <a:extLst>
              <a:ext uri="{FF2B5EF4-FFF2-40B4-BE49-F238E27FC236}">
                <a16:creationId xmlns:a16="http://schemas.microsoft.com/office/drawing/2014/main" id="{DEDF944B-7AA4-6572-9073-C5992F19D6A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53359CF-44D7-4BF6-9E8F-DA766020BE9A}" type="slidenum">
              <a:rPr lang="en-US" altLang="en-US" smtClean="0"/>
              <a:t>127</a:t>
            </a:fld>
            <a:endParaRPr lang="en-US" altLang="en-US"/>
          </a:p>
        </p:txBody>
      </p:sp>
      <p:sp>
        <p:nvSpPr>
          <p:cNvPr id="87043" name="Rectangle 2">
            <a:extLst>
              <a:ext uri="{FF2B5EF4-FFF2-40B4-BE49-F238E27FC236}">
                <a16:creationId xmlns:a16="http://schemas.microsoft.com/office/drawing/2014/main" id="{4B65CB84-32F9-5C9F-6583-4BA7D323EA4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87044" name="Rectangle 3">
            <a:extLst>
              <a:ext uri="{FF2B5EF4-FFF2-40B4-BE49-F238E27FC236}">
                <a16:creationId xmlns:a16="http://schemas.microsoft.com/office/drawing/2014/main" id="{22658304-8BDC-6226-55B6-6A4391040F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672466"/>
      </p:ext>
    </p:extLst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5D7E70-3ABE-0075-30EB-BCAB3C44A2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>
            <a:extLst>
              <a:ext uri="{FF2B5EF4-FFF2-40B4-BE49-F238E27FC236}">
                <a16:creationId xmlns:a16="http://schemas.microsoft.com/office/drawing/2014/main" id="{51F34A6C-70A9-E63E-D2A2-4AE6C7FB129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53359CF-44D7-4BF6-9E8F-DA766020BE9A}" type="slidenum">
              <a:rPr lang="en-US" altLang="en-US" smtClean="0"/>
              <a:t>128</a:t>
            </a:fld>
            <a:endParaRPr lang="en-US" altLang="en-US"/>
          </a:p>
        </p:txBody>
      </p:sp>
      <p:sp>
        <p:nvSpPr>
          <p:cNvPr id="87043" name="Rectangle 2">
            <a:extLst>
              <a:ext uri="{FF2B5EF4-FFF2-40B4-BE49-F238E27FC236}">
                <a16:creationId xmlns:a16="http://schemas.microsoft.com/office/drawing/2014/main" id="{36B1A9C2-64A5-0321-5C64-E1B30B6C68C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87044" name="Rectangle 3">
            <a:extLst>
              <a:ext uri="{FF2B5EF4-FFF2-40B4-BE49-F238E27FC236}">
                <a16:creationId xmlns:a16="http://schemas.microsoft.com/office/drawing/2014/main" id="{AF59A933-9424-0442-43AF-5B0F2CEF60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9596840"/>
      </p:ext>
    </p:extLst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E1676B-35DA-8DAD-5BAC-D80E95ECFE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>
            <a:extLst>
              <a:ext uri="{FF2B5EF4-FFF2-40B4-BE49-F238E27FC236}">
                <a16:creationId xmlns:a16="http://schemas.microsoft.com/office/drawing/2014/main" id="{6677BEFB-D312-09C2-0504-202528BCD8F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53359CF-44D7-4BF6-9E8F-DA766020BE9A}" type="slidenum">
              <a:rPr lang="en-US" altLang="en-US" smtClean="0"/>
              <a:t>129</a:t>
            </a:fld>
            <a:endParaRPr lang="en-US" altLang="en-US"/>
          </a:p>
        </p:txBody>
      </p:sp>
      <p:sp>
        <p:nvSpPr>
          <p:cNvPr id="87043" name="Rectangle 2">
            <a:extLst>
              <a:ext uri="{FF2B5EF4-FFF2-40B4-BE49-F238E27FC236}">
                <a16:creationId xmlns:a16="http://schemas.microsoft.com/office/drawing/2014/main" id="{70F797F4-3FDA-CE9E-8D93-667FDE257FD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87044" name="Rectangle 3">
            <a:extLst>
              <a:ext uri="{FF2B5EF4-FFF2-40B4-BE49-F238E27FC236}">
                <a16:creationId xmlns:a16="http://schemas.microsoft.com/office/drawing/2014/main" id="{BE977E29-BB0F-B1C0-5A26-479443AAF4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0827640"/>
      </p:ext>
    </p:extLst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F7C0A0-1B5C-96DA-F95C-A06F6C160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>
            <a:extLst>
              <a:ext uri="{FF2B5EF4-FFF2-40B4-BE49-F238E27FC236}">
                <a16:creationId xmlns:a16="http://schemas.microsoft.com/office/drawing/2014/main" id="{A6A4A157-F9CF-31DF-B73B-DD6251E2795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53359CF-44D7-4BF6-9E8F-DA766020BE9A}" type="slidenum">
              <a:rPr lang="en-US" altLang="en-US" smtClean="0"/>
              <a:t>130</a:t>
            </a:fld>
            <a:endParaRPr lang="en-US" altLang="en-US"/>
          </a:p>
        </p:txBody>
      </p:sp>
      <p:sp>
        <p:nvSpPr>
          <p:cNvPr id="87043" name="Rectangle 2">
            <a:extLst>
              <a:ext uri="{FF2B5EF4-FFF2-40B4-BE49-F238E27FC236}">
                <a16:creationId xmlns:a16="http://schemas.microsoft.com/office/drawing/2014/main" id="{A0888028-5CD2-DFC0-07F1-13B301C1A1E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87044" name="Rectangle 3">
            <a:extLst>
              <a:ext uri="{FF2B5EF4-FFF2-40B4-BE49-F238E27FC236}">
                <a16:creationId xmlns:a16="http://schemas.microsoft.com/office/drawing/2014/main" id="{087B17BE-F077-9301-E1E0-69BAA1F76A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6308238"/>
      </p:ext>
    </p:extLst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B67BAF-63BD-8B19-7492-435193F9F7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>
            <a:extLst>
              <a:ext uri="{FF2B5EF4-FFF2-40B4-BE49-F238E27FC236}">
                <a16:creationId xmlns:a16="http://schemas.microsoft.com/office/drawing/2014/main" id="{448366D0-A8AF-B07B-364E-2A4CBE35ECE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53359CF-44D7-4BF6-9E8F-DA766020BE9A}" type="slidenum">
              <a:rPr lang="en-US" altLang="en-US" smtClean="0"/>
              <a:t>131</a:t>
            </a:fld>
            <a:endParaRPr lang="en-US" altLang="en-US"/>
          </a:p>
        </p:txBody>
      </p:sp>
      <p:sp>
        <p:nvSpPr>
          <p:cNvPr id="87043" name="Rectangle 2">
            <a:extLst>
              <a:ext uri="{FF2B5EF4-FFF2-40B4-BE49-F238E27FC236}">
                <a16:creationId xmlns:a16="http://schemas.microsoft.com/office/drawing/2014/main" id="{AFB5B347-6DDA-C328-081E-FFB56ED5DA7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87044" name="Rectangle 3">
            <a:extLst>
              <a:ext uri="{FF2B5EF4-FFF2-40B4-BE49-F238E27FC236}">
                <a16:creationId xmlns:a16="http://schemas.microsoft.com/office/drawing/2014/main" id="{7096A735-40CC-2FCC-F4BF-F07C4997DF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8619618"/>
      </p:ext>
    </p:extLst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3352B8-0D97-B742-F90C-6A0363930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>
            <a:extLst>
              <a:ext uri="{FF2B5EF4-FFF2-40B4-BE49-F238E27FC236}">
                <a16:creationId xmlns:a16="http://schemas.microsoft.com/office/drawing/2014/main" id="{5A3C3A57-F189-5C07-7B89-CFDD7785FBF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53359CF-44D7-4BF6-9E8F-DA766020BE9A}" type="slidenum">
              <a:rPr lang="en-US" altLang="en-US" smtClean="0"/>
              <a:t>132</a:t>
            </a:fld>
            <a:endParaRPr lang="en-US" altLang="en-US"/>
          </a:p>
        </p:txBody>
      </p:sp>
      <p:sp>
        <p:nvSpPr>
          <p:cNvPr id="87043" name="Rectangle 2">
            <a:extLst>
              <a:ext uri="{FF2B5EF4-FFF2-40B4-BE49-F238E27FC236}">
                <a16:creationId xmlns:a16="http://schemas.microsoft.com/office/drawing/2014/main" id="{10258065-E9F2-B906-A208-AF1733F5E6E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87044" name="Rectangle 3">
            <a:extLst>
              <a:ext uri="{FF2B5EF4-FFF2-40B4-BE49-F238E27FC236}">
                <a16:creationId xmlns:a16="http://schemas.microsoft.com/office/drawing/2014/main" id="{19B417B2-3BF4-75B7-1CA7-0026B65DC1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0000058"/>
      </p:ext>
    </p:extLst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28BB8-4B52-4423-6543-53070A04AF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>
            <a:extLst>
              <a:ext uri="{FF2B5EF4-FFF2-40B4-BE49-F238E27FC236}">
                <a16:creationId xmlns:a16="http://schemas.microsoft.com/office/drawing/2014/main" id="{D68EF1AF-1AFC-31C4-CCFB-85C932E4A49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53359CF-44D7-4BF6-9E8F-DA766020BE9A}" type="slidenum">
              <a:rPr lang="en-US" altLang="en-US" smtClean="0"/>
              <a:t>133</a:t>
            </a:fld>
            <a:endParaRPr lang="en-US" altLang="en-US"/>
          </a:p>
        </p:txBody>
      </p:sp>
      <p:sp>
        <p:nvSpPr>
          <p:cNvPr id="87043" name="Rectangle 2">
            <a:extLst>
              <a:ext uri="{FF2B5EF4-FFF2-40B4-BE49-F238E27FC236}">
                <a16:creationId xmlns:a16="http://schemas.microsoft.com/office/drawing/2014/main" id="{3DA945AF-E9F3-185A-10F6-AF6F8990CEF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87044" name="Rectangle 3">
            <a:extLst>
              <a:ext uri="{FF2B5EF4-FFF2-40B4-BE49-F238E27FC236}">
                <a16:creationId xmlns:a16="http://schemas.microsoft.com/office/drawing/2014/main" id="{E3694098-6B32-FFAE-4F3D-C0E464C0E3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8849843"/>
      </p:ext>
    </p:extLst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33B784-5608-5050-5F14-262BC4A402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>
            <a:extLst>
              <a:ext uri="{FF2B5EF4-FFF2-40B4-BE49-F238E27FC236}">
                <a16:creationId xmlns:a16="http://schemas.microsoft.com/office/drawing/2014/main" id="{4A202C7A-C411-4724-FCB7-C03CEAEEBB5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53359CF-44D7-4BF6-9E8F-DA766020BE9A}" type="slidenum">
              <a:rPr lang="en-US" altLang="en-US" smtClean="0"/>
              <a:t>134</a:t>
            </a:fld>
            <a:endParaRPr lang="en-US" altLang="en-US"/>
          </a:p>
        </p:txBody>
      </p:sp>
      <p:sp>
        <p:nvSpPr>
          <p:cNvPr id="87043" name="Rectangle 2">
            <a:extLst>
              <a:ext uri="{FF2B5EF4-FFF2-40B4-BE49-F238E27FC236}">
                <a16:creationId xmlns:a16="http://schemas.microsoft.com/office/drawing/2014/main" id="{6F432BCC-7D4C-19F8-6E86-8A9E66A22D1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87044" name="Rectangle 3">
            <a:extLst>
              <a:ext uri="{FF2B5EF4-FFF2-40B4-BE49-F238E27FC236}">
                <a16:creationId xmlns:a16="http://schemas.microsoft.com/office/drawing/2014/main" id="{EAEF2CB1-8794-9BE8-6980-1EF4AD127D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3169135"/>
      </p:ext>
    </p:extLst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AA4125-B0B9-C19A-E288-4A2BB96CC9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>
            <a:extLst>
              <a:ext uri="{FF2B5EF4-FFF2-40B4-BE49-F238E27FC236}">
                <a16:creationId xmlns:a16="http://schemas.microsoft.com/office/drawing/2014/main" id="{E273CCB6-362B-C496-01E0-8E0BBED8730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53359CF-44D7-4BF6-9E8F-DA766020BE9A}" type="slidenum">
              <a:rPr lang="en-US" altLang="en-US" smtClean="0"/>
              <a:t>135</a:t>
            </a:fld>
            <a:endParaRPr lang="en-US" altLang="en-US"/>
          </a:p>
        </p:txBody>
      </p:sp>
      <p:sp>
        <p:nvSpPr>
          <p:cNvPr id="87043" name="Rectangle 2">
            <a:extLst>
              <a:ext uri="{FF2B5EF4-FFF2-40B4-BE49-F238E27FC236}">
                <a16:creationId xmlns:a16="http://schemas.microsoft.com/office/drawing/2014/main" id="{547558FF-E1CF-4830-1FD7-6C7F8999F38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87044" name="Rectangle 3">
            <a:extLst>
              <a:ext uri="{FF2B5EF4-FFF2-40B4-BE49-F238E27FC236}">
                <a16:creationId xmlns:a16="http://schemas.microsoft.com/office/drawing/2014/main" id="{9C6C321E-41EE-DBB5-ABCF-A7124633B6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5713169"/>
      </p:ext>
    </p:extLst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42775-FFBF-16FC-75DB-645A1C6327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>
            <a:extLst>
              <a:ext uri="{FF2B5EF4-FFF2-40B4-BE49-F238E27FC236}">
                <a16:creationId xmlns:a16="http://schemas.microsoft.com/office/drawing/2014/main" id="{06810F9E-BB03-37FA-0670-340530BCBA7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53359CF-44D7-4BF6-9E8F-DA766020BE9A}" type="slidenum">
              <a:rPr lang="en-US" altLang="en-US" smtClean="0"/>
              <a:t>136</a:t>
            </a:fld>
            <a:endParaRPr lang="en-US" altLang="en-US"/>
          </a:p>
        </p:txBody>
      </p:sp>
      <p:sp>
        <p:nvSpPr>
          <p:cNvPr id="87043" name="Rectangle 2">
            <a:extLst>
              <a:ext uri="{FF2B5EF4-FFF2-40B4-BE49-F238E27FC236}">
                <a16:creationId xmlns:a16="http://schemas.microsoft.com/office/drawing/2014/main" id="{69ECEEAF-F8BF-26F8-8FF4-8F2014ABEB7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87044" name="Rectangle 3">
            <a:extLst>
              <a:ext uri="{FF2B5EF4-FFF2-40B4-BE49-F238E27FC236}">
                <a16:creationId xmlns:a16="http://schemas.microsoft.com/office/drawing/2014/main" id="{E3550506-9CF1-01EE-30E0-81C30D88BD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56370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3E63AC-81A8-3F1C-3516-CCDFF07E4A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58D26B6B-62B6-5982-CC1B-C8D6FA71A52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9221940-0837-45F4-98D9-DF23E46EF8F0}" type="slidenum">
              <a:rPr lang="en-US" altLang="en-US" smtClean="0"/>
              <a:t>13</a:t>
            </a:fld>
            <a:endParaRPr lang="en-US" altLang="en-US"/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B5532730-8B80-0E28-0433-76D8F8F334B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F80AF1A8-D966-55C2-1996-3DFCABB0A2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0824522"/>
      </p:ext>
    </p:extLst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6A6424-B08F-8EBB-759B-A9388BD6E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>
            <a:extLst>
              <a:ext uri="{FF2B5EF4-FFF2-40B4-BE49-F238E27FC236}">
                <a16:creationId xmlns:a16="http://schemas.microsoft.com/office/drawing/2014/main" id="{F4BAA9E0-9ACE-FA16-F35B-3D0E2CFD716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53359CF-44D7-4BF6-9E8F-DA766020BE9A}" type="slidenum">
              <a:rPr lang="en-US" altLang="en-US" smtClean="0"/>
              <a:t>137</a:t>
            </a:fld>
            <a:endParaRPr lang="en-US" altLang="en-US"/>
          </a:p>
        </p:txBody>
      </p:sp>
      <p:sp>
        <p:nvSpPr>
          <p:cNvPr id="87043" name="Rectangle 2">
            <a:extLst>
              <a:ext uri="{FF2B5EF4-FFF2-40B4-BE49-F238E27FC236}">
                <a16:creationId xmlns:a16="http://schemas.microsoft.com/office/drawing/2014/main" id="{F3B75C4D-F48E-0414-C5E0-4D5F6F40592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87044" name="Rectangle 3">
            <a:extLst>
              <a:ext uri="{FF2B5EF4-FFF2-40B4-BE49-F238E27FC236}">
                <a16:creationId xmlns:a16="http://schemas.microsoft.com/office/drawing/2014/main" id="{06A09785-09B5-B1E1-F87B-35E1F88E61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5443217"/>
      </p:ext>
    </p:extLst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394D6-7AE4-F8E0-8417-7F821D13C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>
            <a:extLst>
              <a:ext uri="{FF2B5EF4-FFF2-40B4-BE49-F238E27FC236}">
                <a16:creationId xmlns:a16="http://schemas.microsoft.com/office/drawing/2014/main" id="{FE897D7C-82D4-DBFE-ADC6-AAC456C6B54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53359CF-44D7-4BF6-9E8F-DA766020BE9A}" type="slidenum">
              <a:rPr lang="en-US" altLang="en-US" smtClean="0"/>
              <a:t>138</a:t>
            </a:fld>
            <a:endParaRPr lang="en-US" altLang="en-US"/>
          </a:p>
        </p:txBody>
      </p:sp>
      <p:sp>
        <p:nvSpPr>
          <p:cNvPr id="87043" name="Rectangle 2">
            <a:extLst>
              <a:ext uri="{FF2B5EF4-FFF2-40B4-BE49-F238E27FC236}">
                <a16:creationId xmlns:a16="http://schemas.microsoft.com/office/drawing/2014/main" id="{2B9F30A3-91D5-9387-4F3D-21FEC69FC9C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87044" name="Rectangle 3">
            <a:extLst>
              <a:ext uri="{FF2B5EF4-FFF2-40B4-BE49-F238E27FC236}">
                <a16:creationId xmlns:a16="http://schemas.microsoft.com/office/drawing/2014/main" id="{09D2EB07-1A26-A875-91C3-2CCF5C3C18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5153706"/>
      </p:ext>
    </p:extLst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91DC3B-94A2-94E5-1A6B-8017071126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>
            <a:extLst>
              <a:ext uri="{FF2B5EF4-FFF2-40B4-BE49-F238E27FC236}">
                <a16:creationId xmlns:a16="http://schemas.microsoft.com/office/drawing/2014/main" id="{8A9E9FB9-142E-DDFB-7737-393FC9C3084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53359CF-44D7-4BF6-9E8F-DA766020BE9A}" type="slidenum">
              <a:rPr lang="en-US" altLang="en-US" smtClean="0"/>
              <a:t>139</a:t>
            </a:fld>
            <a:endParaRPr lang="en-US" altLang="en-US"/>
          </a:p>
        </p:txBody>
      </p:sp>
      <p:sp>
        <p:nvSpPr>
          <p:cNvPr id="87043" name="Rectangle 2">
            <a:extLst>
              <a:ext uri="{FF2B5EF4-FFF2-40B4-BE49-F238E27FC236}">
                <a16:creationId xmlns:a16="http://schemas.microsoft.com/office/drawing/2014/main" id="{D64B16C4-C0EB-F030-A2E3-351A327B04E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87044" name="Rectangle 3">
            <a:extLst>
              <a:ext uri="{FF2B5EF4-FFF2-40B4-BE49-F238E27FC236}">
                <a16:creationId xmlns:a16="http://schemas.microsoft.com/office/drawing/2014/main" id="{5D352539-2455-DA94-E5D3-F4EBA6B641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3451839"/>
      </p:ext>
    </p:extLst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9E861D-FF38-9902-274D-1E611D45F2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>
            <a:extLst>
              <a:ext uri="{FF2B5EF4-FFF2-40B4-BE49-F238E27FC236}">
                <a16:creationId xmlns:a16="http://schemas.microsoft.com/office/drawing/2014/main" id="{E3444592-02AF-AEF5-DF3D-E5124C2AAE4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53359CF-44D7-4BF6-9E8F-DA766020BE9A}" type="slidenum">
              <a:rPr lang="en-US" altLang="en-US" smtClean="0"/>
              <a:t>140</a:t>
            </a:fld>
            <a:endParaRPr lang="en-US" altLang="en-US"/>
          </a:p>
        </p:txBody>
      </p:sp>
      <p:sp>
        <p:nvSpPr>
          <p:cNvPr id="87043" name="Rectangle 2">
            <a:extLst>
              <a:ext uri="{FF2B5EF4-FFF2-40B4-BE49-F238E27FC236}">
                <a16:creationId xmlns:a16="http://schemas.microsoft.com/office/drawing/2014/main" id="{DF95492A-9051-DBFE-9E04-C47CF287906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87044" name="Rectangle 3">
            <a:extLst>
              <a:ext uri="{FF2B5EF4-FFF2-40B4-BE49-F238E27FC236}">
                <a16:creationId xmlns:a16="http://schemas.microsoft.com/office/drawing/2014/main" id="{24B3A90A-3C8A-CB2E-9953-E5B12E589A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9582576"/>
      </p:ext>
    </p:extLst>
  </p:cSld>
  <p:clrMapOvr>
    <a:masterClrMapping/>
  </p:clrMapOvr>
</p:notes>
</file>

<file path=ppt/notesSlides/notesSlide1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817006-AA57-99D6-F451-EBCF9870F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>
            <a:extLst>
              <a:ext uri="{FF2B5EF4-FFF2-40B4-BE49-F238E27FC236}">
                <a16:creationId xmlns:a16="http://schemas.microsoft.com/office/drawing/2014/main" id="{A6FA0A11-0F47-7071-05D9-8E69F548BA2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53359CF-44D7-4BF6-9E8F-DA766020BE9A}" type="slidenum">
              <a:rPr lang="en-US" altLang="en-US" smtClean="0"/>
              <a:t>141</a:t>
            </a:fld>
            <a:endParaRPr lang="en-US" altLang="en-US"/>
          </a:p>
        </p:txBody>
      </p:sp>
      <p:sp>
        <p:nvSpPr>
          <p:cNvPr id="87043" name="Rectangle 2">
            <a:extLst>
              <a:ext uri="{FF2B5EF4-FFF2-40B4-BE49-F238E27FC236}">
                <a16:creationId xmlns:a16="http://schemas.microsoft.com/office/drawing/2014/main" id="{B2C9C314-CEBE-2202-944D-C87259B2FFB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87044" name="Rectangle 3">
            <a:extLst>
              <a:ext uri="{FF2B5EF4-FFF2-40B4-BE49-F238E27FC236}">
                <a16:creationId xmlns:a16="http://schemas.microsoft.com/office/drawing/2014/main" id="{405F57E2-F9ED-3131-89F2-5EFF2E9B66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176098"/>
      </p:ext>
    </p:extLst>
  </p:cSld>
  <p:clrMapOvr>
    <a:masterClrMapping/>
  </p:clrMapOvr>
</p:notes>
</file>

<file path=ppt/notesSlides/notesSlide1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9DDD6C-5611-B599-9516-098F97FC4D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>
            <a:extLst>
              <a:ext uri="{FF2B5EF4-FFF2-40B4-BE49-F238E27FC236}">
                <a16:creationId xmlns:a16="http://schemas.microsoft.com/office/drawing/2014/main" id="{2A32965C-677F-050C-7669-CC0E0A111C6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53359CF-44D7-4BF6-9E8F-DA766020BE9A}" type="slidenum">
              <a:rPr lang="en-US" altLang="en-US" smtClean="0"/>
              <a:t>142</a:t>
            </a:fld>
            <a:endParaRPr lang="en-US" altLang="en-US"/>
          </a:p>
        </p:txBody>
      </p:sp>
      <p:sp>
        <p:nvSpPr>
          <p:cNvPr id="87043" name="Rectangle 2">
            <a:extLst>
              <a:ext uri="{FF2B5EF4-FFF2-40B4-BE49-F238E27FC236}">
                <a16:creationId xmlns:a16="http://schemas.microsoft.com/office/drawing/2014/main" id="{1AF59768-9A89-C64A-03CA-943C6E412DF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87044" name="Rectangle 3">
            <a:extLst>
              <a:ext uri="{FF2B5EF4-FFF2-40B4-BE49-F238E27FC236}">
                <a16:creationId xmlns:a16="http://schemas.microsoft.com/office/drawing/2014/main" id="{CC5578AE-DBB6-4460-302C-C149E4841B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3263626"/>
      </p:ext>
    </p:extLst>
  </p:cSld>
  <p:clrMapOvr>
    <a:masterClrMapping/>
  </p:clrMapOvr>
</p:notes>
</file>

<file path=ppt/notesSlides/notesSlide1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ADEC57-5E6D-D573-DA74-9A1C26D2D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>
            <a:extLst>
              <a:ext uri="{FF2B5EF4-FFF2-40B4-BE49-F238E27FC236}">
                <a16:creationId xmlns:a16="http://schemas.microsoft.com/office/drawing/2014/main" id="{EDA0B8CA-6932-1B48-5430-CEC47AE83A7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53359CF-44D7-4BF6-9E8F-DA766020BE9A}" type="slidenum">
              <a:rPr lang="en-US" altLang="en-US" smtClean="0"/>
              <a:t>143</a:t>
            </a:fld>
            <a:endParaRPr lang="en-US" altLang="en-US"/>
          </a:p>
        </p:txBody>
      </p:sp>
      <p:sp>
        <p:nvSpPr>
          <p:cNvPr id="87043" name="Rectangle 2">
            <a:extLst>
              <a:ext uri="{FF2B5EF4-FFF2-40B4-BE49-F238E27FC236}">
                <a16:creationId xmlns:a16="http://schemas.microsoft.com/office/drawing/2014/main" id="{B7C8F857-6CFF-DAC4-84E2-7208DBF8942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87044" name="Rectangle 3">
            <a:extLst>
              <a:ext uri="{FF2B5EF4-FFF2-40B4-BE49-F238E27FC236}">
                <a16:creationId xmlns:a16="http://schemas.microsoft.com/office/drawing/2014/main" id="{95639DEA-5449-B1C7-D892-EA5EB334F2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9267699"/>
      </p:ext>
    </p:extLst>
  </p:cSld>
  <p:clrMapOvr>
    <a:masterClrMapping/>
  </p:clrMapOvr>
</p:notes>
</file>

<file path=ppt/notesSlides/notesSlide1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26D083-EDE9-1DB3-F1EE-ED5FF289CD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>
            <a:extLst>
              <a:ext uri="{FF2B5EF4-FFF2-40B4-BE49-F238E27FC236}">
                <a16:creationId xmlns:a16="http://schemas.microsoft.com/office/drawing/2014/main" id="{BB4FEBF3-0F65-3343-93D3-4B61D1F7F1C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53359CF-44D7-4BF6-9E8F-DA766020BE9A}" type="slidenum">
              <a:rPr lang="en-US" altLang="en-US" smtClean="0"/>
              <a:t>144</a:t>
            </a:fld>
            <a:endParaRPr lang="en-US" altLang="en-US"/>
          </a:p>
        </p:txBody>
      </p:sp>
      <p:sp>
        <p:nvSpPr>
          <p:cNvPr id="87043" name="Rectangle 2">
            <a:extLst>
              <a:ext uri="{FF2B5EF4-FFF2-40B4-BE49-F238E27FC236}">
                <a16:creationId xmlns:a16="http://schemas.microsoft.com/office/drawing/2014/main" id="{49C8D4C4-A2BF-0466-7F3D-CAA37C1ACB6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87044" name="Rectangle 3">
            <a:extLst>
              <a:ext uri="{FF2B5EF4-FFF2-40B4-BE49-F238E27FC236}">
                <a16:creationId xmlns:a16="http://schemas.microsoft.com/office/drawing/2014/main" id="{02824C77-471D-DF01-F15F-9448ACE98F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9796759"/>
      </p:ext>
    </p:extLst>
  </p:cSld>
  <p:clrMapOvr>
    <a:masterClrMapping/>
  </p:clrMapOvr>
</p:notes>
</file>

<file path=ppt/notesSlides/notesSlide1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D45F10-D14E-2E49-E91C-FDF6BD91D2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>
            <a:extLst>
              <a:ext uri="{FF2B5EF4-FFF2-40B4-BE49-F238E27FC236}">
                <a16:creationId xmlns:a16="http://schemas.microsoft.com/office/drawing/2014/main" id="{C090016F-A5F2-8E13-97FA-971E0877545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53359CF-44D7-4BF6-9E8F-DA766020BE9A}" type="slidenum">
              <a:rPr lang="en-US" altLang="en-US" smtClean="0"/>
              <a:t>145</a:t>
            </a:fld>
            <a:endParaRPr lang="en-US" altLang="en-US"/>
          </a:p>
        </p:txBody>
      </p:sp>
      <p:sp>
        <p:nvSpPr>
          <p:cNvPr id="87043" name="Rectangle 2">
            <a:extLst>
              <a:ext uri="{FF2B5EF4-FFF2-40B4-BE49-F238E27FC236}">
                <a16:creationId xmlns:a16="http://schemas.microsoft.com/office/drawing/2014/main" id="{D6B6C20B-566A-9873-DECD-7B19E447634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87044" name="Rectangle 3">
            <a:extLst>
              <a:ext uri="{FF2B5EF4-FFF2-40B4-BE49-F238E27FC236}">
                <a16:creationId xmlns:a16="http://schemas.microsoft.com/office/drawing/2014/main" id="{79306738-22BC-9201-6837-26AD4D4A4E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0530311"/>
      </p:ext>
    </p:extLst>
  </p:cSld>
  <p:clrMapOvr>
    <a:masterClrMapping/>
  </p:clrMapOvr>
</p:notes>
</file>

<file path=ppt/notesSlides/notesSlide1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896B97-2C60-9EFC-AE26-6E56BBEE62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>
            <a:extLst>
              <a:ext uri="{FF2B5EF4-FFF2-40B4-BE49-F238E27FC236}">
                <a16:creationId xmlns:a16="http://schemas.microsoft.com/office/drawing/2014/main" id="{1CDFA262-16FC-EC1F-F7EB-4F6A6ACF28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53359CF-44D7-4BF6-9E8F-DA766020BE9A}" type="slidenum">
              <a:rPr lang="en-US" altLang="en-US" smtClean="0"/>
              <a:t>146</a:t>
            </a:fld>
            <a:endParaRPr lang="en-US" altLang="en-US"/>
          </a:p>
        </p:txBody>
      </p:sp>
      <p:sp>
        <p:nvSpPr>
          <p:cNvPr id="87043" name="Rectangle 2">
            <a:extLst>
              <a:ext uri="{FF2B5EF4-FFF2-40B4-BE49-F238E27FC236}">
                <a16:creationId xmlns:a16="http://schemas.microsoft.com/office/drawing/2014/main" id="{8A47429B-3C09-F971-4309-EDCC1E42EA8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87044" name="Rectangle 3">
            <a:extLst>
              <a:ext uri="{FF2B5EF4-FFF2-40B4-BE49-F238E27FC236}">
                <a16:creationId xmlns:a16="http://schemas.microsoft.com/office/drawing/2014/main" id="{F0D296F7-48C5-CE0E-BBB3-9C0E1060D4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78419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6D947B-A6B1-D396-26A9-FEE6B8CB0D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5EA6EC76-7532-845F-F037-1DEF4107909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9221940-0837-45F4-98D9-DF23E46EF8F0}" type="slidenum">
              <a:rPr lang="en-US" altLang="en-US" smtClean="0"/>
              <a:t>14</a:t>
            </a:fld>
            <a:endParaRPr lang="en-US" altLang="en-US"/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94320130-513D-608A-F6C2-879D9F75E28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9F67320D-4E82-3E18-255B-43AAA04937E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7717136"/>
      </p:ext>
    </p:extLst>
  </p:cSld>
  <p:clrMapOvr>
    <a:masterClrMapping/>
  </p:clrMapOvr>
</p:notes>
</file>

<file path=ppt/notesSlides/notesSlide1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>
            <a:extLst>
              <a:ext uri="{FF2B5EF4-FFF2-40B4-BE49-F238E27FC236}">
                <a16:creationId xmlns:a16="http://schemas.microsoft.com/office/drawing/2014/main" id="{FB9DE135-55FC-4453-A528-6B2AE3B1403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CD0A1B8-08CF-48C6-89CC-1681512B9FD3}" type="slidenum">
              <a:rPr lang="en-US" altLang="en-US" smtClean="0"/>
              <a:t>147</a:t>
            </a:fld>
            <a:endParaRPr lang="en-US" altLang="en-US"/>
          </a:p>
        </p:txBody>
      </p:sp>
      <p:sp>
        <p:nvSpPr>
          <p:cNvPr id="89091" name="Rectangle 2">
            <a:extLst>
              <a:ext uri="{FF2B5EF4-FFF2-40B4-BE49-F238E27FC236}">
                <a16:creationId xmlns:a16="http://schemas.microsoft.com/office/drawing/2014/main" id="{00C9B764-DDB2-40E3-B4E7-C173E8FD6EA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89092" name="Rectangle 3">
            <a:extLst>
              <a:ext uri="{FF2B5EF4-FFF2-40B4-BE49-F238E27FC236}">
                <a16:creationId xmlns:a16="http://schemas.microsoft.com/office/drawing/2014/main" id="{3C50A8F8-3268-4A49-A3BB-BC92DF1067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09399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6D57F4-4DA6-0E24-E551-A7DFE88DF8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683E522F-4933-35F9-BDAD-BF320841188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9221940-0837-45F4-98D9-DF23E46EF8F0}" type="slidenum">
              <a:rPr lang="en-US" altLang="en-US" smtClean="0"/>
              <a:t>15</a:t>
            </a:fld>
            <a:endParaRPr lang="en-US" altLang="en-US"/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5FD122DC-084E-BD94-D8D6-E7B7764488A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4CCF6439-87F5-E10F-8D55-6E5E7F489D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74017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96010-C3ED-24F5-8984-723BD3897A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C8EA2398-7C49-EC97-1571-CA54C187CDF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9221940-0837-45F4-98D9-DF23E46EF8F0}" type="slidenum">
              <a:rPr lang="en-US" altLang="en-US" smtClean="0"/>
              <a:t>16</a:t>
            </a:fld>
            <a:endParaRPr lang="en-US" altLang="en-US"/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4C54706B-77E6-51E5-8280-400E44E956E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56CC5712-1B1A-2C12-41AE-FEB83E36C1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46565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8CFE4B-EAF8-CCDF-6950-084F7FC693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63BF044B-4AF1-1C31-71F9-A18C28AC2A7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9221940-0837-45F4-98D9-DF23E46EF8F0}" type="slidenum">
              <a:rPr lang="en-US" altLang="en-US" smtClean="0"/>
              <a:t>17</a:t>
            </a:fld>
            <a:endParaRPr lang="en-US" altLang="en-US"/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61DC8F79-8C52-9EE6-7B80-C33EEDAC9BC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46C1807A-2446-BD59-6F19-3D996786D1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01544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7CBEDF-8908-C141-3BFA-7B84DBA49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F4D72CDC-F48E-4B31-23D4-84D12776D66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9221940-0837-45F4-98D9-DF23E46EF8F0}" type="slidenum">
              <a:rPr lang="en-US" altLang="en-US" smtClean="0"/>
              <a:t>18</a:t>
            </a:fld>
            <a:endParaRPr lang="en-US" altLang="en-US"/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111BCD01-44EE-8635-DE26-7676C688315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C2B790E6-AFF8-F16D-C95B-ED4D30A3DD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55792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C5E802-37BC-3776-32E3-6FFAE08FEB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B63E5214-4F31-46AB-24D2-B993B4CA1D8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9221940-0837-45F4-98D9-DF23E46EF8F0}" type="slidenum">
              <a:rPr lang="en-US" altLang="en-US" smtClean="0"/>
              <a:t>19</a:t>
            </a:fld>
            <a:endParaRPr lang="en-US" altLang="en-US"/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AB9140E8-C928-AECD-C522-B3ADBAA0C25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A8A978DC-4BB2-998C-986B-18F6B524F1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39398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CCA17F44-9594-47BB-A694-1A6675E5D09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9221940-0837-45F4-98D9-DF23E46EF8F0}" type="slidenum">
              <a:rPr lang="en-US" altLang="en-US" smtClean="0"/>
              <a:t>2</a:t>
            </a:fld>
            <a:endParaRPr lang="en-US" altLang="en-US"/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1EEAF588-FBB5-4F0C-B632-2187BF5041D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0CDBD7C6-098A-4F4C-A828-BC7F51A93F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14575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9D7459-77BF-1AEF-A136-9047C301D8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F03CA0ED-932C-C1AE-09EC-18DA46A90FE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9221940-0837-45F4-98D9-DF23E46EF8F0}" type="slidenum">
              <a:rPr lang="en-US" altLang="en-US" smtClean="0"/>
              <a:t>20</a:t>
            </a:fld>
            <a:endParaRPr lang="en-US" altLang="en-US"/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600AFF82-32A3-4884-9598-C26F974DF7F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1FE5A4B2-A773-6BB6-3992-39B482E5DF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7506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CFF3EA-C0DA-FBFB-E732-37ED292029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3F2FAFA1-6C55-2F63-C66F-AC6A954010A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9221940-0837-45F4-98D9-DF23E46EF8F0}" type="slidenum">
              <a:rPr lang="en-US" altLang="en-US" smtClean="0"/>
              <a:t>21</a:t>
            </a:fld>
            <a:endParaRPr lang="en-US" altLang="en-US"/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483AD336-1870-0F64-D3AA-AC140571522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B9E4D0B6-5219-624A-F16B-8D70B71F7B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943474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E25573-40FD-F134-B30B-2106628D7B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28CFD90A-3499-1E17-5855-D76F632B09B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9221940-0837-45F4-98D9-DF23E46EF8F0}" type="slidenum">
              <a:rPr lang="en-US" altLang="en-US" smtClean="0"/>
              <a:t>22</a:t>
            </a:fld>
            <a:endParaRPr lang="en-US" altLang="en-US"/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3C00AF1B-E53F-2CC4-4DF2-E444912036D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661A1C5A-3EAF-93A7-7948-FFFC0ACF5F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392457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0F175D-3711-B47B-3F8A-720FDEC7D8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F6A91E6B-7B24-3179-2F43-995C7F586AF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9221940-0837-45F4-98D9-DF23E46EF8F0}" type="slidenum">
              <a:rPr lang="en-US" altLang="en-US" smtClean="0"/>
              <a:t>23</a:t>
            </a:fld>
            <a:endParaRPr lang="en-US" altLang="en-US"/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0882CC1F-4464-7191-8DB0-B4065AE65F4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7BC658B6-BEA0-17D9-3111-11A71DCF35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036187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4839F8-DDA5-0295-3E88-7516186849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F8992C46-4D31-A9B8-CEF1-19209AC41D7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9221940-0837-45F4-98D9-DF23E46EF8F0}" type="slidenum">
              <a:rPr lang="en-US" altLang="en-US" smtClean="0"/>
              <a:t>24</a:t>
            </a:fld>
            <a:endParaRPr lang="en-US" altLang="en-US"/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F99ACA29-CAFE-4368-3EDA-B2EFBA7F35F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F1E0105C-83FD-801A-BB12-F7C3AA7D27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46329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D64ED1-E24A-0432-D9BD-01A86F2DE1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87687FE1-C3A5-4B18-1ED5-FD6DA1F3CE3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9221940-0837-45F4-98D9-DF23E46EF8F0}" type="slidenum">
              <a:rPr lang="en-US" altLang="en-US" smtClean="0"/>
              <a:t>25</a:t>
            </a:fld>
            <a:endParaRPr lang="en-US" altLang="en-US"/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28CCE5B0-C23C-45B3-E495-F5E63909A56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13D646BE-A054-BD8E-F095-5D402ACD78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845228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8FF469-7FCD-18C0-EE87-517AF74BC4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D058AF33-DD1A-2D67-A4D7-4D5E98DD6B7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9221940-0837-45F4-98D9-DF23E46EF8F0}" type="slidenum">
              <a:rPr lang="en-US" altLang="en-US" smtClean="0"/>
              <a:t>26</a:t>
            </a:fld>
            <a:endParaRPr lang="en-US" altLang="en-US"/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428810A1-663B-ED6C-A722-1E13625E0AE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6C8377AC-4DD8-D10D-A747-F570797F9F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54523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>
            <a:extLst>
              <a:ext uri="{FF2B5EF4-FFF2-40B4-BE49-F238E27FC236}">
                <a16:creationId xmlns:a16="http://schemas.microsoft.com/office/drawing/2014/main" id="{CC68898E-586A-44DA-8227-B5F22DDDC77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E50AECB-CC9A-467F-AE7C-65697040AAA2}" type="slidenum">
              <a:rPr lang="en-US" altLang="en-US" smtClean="0"/>
              <a:t>27</a:t>
            </a:fld>
            <a:endParaRPr lang="en-US" altLang="en-US"/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031071BD-8E37-488A-9934-C7FB25ED81C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884D7C3A-8009-4323-8E4C-972183BB83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274474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6ED4B-0527-A59D-42B9-7555D99FB3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>
            <a:extLst>
              <a:ext uri="{FF2B5EF4-FFF2-40B4-BE49-F238E27FC236}">
                <a16:creationId xmlns:a16="http://schemas.microsoft.com/office/drawing/2014/main" id="{9F2AD7B5-4E7C-50A2-F0CA-1D4F0DB7411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E50AECB-CC9A-467F-AE7C-65697040AAA2}" type="slidenum">
              <a:rPr lang="en-US" altLang="en-US" smtClean="0"/>
              <a:t>28</a:t>
            </a:fld>
            <a:endParaRPr lang="en-US" altLang="en-US"/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303F36C1-54A3-41B1-53F6-74F154964ED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0819D898-9FB0-3F2E-9489-CDA336C865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690792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A7BFF-D4D9-22E3-F349-0F97595DF1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>
            <a:extLst>
              <a:ext uri="{FF2B5EF4-FFF2-40B4-BE49-F238E27FC236}">
                <a16:creationId xmlns:a16="http://schemas.microsoft.com/office/drawing/2014/main" id="{09306032-F42F-D243-913E-DCFFC144B22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E50AECB-CC9A-467F-AE7C-65697040AAA2}" type="slidenum">
              <a:rPr lang="en-US" altLang="en-US" smtClean="0"/>
              <a:t>29</a:t>
            </a:fld>
            <a:endParaRPr lang="en-US" altLang="en-US"/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FB248834-6E24-F354-44B2-68B7D88EC1C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009630EC-E74D-C0A8-9775-FCE2992735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64412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DD7FFA-EFCC-3963-3FC3-27CAB11996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DF4B3C25-A58D-C808-84B0-32A0E8B0573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9221940-0837-45F4-98D9-DF23E46EF8F0}" type="slidenum">
              <a:rPr lang="en-US" altLang="en-US" smtClean="0"/>
              <a:t>3</a:t>
            </a:fld>
            <a:endParaRPr lang="en-US" altLang="en-US"/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51DCA6A9-D99C-5A43-5AF9-2F1F52E9738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E8E43C22-CFA3-A5D2-81F9-93D97E4401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54133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>
            <a:extLst>
              <a:ext uri="{FF2B5EF4-FFF2-40B4-BE49-F238E27FC236}">
                <a16:creationId xmlns:a16="http://schemas.microsoft.com/office/drawing/2014/main" id="{9904399E-C42A-45E5-94AE-8688064BA15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8A2E6FC-DC0F-40C7-A7E4-57482B8BA5A8}" type="slidenum">
              <a:rPr lang="en-US" altLang="en-US" smtClean="0"/>
              <a:t>30</a:t>
            </a:fld>
            <a:endParaRPr lang="en-US" altLang="en-US"/>
          </a:p>
        </p:txBody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CA53ED38-734F-4A51-A91A-677CB828488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11268" name="Rectangle 3">
            <a:extLst>
              <a:ext uri="{FF2B5EF4-FFF2-40B4-BE49-F238E27FC236}">
                <a16:creationId xmlns:a16="http://schemas.microsoft.com/office/drawing/2014/main" id="{AF1949CD-76CB-4EB2-9248-36D49A967E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795384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7E374757-14E0-459B-BC65-A088782E283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DA86A3C-1A1B-4F1A-949B-B30C2BE9A9EB}" type="slidenum">
              <a:rPr lang="en-US" altLang="en-US" smtClean="0"/>
              <a:t>31</a:t>
            </a:fld>
            <a:endParaRPr lang="en-US" altLang="en-US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8FDDDD87-0C23-49CE-8AB9-25673CC4718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F9219D4F-43E8-49FF-90D7-8F035B5F4D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396302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>
            <a:extLst>
              <a:ext uri="{FF2B5EF4-FFF2-40B4-BE49-F238E27FC236}">
                <a16:creationId xmlns:a16="http://schemas.microsoft.com/office/drawing/2014/main" id="{374EC521-18EB-462D-8F3A-3D966E6D0A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6ECE06B-E0F7-4F04-9ED8-D6603EF9CB28}" type="slidenum">
              <a:rPr lang="en-US" altLang="en-US" smtClean="0"/>
              <a:t>32</a:t>
            </a:fld>
            <a:endParaRPr lang="en-US" altLang="en-US"/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D0C3075D-1111-4B94-9EBB-1809A4E4D0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15364" name="Rectangle 3">
            <a:extLst>
              <a:ext uri="{FF2B5EF4-FFF2-40B4-BE49-F238E27FC236}">
                <a16:creationId xmlns:a16="http://schemas.microsoft.com/office/drawing/2014/main" id="{631194DA-2646-482B-B5E6-6D047433272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787900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>
            <a:extLst>
              <a:ext uri="{FF2B5EF4-FFF2-40B4-BE49-F238E27FC236}">
                <a16:creationId xmlns:a16="http://schemas.microsoft.com/office/drawing/2014/main" id="{0DF53EDC-58E8-45B2-992D-DA2E6712EE2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5FC2C47-5BD2-4A55-A98A-C50AD80236AD}" type="slidenum">
              <a:rPr lang="en-US" altLang="en-US" smtClean="0"/>
              <a:t>33</a:t>
            </a:fld>
            <a:endParaRPr lang="en-US" altLang="en-US"/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5724D3CB-5056-44DD-BA45-08F84E3CB64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845E3F70-02E1-4AB5-888A-DC1BB3D3C3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699301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>
            <a:extLst>
              <a:ext uri="{FF2B5EF4-FFF2-40B4-BE49-F238E27FC236}">
                <a16:creationId xmlns:a16="http://schemas.microsoft.com/office/drawing/2014/main" id="{984E190A-2D61-4417-8A3A-03068EAE44F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A2FADA0-AEFE-4C44-B67B-C22AC367922E}" type="slidenum">
              <a:rPr lang="en-US" altLang="en-US" smtClean="0"/>
              <a:t>34</a:t>
            </a:fld>
            <a:endParaRPr lang="en-US" altLang="en-US"/>
          </a:p>
        </p:txBody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1C3EB567-6B31-4D59-A144-0AF808B7DDE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19460" name="Rectangle 3">
            <a:extLst>
              <a:ext uri="{FF2B5EF4-FFF2-40B4-BE49-F238E27FC236}">
                <a16:creationId xmlns:a16="http://schemas.microsoft.com/office/drawing/2014/main" id="{51684559-304B-496B-9748-208D69CE4B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06312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A0BE8DBE-D785-43E6-BD1C-F0851BF6989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42E2704-69D1-4843-8569-FF635F3D5803}" type="slidenum">
              <a:rPr lang="en-US" altLang="en-US" smtClean="0"/>
              <a:t>35</a:t>
            </a:fld>
            <a:endParaRPr lang="en-US" altLang="en-US"/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47D114B7-F3AE-45D0-8AF9-A8FA928D782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21508" name="Rectangle 3">
            <a:extLst>
              <a:ext uri="{FF2B5EF4-FFF2-40B4-BE49-F238E27FC236}">
                <a16:creationId xmlns:a16="http://schemas.microsoft.com/office/drawing/2014/main" id="{2C99C3F9-FD82-4A33-940D-A9B91AAFC1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002801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>
            <a:extLst>
              <a:ext uri="{FF2B5EF4-FFF2-40B4-BE49-F238E27FC236}">
                <a16:creationId xmlns:a16="http://schemas.microsoft.com/office/drawing/2014/main" id="{30D6C36D-87BA-4C68-93B0-62E75794A29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7FAB32D-0217-4F1B-A020-84239F1D7F71}" type="slidenum">
              <a:rPr lang="en-US" altLang="en-US" smtClean="0"/>
              <a:t>36</a:t>
            </a:fld>
            <a:endParaRPr lang="en-US" altLang="en-US"/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40959D93-D086-4916-8E1B-CAE2D936115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8F1B8CFB-F907-40B1-8A6F-A2761428FF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266198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:a16="http://schemas.microsoft.com/office/drawing/2014/main" id="{8139B79E-B959-45A0-A5F9-45C04F08DC1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2765502-E0D5-4B8C-B013-49DF1DDF2DC0}" type="slidenum">
              <a:rPr lang="en-US" altLang="en-US" smtClean="0"/>
              <a:t>37</a:t>
            </a:fld>
            <a:endParaRPr lang="en-US" altLang="en-US"/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326B8A61-4A1D-4C1F-9421-DDFA1FF5A5F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25604" name="Rectangle 3">
            <a:extLst>
              <a:ext uri="{FF2B5EF4-FFF2-40B4-BE49-F238E27FC236}">
                <a16:creationId xmlns:a16="http://schemas.microsoft.com/office/drawing/2014/main" id="{26897409-BB5D-474A-911B-BA7323CD1E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382834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>
            <a:extLst>
              <a:ext uri="{FF2B5EF4-FFF2-40B4-BE49-F238E27FC236}">
                <a16:creationId xmlns:a16="http://schemas.microsoft.com/office/drawing/2014/main" id="{3CE3D3BC-2DB0-4C9D-BBB2-B93DBFC7B8A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3423E6D-7B01-4E25-9C6A-2A186F5B5092}" type="slidenum">
              <a:rPr lang="en-US" altLang="en-US" smtClean="0"/>
              <a:t>38</a:t>
            </a:fld>
            <a:endParaRPr lang="en-US" altLang="en-US"/>
          </a:p>
        </p:txBody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id="{30B02289-4296-4F4F-A5B3-6ADF4865E64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27652" name="Rectangle 3">
            <a:extLst>
              <a:ext uri="{FF2B5EF4-FFF2-40B4-BE49-F238E27FC236}">
                <a16:creationId xmlns:a16="http://schemas.microsoft.com/office/drawing/2014/main" id="{D449BF79-D70A-4A8F-9849-03764907DF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157474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>
            <a:extLst>
              <a:ext uri="{FF2B5EF4-FFF2-40B4-BE49-F238E27FC236}">
                <a16:creationId xmlns:a16="http://schemas.microsoft.com/office/drawing/2014/main" id="{22C2451D-CABC-4D58-9BF5-D3BA13D758B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791CD9E-3460-497B-BC62-587DE079B47B}" type="slidenum">
              <a:rPr lang="en-US" altLang="en-US" smtClean="0"/>
              <a:t>39</a:t>
            </a:fld>
            <a:endParaRPr lang="en-US" altLang="en-US"/>
          </a:p>
        </p:txBody>
      </p:sp>
      <p:sp>
        <p:nvSpPr>
          <p:cNvPr id="29699" name="Rectangle 2">
            <a:extLst>
              <a:ext uri="{FF2B5EF4-FFF2-40B4-BE49-F238E27FC236}">
                <a16:creationId xmlns:a16="http://schemas.microsoft.com/office/drawing/2014/main" id="{D7E89C4E-807C-4C6F-A7AD-8D9BBC71DAC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29700" name="Rectangle 3">
            <a:extLst>
              <a:ext uri="{FF2B5EF4-FFF2-40B4-BE49-F238E27FC236}">
                <a16:creationId xmlns:a16="http://schemas.microsoft.com/office/drawing/2014/main" id="{C0CE88F2-438B-420B-812A-AC2B362073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50974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08E70F-5F25-A648-4180-2FCF61BB5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74C78084-FB04-0AD8-A3EC-C979C9506B5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9221940-0837-45F4-98D9-DF23E46EF8F0}" type="slidenum">
              <a:rPr lang="en-US" altLang="en-US" smtClean="0"/>
              <a:t>4</a:t>
            </a:fld>
            <a:endParaRPr lang="en-US" altLang="en-US"/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6FEF0473-888D-3928-35F8-1C8C519EDD4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370F74B8-18FD-F5DC-23C3-45F2F8F1F8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104877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>
            <a:extLst>
              <a:ext uri="{FF2B5EF4-FFF2-40B4-BE49-F238E27FC236}">
                <a16:creationId xmlns:a16="http://schemas.microsoft.com/office/drawing/2014/main" id="{06B1C9C1-D9A2-40D8-923E-AFC84686BCC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3453005-2AA7-4BD6-97F1-AF8351278A58}" type="slidenum">
              <a:rPr lang="en-US" altLang="en-US" smtClean="0"/>
              <a:t>40</a:t>
            </a:fld>
            <a:endParaRPr lang="en-US" altLang="en-US"/>
          </a:p>
        </p:txBody>
      </p:sp>
      <p:sp>
        <p:nvSpPr>
          <p:cNvPr id="31747" name="Rectangle 2">
            <a:extLst>
              <a:ext uri="{FF2B5EF4-FFF2-40B4-BE49-F238E27FC236}">
                <a16:creationId xmlns:a16="http://schemas.microsoft.com/office/drawing/2014/main" id="{69FBAE6F-CC64-42AE-84F6-A073522CCD5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31748" name="Rectangle 3">
            <a:extLst>
              <a:ext uri="{FF2B5EF4-FFF2-40B4-BE49-F238E27FC236}">
                <a16:creationId xmlns:a16="http://schemas.microsoft.com/office/drawing/2014/main" id="{49500037-4E07-46D6-AF03-2DD0E20992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445232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>
            <a:extLst>
              <a:ext uri="{FF2B5EF4-FFF2-40B4-BE49-F238E27FC236}">
                <a16:creationId xmlns:a16="http://schemas.microsoft.com/office/drawing/2014/main" id="{81B23A69-0306-4F27-8B65-587D1CD1A97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6985575-AA05-4E1D-9453-1E0050E4A98D}" type="slidenum">
              <a:rPr lang="en-US" altLang="en-US" smtClean="0"/>
              <a:t>41</a:t>
            </a:fld>
            <a:endParaRPr lang="en-US" altLang="en-US"/>
          </a:p>
        </p:txBody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id="{B6359A9E-5B86-46F0-B7D5-E01545DF75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33796" name="Rectangle 3">
            <a:extLst>
              <a:ext uri="{FF2B5EF4-FFF2-40B4-BE49-F238E27FC236}">
                <a16:creationId xmlns:a16="http://schemas.microsoft.com/office/drawing/2014/main" id="{8E256E1B-A541-49B4-8A57-CA566F3DEC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822859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>
            <a:extLst>
              <a:ext uri="{FF2B5EF4-FFF2-40B4-BE49-F238E27FC236}">
                <a16:creationId xmlns:a16="http://schemas.microsoft.com/office/drawing/2014/main" id="{51C16431-20C3-4CA5-B409-33F3B71356E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4A05B36-26D4-47F7-AF44-95E39050BC40}" type="slidenum">
              <a:rPr lang="en-US" altLang="en-US" smtClean="0"/>
              <a:t>42</a:t>
            </a:fld>
            <a:endParaRPr lang="en-US" altLang="en-US"/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3FDAA3A1-DEC4-4E16-91A4-29CD5C13D91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DD10603A-0E3A-42F4-96D2-118D37C810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591266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>
            <a:extLst>
              <a:ext uri="{FF2B5EF4-FFF2-40B4-BE49-F238E27FC236}">
                <a16:creationId xmlns:a16="http://schemas.microsoft.com/office/drawing/2014/main" id="{310301D3-D71E-4BDE-BA6D-BAFA576D099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833C34E-113E-4D8E-B004-C95E24D218B7}" type="slidenum">
              <a:rPr lang="en-US" altLang="en-US" smtClean="0"/>
              <a:t>43</a:t>
            </a:fld>
            <a:endParaRPr lang="en-US" altLang="en-US"/>
          </a:p>
        </p:txBody>
      </p:sp>
      <p:sp>
        <p:nvSpPr>
          <p:cNvPr id="37891" name="Rectangle 2">
            <a:extLst>
              <a:ext uri="{FF2B5EF4-FFF2-40B4-BE49-F238E27FC236}">
                <a16:creationId xmlns:a16="http://schemas.microsoft.com/office/drawing/2014/main" id="{D18836B1-2A1C-4161-9AD6-BD51F7C6E8F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37892" name="Rectangle 3">
            <a:extLst>
              <a:ext uri="{FF2B5EF4-FFF2-40B4-BE49-F238E27FC236}">
                <a16:creationId xmlns:a16="http://schemas.microsoft.com/office/drawing/2014/main" id="{FA2943CB-DD4A-4671-BAD5-8E526AC7ED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95213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>
            <a:extLst>
              <a:ext uri="{FF2B5EF4-FFF2-40B4-BE49-F238E27FC236}">
                <a16:creationId xmlns:a16="http://schemas.microsoft.com/office/drawing/2014/main" id="{95E8F1E9-F48E-490C-8FC9-04F70CFB6FB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388A9AF-BA92-4128-ABDA-790C2D99FD65}" type="slidenum">
              <a:rPr lang="en-US" altLang="en-US" smtClean="0"/>
              <a:t>44</a:t>
            </a:fld>
            <a:endParaRPr lang="en-US" altLang="en-US"/>
          </a:p>
        </p:txBody>
      </p:sp>
      <p:sp>
        <p:nvSpPr>
          <p:cNvPr id="41987" name="Rectangle 2">
            <a:extLst>
              <a:ext uri="{FF2B5EF4-FFF2-40B4-BE49-F238E27FC236}">
                <a16:creationId xmlns:a16="http://schemas.microsoft.com/office/drawing/2014/main" id="{FC1412AE-B1F1-4EBC-9268-BF1551890C8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41988" name="Rectangle 3">
            <a:extLst>
              <a:ext uri="{FF2B5EF4-FFF2-40B4-BE49-F238E27FC236}">
                <a16:creationId xmlns:a16="http://schemas.microsoft.com/office/drawing/2014/main" id="{AD726024-AB08-4AAB-B3DE-3A1C52B88F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354270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6BD7E3-0594-4BCD-FF79-ACFAEECF90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>
            <a:extLst>
              <a:ext uri="{FF2B5EF4-FFF2-40B4-BE49-F238E27FC236}">
                <a16:creationId xmlns:a16="http://schemas.microsoft.com/office/drawing/2014/main" id="{9001B383-95D7-B0BF-DEA0-ED9B92A2743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388A9AF-BA92-4128-ABDA-790C2D99FD65}" type="slidenum">
              <a:rPr lang="en-US" altLang="en-US" smtClean="0"/>
              <a:t>45</a:t>
            </a:fld>
            <a:endParaRPr lang="en-US" altLang="en-US"/>
          </a:p>
        </p:txBody>
      </p:sp>
      <p:sp>
        <p:nvSpPr>
          <p:cNvPr id="41987" name="Rectangle 2">
            <a:extLst>
              <a:ext uri="{FF2B5EF4-FFF2-40B4-BE49-F238E27FC236}">
                <a16:creationId xmlns:a16="http://schemas.microsoft.com/office/drawing/2014/main" id="{FECAC1DE-6135-7883-9A0C-4D3823BBE19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41988" name="Rectangle 3">
            <a:extLst>
              <a:ext uri="{FF2B5EF4-FFF2-40B4-BE49-F238E27FC236}">
                <a16:creationId xmlns:a16="http://schemas.microsoft.com/office/drawing/2014/main" id="{D012D85B-A51C-AB85-323E-2EF6930AD6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282063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>
            <a:extLst>
              <a:ext uri="{FF2B5EF4-FFF2-40B4-BE49-F238E27FC236}">
                <a16:creationId xmlns:a16="http://schemas.microsoft.com/office/drawing/2014/main" id="{F8C423F0-AD58-486F-B544-80FB82C36AD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063588A-7457-4E3A-8882-151ACD32965A}" type="slidenum">
              <a:rPr lang="en-US" altLang="en-US" smtClean="0"/>
              <a:t>46</a:t>
            </a:fld>
            <a:endParaRPr lang="en-US" altLang="en-US"/>
          </a:p>
        </p:txBody>
      </p:sp>
      <p:sp>
        <p:nvSpPr>
          <p:cNvPr id="44035" name="Rectangle 2">
            <a:extLst>
              <a:ext uri="{FF2B5EF4-FFF2-40B4-BE49-F238E27FC236}">
                <a16:creationId xmlns:a16="http://schemas.microsoft.com/office/drawing/2014/main" id="{EB9D7718-C142-4AFE-8D66-F70D3D0E682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44036" name="Rectangle 3">
            <a:extLst>
              <a:ext uri="{FF2B5EF4-FFF2-40B4-BE49-F238E27FC236}">
                <a16:creationId xmlns:a16="http://schemas.microsoft.com/office/drawing/2014/main" id="{3570819B-9764-4590-AC11-0AE467F5D7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54956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>
            <a:extLst>
              <a:ext uri="{FF2B5EF4-FFF2-40B4-BE49-F238E27FC236}">
                <a16:creationId xmlns:a16="http://schemas.microsoft.com/office/drawing/2014/main" id="{93B3AA54-ED3C-4800-8CB9-CF492B68CDE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2D20038-579A-4D7B-836D-123BF9E28DCF}" type="slidenum">
              <a:rPr lang="en-US" altLang="en-US" smtClean="0"/>
              <a:t>47</a:t>
            </a:fld>
            <a:endParaRPr lang="en-US" altLang="en-US"/>
          </a:p>
        </p:txBody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id="{D6AD319C-C060-45D3-8187-0940FF3165D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9EB1B151-183C-4CB8-804F-4E934B89E5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301753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>
            <a:extLst>
              <a:ext uri="{FF2B5EF4-FFF2-40B4-BE49-F238E27FC236}">
                <a16:creationId xmlns:a16="http://schemas.microsoft.com/office/drawing/2014/main" id="{54514292-1BCD-4391-B234-B99BCC90F6D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8289F01-780E-4D95-B5AD-AE56A1287EAE}" type="slidenum">
              <a:rPr lang="en-US" altLang="en-US" smtClean="0"/>
              <a:t>48</a:t>
            </a:fld>
            <a:endParaRPr lang="en-US" altLang="en-US"/>
          </a:p>
        </p:txBody>
      </p:sp>
      <p:sp>
        <p:nvSpPr>
          <p:cNvPr id="48131" name="Rectangle 2">
            <a:extLst>
              <a:ext uri="{FF2B5EF4-FFF2-40B4-BE49-F238E27FC236}">
                <a16:creationId xmlns:a16="http://schemas.microsoft.com/office/drawing/2014/main" id="{A4619486-6E98-44C5-9B93-DF380DDF91A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48132" name="Rectangle 3">
            <a:extLst>
              <a:ext uri="{FF2B5EF4-FFF2-40B4-BE49-F238E27FC236}">
                <a16:creationId xmlns:a16="http://schemas.microsoft.com/office/drawing/2014/main" id="{6F809D24-76C2-4712-A542-27122902A2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240220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>
            <a:extLst>
              <a:ext uri="{FF2B5EF4-FFF2-40B4-BE49-F238E27FC236}">
                <a16:creationId xmlns:a16="http://schemas.microsoft.com/office/drawing/2014/main" id="{311D4F07-2492-4495-AE34-3B8FDF55555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3ECC52D-180A-4F41-81C5-23FEF2E02D7A}" type="slidenum">
              <a:rPr lang="en-US" altLang="en-US" smtClean="0"/>
              <a:t>49</a:t>
            </a:fld>
            <a:endParaRPr lang="en-US" altLang="en-US"/>
          </a:p>
        </p:txBody>
      </p:sp>
      <p:sp>
        <p:nvSpPr>
          <p:cNvPr id="50179" name="Rectangle 2">
            <a:extLst>
              <a:ext uri="{FF2B5EF4-FFF2-40B4-BE49-F238E27FC236}">
                <a16:creationId xmlns:a16="http://schemas.microsoft.com/office/drawing/2014/main" id="{BEE3B0EC-F469-4CBE-B547-E30BDB008E3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50180" name="Rectangle 3">
            <a:extLst>
              <a:ext uri="{FF2B5EF4-FFF2-40B4-BE49-F238E27FC236}">
                <a16:creationId xmlns:a16="http://schemas.microsoft.com/office/drawing/2014/main" id="{262567D5-7E18-4428-A86B-5037E2923F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68135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C596D4-515C-FD61-F50A-D4E7EA39A8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06AFAE5F-E6C9-C479-CD6A-AF2C6C342C3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9221940-0837-45F4-98D9-DF23E46EF8F0}" type="slidenum">
              <a:rPr lang="en-US" altLang="en-US" smtClean="0"/>
              <a:t>5</a:t>
            </a:fld>
            <a:endParaRPr lang="en-US" altLang="en-US"/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91381C75-854C-1335-EDB5-7B6BD09EFF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500644C1-0FA3-C715-B6EE-8FC9964E5B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3248283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>
            <a:extLst>
              <a:ext uri="{FF2B5EF4-FFF2-40B4-BE49-F238E27FC236}">
                <a16:creationId xmlns:a16="http://schemas.microsoft.com/office/drawing/2014/main" id="{826545BC-58D9-43EC-BED4-9405C8165BF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D4563F8-1DEB-4466-896A-1247DA71D2E4}" type="slidenum">
              <a:rPr lang="en-US" altLang="en-US" smtClean="0"/>
              <a:t>50</a:t>
            </a:fld>
            <a:endParaRPr lang="en-US" altLang="en-US"/>
          </a:p>
        </p:txBody>
      </p:sp>
      <p:sp>
        <p:nvSpPr>
          <p:cNvPr id="52227" name="Rectangle 2">
            <a:extLst>
              <a:ext uri="{FF2B5EF4-FFF2-40B4-BE49-F238E27FC236}">
                <a16:creationId xmlns:a16="http://schemas.microsoft.com/office/drawing/2014/main" id="{EE8AAD0E-789B-4097-AED7-CC2307941DB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52228" name="Rectangle 3">
            <a:extLst>
              <a:ext uri="{FF2B5EF4-FFF2-40B4-BE49-F238E27FC236}">
                <a16:creationId xmlns:a16="http://schemas.microsoft.com/office/drawing/2014/main" id="{9DA4775B-3312-45A6-800F-F78E1BE073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859488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>
            <a:extLst>
              <a:ext uri="{FF2B5EF4-FFF2-40B4-BE49-F238E27FC236}">
                <a16:creationId xmlns:a16="http://schemas.microsoft.com/office/drawing/2014/main" id="{D40F008C-31A3-4D33-93E3-F4569318575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6E9ECE6-6DCF-4833-9212-E5D42643F806}" type="slidenum">
              <a:rPr lang="en-US" altLang="en-US" smtClean="0"/>
              <a:t>51</a:t>
            </a:fld>
            <a:endParaRPr lang="en-US" altLang="en-US"/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C87BF00A-3B19-4DF3-AA50-B0F493853BA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3DF1FE06-1081-4D8E-A05A-F40F62FE8C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3435653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99F85A-6820-A7E6-FA47-6FF677C4CF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>
            <a:extLst>
              <a:ext uri="{FF2B5EF4-FFF2-40B4-BE49-F238E27FC236}">
                <a16:creationId xmlns:a16="http://schemas.microsoft.com/office/drawing/2014/main" id="{F48374D8-A6D3-7184-2FB6-CBCF757405E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6E9ECE6-6DCF-4833-9212-E5D42643F806}" type="slidenum">
              <a:rPr lang="en-US" altLang="en-US" smtClean="0"/>
              <a:t>52</a:t>
            </a:fld>
            <a:endParaRPr lang="en-US" altLang="en-US"/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902DD0FA-97F8-289A-2786-D2F5D16C98B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DC52E3AB-2449-9365-2D08-E64BEA5FC8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3820278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17A712-6DDC-9807-B70E-B013012084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>
            <a:extLst>
              <a:ext uri="{FF2B5EF4-FFF2-40B4-BE49-F238E27FC236}">
                <a16:creationId xmlns:a16="http://schemas.microsoft.com/office/drawing/2014/main" id="{BCB1C682-8910-BEC9-4628-4B3994A16DD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6E9ECE6-6DCF-4833-9212-E5D42643F806}" type="slidenum">
              <a:rPr lang="en-US" altLang="en-US" smtClean="0"/>
              <a:t>53</a:t>
            </a:fld>
            <a:endParaRPr lang="en-US" altLang="en-US"/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DFB1F446-CEB5-3850-0B6D-DE7E30052C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6483EBFF-1466-D360-AEF9-4FC21AA1E3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2720036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>
            <a:extLst>
              <a:ext uri="{FF2B5EF4-FFF2-40B4-BE49-F238E27FC236}">
                <a16:creationId xmlns:a16="http://schemas.microsoft.com/office/drawing/2014/main" id="{AF38C313-B3E7-4263-B144-524DE2B0B02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9F182E9-EED6-4012-935C-FAD116D98341}" type="slidenum">
              <a:rPr lang="en-US" altLang="en-US" smtClean="0"/>
              <a:t>54</a:t>
            </a:fld>
            <a:endParaRPr lang="en-US" altLang="en-US"/>
          </a:p>
        </p:txBody>
      </p:sp>
      <p:sp>
        <p:nvSpPr>
          <p:cNvPr id="60419" name="Rectangle 2">
            <a:extLst>
              <a:ext uri="{FF2B5EF4-FFF2-40B4-BE49-F238E27FC236}">
                <a16:creationId xmlns:a16="http://schemas.microsoft.com/office/drawing/2014/main" id="{BF4906AD-6B4A-425E-8A5A-02223333DEF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60420" name="Rectangle 3">
            <a:extLst>
              <a:ext uri="{FF2B5EF4-FFF2-40B4-BE49-F238E27FC236}">
                <a16:creationId xmlns:a16="http://schemas.microsoft.com/office/drawing/2014/main" id="{31AC8BF6-8D4E-463C-9807-481B8EC755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106099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6A439644-D175-460E-A33C-E00632D2991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6523F59-19F3-4450-B679-023F07ED2590}" type="slidenum">
              <a:rPr lang="en-US" altLang="en-US" smtClean="0"/>
              <a:t>55</a:t>
            </a:fld>
            <a:endParaRPr lang="en-US" altLang="en-US"/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32BBF2D7-3F46-40B7-AF01-8F3B35E9348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92FB90AB-A900-4F66-9A9D-D777FBA374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4836576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>
            <a:extLst>
              <a:ext uri="{FF2B5EF4-FFF2-40B4-BE49-F238E27FC236}">
                <a16:creationId xmlns:a16="http://schemas.microsoft.com/office/drawing/2014/main" id="{D204339A-2747-4D33-96FC-07AEEADFF92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094F66C-15F3-4F9C-8B5A-DA87B18F0599}" type="slidenum">
              <a:rPr lang="en-US" altLang="en-US" smtClean="0"/>
              <a:t>56</a:t>
            </a:fld>
            <a:endParaRPr lang="en-US" altLang="en-US"/>
          </a:p>
        </p:txBody>
      </p:sp>
      <p:sp>
        <p:nvSpPr>
          <p:cNvPr id="64515" name="Rectangle 2">
            <a:extLst>
              <a:ext uri="{FF2B5EF4-FFF2-40B4-BE49-F238E27FC236}">
                <a16:creationId xmlns:a16="http://schemas.microsoft.com/office/drawing/2014/main" id="{FA8CFDCA-EC44-4D44-A9CE-E2888ADD116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64516" name="Rectangle 3">
            <a:extLst>
              <a:ext uri="{FF2B5EF4-FFF2-40B4-BE49-F238E27FC236}">
                <a16:creationId xmlns:a16="http://schemas.microsoft.com/office/drawing/2014/main" id="{4C0342E6-E92F-426B-AC65-6F19CB6814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9785937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DBFF07-EF3C-9DBC-BB1C-90E08D6132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>
            <a:extLst>
              <a:ext uri="{FF2B5EF4-FFF2-40B4-BE49-F238E27FC236}">
                <a16:creationId xmlns:a16="http://schemas.microsoft.com/office/drawing/2014/main" id="{33E98E7A-58BD-544E-2DE4-93714D54307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094F66C-15F3-4F9C-8B5A-DA87B18F0599}" type="slidenum">
              <a:rPr lang="en-US" altLang="en-US" smtClean="0"/>
              <a:t>57</a:t>
            </a:fld>
            <a:endParaRPr lang="en-US" altLang="en-US"/>
          </a:p>
        </p:txBody>
      </p:sp>
      <p:sp>
        <p:nvSpPr>
          <p:cNvPr id="64515" name="Rectangle 2">
            <a:extLst>
              <a:ext uri="{FF2B5EF4-FFF2-40B4-BE49-F238E27FC236}">
                <a16:creationId xmlns:a16="http://schemas.microsoft.com/office/drawing/2014/main" id="{136F0F29-4FAE-B4BC-672E-602566F7E25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64516" name="Rectangle 3">
            <a:extLst>
              <a:ext uri="{FF2B5EF4-FFF2-40B4-BE49-F238E27FC236}">
                <a16:creationId xmlns:a16="http://schemas.microsoft.com/office/drawing/2014/main" id="{78350845-AE20-1C86-F8FE-611738F1E7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0986076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BA6093-5AD7-507D-36DD-5D97016CF5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>
            <a:extLst>
              <a:ext uri="{FF2B5EF4-FFF2-40B4-BE49-F238E27FC236}">
                <a16:creationId xmlns:a16="http://schemas.microsoft.com/office/drawing/2014/main" id="{1E6C2D59-2CC5-DBD0-04A0-FF60E1C24B3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094F66C-15F3-4F9C-8B5A-DA87B18F0599}" type="slidenum">
              <a:rPr lang="en-US" altLang="en-US" smtClean="0"/>
              <a:t>59</a:t>
            </a:fld>
            <a:endParaRPr lang="en-US" altLang="en-US"/>
          </a:p>
        </p:txBody>
      </p:sp>
      <p:sp>
        <p:nvSpPr>
          <p:cNvPr id="64515" name="Rectangle 2">
            <a:extLst>
              <a:ext uri="{FF2B5EF4-FFF2-40B4-BE49-F238E27FC236}">
                <a16:creationId xmlns:a16="http://schemas.microsoft.com/office/drawing/2014/main" id="{FEB0AA4F-96C0-826E-D76C-D4C8876212A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64516" name="Rectangle 3">
            <a:extLst>
              <a:ext uri="{FF2B5EF4-FFF2-40B4-BE49-F238E27FC236}">
                <a16:creationId xmlns:a16="http://schemas.microsoft.com/office/drawing/2014/main" id="{633F6FAC-160E-1B5F-7CBE-91BE25C779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487233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24B71D-0DE2-57B7-2C85-110E9985B0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>
            <a:extLst>
              <a:ext uri="{FF2B5EF4-FFF2-40B4-BE49-F238E27FC236}">
                <a16:creationId xmlns:a16="http://schemas.microsoft.com/office/drawing/2014/main" id="{81819393-770D-EC30-017F-310AF189B26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094F66C-15F3-4F9C-8B5A-DA87B18F0599}" type="slidenum">
              <a:rPr lang="en-US" altLang="en-US" smtClean="0"/>
              <a:t>60</a:t>
            </a:fld>
            <a:endParaRPr lang="en-US" altLang="en-US"/>
          </a:p>
        </p:txBody>
      </p:sp>
      <p:sp>
        <p:nvSpPr>
          <p:cNvPr id="64515" name="Rectangle 2">
            <a:extLst>
              <a:ext uri="{FF2B5EF4-FFF2-40B4-BE49-F238E27FC236}">
                <a16:creationId xmlns:a16="http://schemas.microsoft.com/office/drawing/2014/main" id="{95874F9D-136B-3F17-8C42-75DF3007DEC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64516" name="Rectangle 3">
            <a:extLst>
              <a:ext uri="{FF2B5EF4-FFF2-40B4-BE49-F238E27FC236}">
                <a16:creationId xmlns:a16="http://schemas.microsoft.com/office/drawing/2014/main" id="{3A520CA3-401C-A6D3-7345-A8F909089B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77191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B8B0DC-DE09-4052-8987-FC7C96AE72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2283158C-9818-7B25-3B19-73C6F0E70F6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9221940-0837-45F4-98D9-DF23E46EF8F0}" type="slidenum">
              <a:rPr lang="en-US" altLang="en-US" smtClean="0"/>
              <a:t>6</a:t>
            </a:fld>
            <a:endParaRPr lang="en-US" altLang="en-US"/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D41D0429-0C7F-0AA6-E769-6D3999A9DE8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4543DCDF-AFDD-D574-6998-8EA8EF07FE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1214735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088FC9-6F08-4D41-B40D-7CBF0E03D9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>
            <a:extLst>
              <a:ext uri="{FF2B5EF4-FFF2-40B4-BE49-F238E27FC236}">
                <a16:creationId xmlns:a16="http://schemas.microsoft.com/office/drawing/2014/main" id="{A85E1092-434F-63EE-3FAC-9A051A957E9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FF0165F-E83B-40F8-8D8C-85ADA52C1158}" type="slidenum">
              <a:rPr lang="en-US" altLang="en-US" smtClean="0"/>
              <a:t>61</a:t>
            </a:fld>
            <a:endParaRPr lang="en-US" altLang="en-US"/>
          </a:p>
        </p:txBody>
      </p:sp>
      <p:sp>
        <p:nvSpPr>
          <p:cNvPr id="66563" name="Rectangle 2">
            <a:extLst>
              <a:ext uri="{FF2B5EF4-FFF2-40B4-BE49-F238E27FC236}">
                <a16:creationId xmlns:a16="http://schemas.microsoft.com/office/drawing/2014/main" id="{964E6457-F55F-F0BF-C53A-9B759CD2E8B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66564" name="Rectangle 3">
            <a:extLst>
              <a:ext uri="{FF2B5EF4-FFF2-40B4-BE49-F238E27FC236}">
                <a16:creationId xmlns:a16="http://schemas.microsoft.com/office/drawing/2014/main" id="{9012075E-81B0-1831-56BA-38F576A14F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4647416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8F3BC9-C091-A1C1-5A3F-2850100D70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>
            <a:extLst>
              <a:ext uri="{FF2B5EF4-FFF2-40B4-BE49-F238E27FC236}">
                <a16:creationId xmlns:a16="http://schemas.microsoft.com/office/drawing/2014/main" id="{870BA0AF-6C6C-1E50-34A7-13D923390F0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FF0165F-E83B-40F8-8D8C-85ADA52C1158}" type="slidenum">
              <a:rPr lang="en-US" altLang="en-US" smtClean="0"/>
              <a:t>62</a:t>
            </a:fld>
            <a:endParaRPr lang="en-US" altLang="en-US"/>
          </a:p>
        </p:txBody>
      </p:sp>
      <p:sp>
        <p:nvSpPr>
          <p:cNvPr id="66563" name="Rectangle 2">
            <a:extLst>
              <a:ext uri="{FF2B5EF4-FFF2-40B4-BE49-F238E27FC236}">
                <a16:creationId xmlns:a16="http://schemas.microsoft.com/office/drawing/2014/main" id="{87948DF3-BF83-C642-3D71-D8CC11BCCD4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66564" name="Rectangle 3">
            <a:extLst>
              <a:ext uri="{FF2B5EF4-FFF2-40B4-BE49-F238E27FC236}">
                <a16:creationId xmlns:a16="http://schemas.microsoft.com/office/drawing/2014/main" id="{B19E6C61-A6FF-E904-3C64-F51FE760F9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253305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>
            <a:extLst>
              <a:ext uri="{FF2B5EF4-FFF2-40B4-BE49-F238E27FC236}">
                <a16:creationId xmlns:a16="http://schemas.microsoft.com/office/drawing/2014/main" id="{AC8DD6A6-896A-4778-959F-0561811A0EC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FF0165F-E83B-40F8-8D8C-85ADA52C1158}" type="slidenum">
              <a:rPr lang="en-US" altLang="en-US" smtClean="0"/>
              <a:t>63</a:t>
            </a:fld>
            <a:endParaRPr lang="en-US" altLang="en-US"/>
          </a:p>
        </p:txBody>
      </p:sp>
      <p:sp>
        <p:nvSpPr>
          <p:cNvPr id="66563" name="Rectangle 2">
            <a:extLst>
              <a:ext uri="{FF2B5EF4-FFF2-40B4-BE49-F238E27FC236}">
                <a16:creationId xmlns:a16="http://schemas.microsoft.com/office/drawing/2014/main" id="{132A6C8B-8D69-4705-B936-BBF50E4D760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66564" name="Rectangle 3">
            <a:extLst>
              <a:ext uri="{FF2B5EF4-FFF2-40B4-BE49-F238E27FC236}">
                <a16:creationId xmlns:a16="http://schemas.microsoft.com/office/drawing/2014/main" id="{5F98C486-35DE-49BF-AEDF-9D963D4F71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1410463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>
            <a:extLst>
              <a:ext uri="{FF2B5EF4-FFF2-40B4-BE49-F238E27FC236}">
                <a16:creationId xmlns:a16="http://schemas.microsoft.com/office/drawing/2014/main" id="{71A615F2-E203-4DF6-ABD0-B3A88AB6896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79C7F26-E9DB-47AB-9AAB-AC0643C02E17}" type="slidenum">
              <a:rPr lang="en-US" altLang="en-US" smtClean="0"/>
              <a:t>64</a:t>
            </a:fld>
            <a:endParaRPr lang="en-US" altLang="en-US"/>
          </a:p>
        </p:txBody>
      </p:sp>
      <p:sp>
        <p:nvSpPr>
          <p:cNvPr id="68611" name="Rectangle 2">
            <a:extLst>
              <a:ext uri="{FF2B5EF4-FFF2-40B4-BE49-F238E27FC236}">
                <a16:creationId xmlns:a16="http://schemas.microsoft.com/office/drawing/2014/main" id="{34AF2058-958A-4A84-87CD-31B3639FAEF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68612" name="Rectangle 3">
            <a:extLst>
              <a:ext uri="{FF2B5EF4-FFF2-40B4-BE49-F238E27FC236}">
                <a16:creationId xmlns:a16="http://schemas.microsoft.com/office/drawing/2014/main" id="{7E993F0B-B4F8-4513-8D57-B44253DD89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2859875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>
            <a:extLst>
              <a:ext uri="{FF2B5EF4-FFF2-40B4-BE49-F238E27FC236}">
                <a16:creationId xmlns:a16="http://schemas.microsoft.com/office/drawing/2014/main" id="{164D66D0-157B-4B73-A75A-E5CB7A7A785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AA5BDB3-EC41-403E-8144-6FB5FB1100DA}" type="slidenum">
              <a:rPr lang="en-US" altLang="en-US" smtClean="0"/>
              <a:t>65</a:t>
            </a:fld>
            <a:endParaRPr lang="en-US" altLang="en-US"/>
          </a:p>
        </p:txBody>
      </p:sp>
      <p:sp>
        <p:nvSpPr>
          <p:cNvPr id="70659" name="Rectangle 2">
            <a:extLst>
              <a:ext uri="{FF2B5EF4-FFF2-40B4-BE49-F238E27FC236}">
                <a16:creationId xmlns:a16="http://schemas.microsoft.com/office/drawing/2014/main" id="{3E5D0597-6BEB-4C68-80D6-372B400E421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70660" name="Rectangle 3">
            <a:extLst>
              <a:ext uri="{FF2B5EF4-FFF2-40B4-BE49-F238E27FC236}">
                <a16:creationId xmlns:a16="http://schemas.microsoft.com/office/drawing/2014/main" id="{58F63951-0040-4A8D-A31E-511F5F3B75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869966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>
            <a:extLst>
              <a:ext uri="{FF2B5EF4-FFF2-40B4-BE49-F238E27FC236}">
                <a16:creationId xmlns:a16="http://schemas.microsoft.com/office/drawing/2014/main" id="{77DAC042-02F3-42C4-9957-0E62CED9165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C70F0BA-2C6D-4613-8E8B-AA1BE66F179D}" type="slidenum">
              <a:rPr lang="en-US" altLang="en-US" smtClean="0"/>
              <a:t>66</a:t>
            </a:fld>
            <a:endParaRPr lang="en-US" altLang="en-US"/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46E024C7-421F-41CC-8133-34AE3A3A02B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A3F17994-3C7E-414B-A69F-0B493AE393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3558034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B27AAA-3860-6F45-ED43-C27B5A013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>
            <a:extLst>
              <a:ext uri="{FF2B5EF4-FFF2-40B4-BE49-F238E27FC236}">
                <a16:creationId xmlns:a16="http://schemas.microsoft.com/office/drawing/2014/main" id="{2DD199F1-B462-31BB-6841-69B08C57919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C70F0BA-2C6D-4613-8E8B-AA1BE66F179D}" type="slidenum">
              <a:rPr lang="en-US" altLang="en-US" smtClean="0"/>
              <a:t>67</a:t>
            </a:fld>
            <a:endParaRPr lang="en-US" altLang="en-US"/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F7C802E3-4E14-9F8F-E50D-CA9C134F413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0E969EC0-581F-3437-3595-4CFBCD207F1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6851578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8568EC-E286-0DB9-85E6-9D2380A806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>
            <a:extLst>
              <a:ext uri="{FF2B5EF4-FFF2-40B4-BE49-F238E27FC236}">
                <a16:creationId xmlns:a16="http://schemas.microsoft.com/office/drawing/2014/main" id="{1ED13DE8-A7DB-8266-EB71-ED5E2A1F496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C70F0BA-2C6D-4613-8E8B-AA1BE66F179D}" type="slidenum">
              <a:rPr lang="en-US" altLang="en-US" smtClean="0"/>
              <a:t>68</a:t>
            </a:fld>
            <a:endParaRPr lang="en-US" altLang="en-US"/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65DFAF13-A064-E1D8-5DBD-836FFBD714C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81D4C30A-E677-0A21-970A-0E6BD0D231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7667412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894E2-A6BE-3201-0D57-E53E292D51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>
            <a:extLst>
              <a:ext uri="{FF2B5EF4-FFF2-40B4-BE49-F238E27FC236}">
                <a16:creationId xmlns:a16="http://schemas.microsoft.com/office/drawing/2014/main" id="{DF451BB9-B0E9-6542-9115-75E0122F3AB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C70F0BA-2C6D-4613-8E8B-AA1BE66F179D}" type="slidenum">
              <a:rPr lang="en-US" altLang="en-US" smtClean="0"/>
              <a:t>69</a:t>
            </a:fld>
            <a:endParaRPr lang="en-US" altLang="en-US"/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557E30DC-2EFF-A4EA-6DF0-81A9D8D373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50D6A20E-7164-ADDC-1F78-74EA93BFFE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5372550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4B755C-EC66-5DF2-0A83-38A4A68D5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>
            <a:extLst>
              <a:ext uri="{FF2B5EF4-FFF2-40B4-BE49-F238E27FC236}">
                <a16:creationId xmlns:a16="http://schemas.microsoft.com/office/drawing/2014/main" id="{2A11EB4B-9090-2145-08A2-94AE6DB44BF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C70F0BA-2C6D-4613-8E8B-AA1BE66F179D}" type="slidenum">
              <a:rPr lang="en-US" altLang="en-US" smtClean="0"/>
              <a:t>70</a:t>
            </a:fld>
            <a:endParaRPr lang="en-US" altLang="en-US"/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41F3E5C6-481E-F432-870E-1E5F8B01B91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BCD58B35-8C61-6D88-7D3A-9B05475CA2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85984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8E49D-CB61-51F7-DAD1-3A6C857AD0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DF4232C7-45A9-F5C7-B470-B6C4131EAAF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9221940-0837-45F4-98D9-DF23E46EF8F0}" type="slidenum">
              <a:rPr lang="en-US" altLang="en-US" smtClean="0"/>
              <a:t>7</a:t>
            </a:fld>
            <a:endParaRPr lang="en-US" altLang="en-US"/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2CEFBD9F-746F-8BD8-3846-250731F7FAE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EC718C86-125D-D7B5-39AA-F5661A5736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1599914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DF6296-FF39-EE31-0EA9-E0102B1D0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>
            <a:extLst>
              <a:ext uri="{FF2B5EF4-FFF2-40B4-BE49-F238E27FC236}">
                <a16:creationId xmlns:a16="http://schemas.microsoft.com/office/drawing/2014/main" id="{7611BA58-4372-BE51-273E-050C340C6DB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C70F0BA-2C6D-4613-8E8B-AA1BE66F179D}" type="slidenum">
              <a:rPr lang="en-US" altLang="en-US" smtClean="0"/>
              <a:t>71</a:t>
            </a:fld>
            <a:endParaRPr lang="en-US" altLang="en-US"/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D27D8699-916C-461B-6353-2EB9B455BF2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2B51E744-45E1-6AE8-996D-3C74FDB85F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925758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959AE1-C82A-564D-48A7-8822DF8718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>
            <a:extLst>
              <a:ext uri="{FF2B5EF4-FFF2-40B4-BE49-F238E27FC236}">
                <a16:creationId xmlns:a16="http://schemas.microsoft.com/office/drawing/2014/main" id="{F3C62454-E2B8-60ED-C421-D7411A9D093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C70F0BA-2C6D-4613-8E8B-AA1BE66F179D}" type="slidenum">
              <a:rPr lang="en-US" altLang="en-US" smtClean="0"/>
              <a:t>72</a:t>
            </a:fld>
            <a:endParaRPr lang="en-US" altLang="en-US"/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DCAB734F-5A7B-0739-1A03-A1042E2EA74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282B7C81-77E8-4D1C-E922-9263E10344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6176975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24859E-A2D6-A422-A582-A591EB4661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>
            <a:extLst>
              <a:ext uri="{FF2B5EF4-FFF2-40B4-BE49-F238E27FC236}">
                <a16:creationId xmlns:a16="http://schemas.microsoft.com/office/drawing/2014/main" id="{529D7FDA-31FF-F1DA-595F-A6BCA3EC76B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C70F0BA-2C6D-4613-8E8B-AA1BE66F179D}" type="slidenum">
              <a:rPr lang="en-US" altLang="en-US" smtClean="0"/>
              <a:t>74</a:t>
            </a:fld>
            <a:endParaRPr lang="en-US" altLang="en-US"/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64D9498C-A562-AB75-D349-83E87381853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281E5000-DCC9-ECB4-460C-9663DFC579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5971555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6FF2D-4F2B-B0DB-8831-98C7879931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>
            <a:extLst>
              <a:ext uri="{FF2B5EF4-FFF2-40B4-BE49-F238E27FC236}">
                <a16:creationId xmlns:a16="http://schemas.microsoft.com/office/drawing/2014/main" id="{5F2438A0-0D6E-78A9-E9B9-E84678BEB15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C70F0BA-2C6D-4613-8E8B-AA1BE66F179D}" type="slidenum">
              <a:rPr lang="en-US" altLang="en-US" smtClean="0"/>
              <a:t>75</a:t>
            </a:fld>
            <a:endParaRPr lang="en-US" altLang="en-US"/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10498521-6B8E-7D7E-7D87-11D89ACD199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07C8CC75-41AE-2BDE-29E8-DBA68450E7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7442099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93051C-E521-789E-2E7C-5403080E6E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>
            <a:extLst>
              <a:ext uri="{FF2B5EF4-FFF2-40B4-BE49-F238E27FC236}">
                <a16:creationId xmlns:a16="http://schemas.microsoft.com/office/drawing/2014/main" id="{F0EEB243-A445-04B9-36D4-C8E3FBB1996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C70F0BA-2C6D-4613-8E8B-AA1BE66F179D}" type="slidenum">
              <a:rPr lang="en-US" altLang="en-US" smtClean="0"/>
              <a:t>77</a:t>
            </a:fld>
            <a:endParaRPr lang="en-US" altLang="en-US"/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B143CE55-4D6D-D6F9-DFF0-A04ADBDE25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AB13B0AD-8A9A-4C0B-7AAC-DAFA3B1E7E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2973021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8900C2-4C9D-6B77-B2F6-6874A1DDD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>
            <a:extLst>
              <a:ext uri="{FF2B5EF4-FFF2-40B4-BE49-F238E27FC236}">
                <a16:creationId xmlns:a16="http://schemas.microsoft.com/office/drawing/2014/main" id="{4C309BB6-9B9B-606A-C402-C315EE210E9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C70F0BA-2C6D-4613-8E8B-AA1BE66F179D}" type="slidenum">
              <a:rPr lang="en-US" altLang="en-US" smtClean="0"/>
              <a:t>78</a:t>
            </a:fld>
            <a:endParaRPr lang="en-US" altLang="en-US"/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DCCB40EC-D0D7-22AB-C87E-180EB77C36F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CD16D6DC-E7BE-48D0-D77E-5DF5CD8F26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0370270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C093E-0581-E23E-2698-D9F798801F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>
            <a:extLst>
              <a:ext uri="{FF2B5EF4-FFF2-40B4-BE49-F238E27FC236}">
                <a16:creationId xmlns:a16="http://schemas.microsoft.com/office/drawing/2014/main" id="{298B9902-7EB3-E8D8-76FD-ACD34D12D1F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C70F0BA-2C6D-4613-8E8B-AA1BE66F179D}" type="slidenum">
              <a:rPr lang="en-US" altLang="en-US" smtClean="0"/>
              <a:t>80</a:t>
            </a:fld>
            <a:endParaRPr lang="en-US" altLang="en-US"/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1DD55060-8449-7A72-EEE1-7B046DB3E23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D92115D1-721D-FF2B-A564-AD8716FB11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6170034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CE0E7D-C500-6B73-6E18-BB67999BCE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>
            <a:extLst>
              <a:ext uri="{FF2B5EF4-FFF2-40B4-BE49-F238E27FC236}">
                <a16:creationId xmlns:a16="http://schemas.microsoft.com/office/drawing/2014/main" id="{86FD18A1-5634-B043-8BE7-C574AF55A74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C70F0BA-2C6D-4613-8E8B-AA1BE66F179D}" type="slidenum">
              <a:rPr lang="en-US" altLang="en-US" smtClean="0"/>
              <a:t>81</a:t>
            </a:fld>
            <a:endParaRPr lang="en-US" altLang="en-US"/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243FE90E-D2E8-9CCF-09F2-45C2E1FDC23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FED83A35-3724-7539-C874-BAA90B595A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1055229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240413-FF27-CD6F-9B8C-A56CE61A92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>
            <a:extLst>
              <a:ext uri="{FF2B5EF4-FFF2-40B4-BE49-F238E27FC236}">
                <a16:creationId xmlns:a16="http://schemas.microsoft.com/office/drawing/2014/main" id="{5837C533-91DB-932F-4589-AFA4D8D34CC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C70F0BA-2C6D-4613-8E8B-AA1BE66F179D}" type="slidenum">
              <a:rPr lang="en-US" altLang="en-US" smtClean="0"/>
              <a:t>82</a:t>
            </a:fld>
            <a:endParaRPr lang="en-US" altLang="en-US"/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D33615C3-171B-558A-3297-5A7EBE8669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002DA203-F242-C639-A7DF-6ADEE563E3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2436590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FA4B1E-8AB2-0D9E-FF02-CC91F26B4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>
            <a:extLst>
              <a:ext uri="{FF2B5EF4-FFF2-40B4-BE49-F238E27FC236}">
                <a16:creationId xmlns:a16="http://schemas.microsoft.com/office/drawing/2014/main" id="{8B56C43B-FBD3-090B-B67D-DCD5B6B9D87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C70F0BA-2C6D-4613-8E8B-AA1BE66F179D}" type="slidenum">
              <a:rPr lang="en-US" altLang="en-US" smtClean="0"/>
              <a:t>83</a:t>
            </a:fld>
            <a:endParaRPr lang="en-US" altLang="en-US"/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CA428CDB-5523-E425-99F4-4EE53A25AE9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7C661444-64F9-75E0-6C30-00857D0FA6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6456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14DE4A-42F6-DD83-63A1-068B31314F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557D9205-F9F6-CAC0-4BD0-C5AF38A5E56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9221940-0837-45F4-98D9-DF23E46EF8F0}" type="slidenum">
              <a:rPr lang="en-US" altLang="en-US" smtClean="0"/>
              <a:t>8</a:t>
            </a:fld>
            <a:endParaRPr lang="en-US" altLang="en-US"/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0F3D8C8A-67B2-F67B-2AD4-74C970CA451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9A6E5218-F874-8441-64FC-6CB1D16BB11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6779636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1D7D0F-025C-8878-6A17-2B08F83D5B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>
            <a:extLst>
              <a:ext uri="{FF2B5EF4-FFF2-40B4-BE49-F238E27FC236}">
                <a16:creationId xmlns:a16="http://schemas.microsoft.com/office/drawing/2014/main" id="{62B31ADF-3DF2-D245-7D43-631982E6B15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C70F0BA-2C6D-4613-8E8B-AA1BE66F179D}" type="slidenum">
              <a:rPr lang="en-US" altLang="en-US" smtClean="0"/>
              <a:t>84</a:t>
            </a:fld>
            <a:endParaRPr lang="en-US" altLang="en-US"/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FB810C46-9A49-3C37-FE0C-4C3EC6D71BD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91DBC305-1EA9-B6A1-FCE4-32D2B62BE9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8351154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4E5FF0-4BCF-E886-3B82-83C86BD3C1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>
            <a:extLst>
              <a:ext uri="{FF2B5EF4-FFF2-40B4-BE49-F238E27FC236}">
                <a16:creationId xmlns:a16="http://schemas.microsoft.com/office/drawing/2014/main" id="{609881A0-7694-71FF-2F4E-6546E39CE68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C70F0BA-2C6D-4613-8E8B-AA1BE66F179D}" type="slidenum">
              <a:rPr lang="en-US" altLang="en-US" smtClean="0"/>
              <a:t>85</a:t>
            </a:fld>
            <a:endParaRPr lang="en-US" altLang="en-US"/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42AF2096-B545-ADCE-B561-F3741252BAD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10E82139-E2C4-AE68-68F2-B358D0F274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804932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79363E-E325-CFD9-5626-84C543F2EF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>
            <a:extLst>
              <a:ext uri="{FF2B5EF4-FFF2-40B4-BE49-F238E27FC236}">
                <a16:creationId xmlns:a16="http://schemas.microsoft.com/office/drawing/2014/main" id="{F90BCDFB-94C7-9C05-97A8-922525F0A94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C70F0BA-2C6D-4613-8E8B-AA1BE66F179D}" type="slidenum">
              <a:rPr lang="en-US" altLang="en-US" smtClean="0"/>
              <a:t>86</a:t>
            </a:fld>
            <a:endParaRPr lang="en-US" altLang="en-US"/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F75E29E4-94A0-34CE-A0ED-D33CFCE8506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D7B68BD8-E86C-2239-0D11-CAFAC18294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28965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D17C83-5ACA-E099-2C1A-4689EFC1F9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>
            <a:extLst>
              <a:ext uri="{FF2B5EF4-FFF2-40B4-BE49-F238E27FC236}">
                <a16:creationId xmlns:a16="http://schemas.microsoft.com/office/drawing/2014/main" id="{7E9211A3-2FDC-3F26-3348-AFEEBA5D44E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C70F0BA-2C6D-4613-8E8B-AA1BE66F179D}" type="slidenum">
              <a:rPr lang="en-US" altLang="en-US" smtClean="0"/>
              <a:t>87</a:t>
            </a:fld>
            <a:endParaRPr lang="en-US" altLang="en-US"/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E2449AF8-FCFE-95C7-61A7-E3652DDFFDB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AC73554C-F331-CEBC-71D9-DD50163198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5824878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E7FE68-9902-7640-B59A-358B06F3E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>
            <a:extLst>
              <a:ext uri="{FF2B5EF4-FFF2-40B4-BE49-F238E27FC236}">
                <a16:creationId xmlns:a16="http://schemas.microsoft.com/office/drawing/2014/main" id="{208BC68E-C94D-C997-691B-8C491FF076B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C70F0BA-2C6D-4613-8E8B-AA1BE66F179D}" type="slidenum">
              <a:rPr lang="en-US" altLang="en-US" smtClean="0"/>
              <a:t>88</a:t>
            </a:fld>
            <a:endParaRPr lang="en-US" altLang="en-US"/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72255C70-BA81-FE53-62B3-0247D48B0BA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BF3F0F0C-2CDA-CB54-80C5-BD36786DEF1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2783799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FBFB26-7B1D-2E59-1767-8FD95B5092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>
            <a:extLst>
              <a:ext uri="{FF2B5EF4-FFF2-40B4-BE49-F238E27FC236}">
                <a16:creationId xmlns:a16="http://schemas.microsoft.com/office/drawing/2014/main" id="{35C9ADF8-6465-727B-FE65-60CA5F9E50E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C70F0BA-2C6D-4613-8E8B-AA1BE66F179D}" type="slidenum">
              <a:rPr lang="en-US" altLang="en-US" smtClean="0"/>
              <a:t>89</a:t>
            </a:fld>
            <a:endParaRPr lang="en-US" altLang="en-US"/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B09469E7-6DC7-AB0E-F412-87693E9C1FD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E466CFA0-C8AE-F526-4FD8-AC4417A99E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388129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8A770C-2887-EDC6-61E0-58A1267DF5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>
            <a:extLst>
              <a:ext uri="{FF2B5EF4-FFF2-40B4-BE49-F238E27FC236}">
                <a16:creationId xmlns:a16="http://schemas.microsoft.com/office/drawing/2014/main" id="{14D81CEC-0E72-C8E2-119C-77A1956DF87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C70F0BA-2C6D-4613-8E8B-AA1BE66F179D}" type="slidenum">
              <a:rPr lang="en-US" altLang="en-US" smtClean="0"/>
              <a:t>90</a:t>
            </a:fld>
            <a:endParaRPr lang="en-US" altLang="en-US"/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01B5931F-FE22-132E-B5FA-86393D3B25C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F2FFBEA8-DFF4-0591-F139-924DE33F57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2663872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B78807-0D40-46AB-77E2-9F53A981FA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>
            <a:extLst>
              <a:ext uri="{FF2B5EF4-FFF2-40B4-BE49-F238E27FC236}">
                <a16:creationId xmlns:a16="http://schemas.microsoft.com/office/drawing/2014/main" id="{DA8AF781-0077-0E1A-0382-22C60BB42FC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C70F0BA-2C6D-4613-8E8B-AA1BE66F179D}" type="slidenum">
              <a:rPr lang="en-US" altLang="en-US" smtClean="0"/>
              <a:t>91</a:t>
            </a:fld>
            <a:endParaRPr lang="en-US" altLang="en-US"/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B916AA2D-4AB6-96B7-7FC7-0C4171DE7C4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DBF8BE34-6C58-1229-DC11-963B8D58AD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439623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E6E977-101F-09BA-C82D-8810DED0B3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>
            <a:extLst>
              <a:ext uri="{FF2B5EF4-FFF2-40B4-BE49-F238E27FC236}">
                <a16:creationId xmlns:a16="http://schemas.microsoft.com/office/drawing/2014/main" id="{960F30BE-7556-8E56-5E05-A9B46879A46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C70F0BA-2C6D-4613-8E8B-AA1BE66F179D}" type="slidenum">
              <a:rPr lang="en-US" altLang="en-US" smtClean="0"/>
              <a:t>92</a:t>
            </a:fld>
            <a:endParaRPr lang="en-US" altLang="en-US"/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3D82B620-C845-64C7-BA47-6C6BDD65714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E0107DFD-CDE5-4C4D-382A-60039BEAEA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904569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0CF773-4C80-93AC-E6EB-F7D2FF616D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>
            <a:extLst>
              <a:ext uri="{FF2B5EF4-FFF2-40B4-BE49-F238E27FC236}">
                <a16:creationId xmlns:a16="http://schemas.microsoft.com/office/drawing/2014/main" id="{BCFAFDFB-C058-113E-A5E3-A883E7FA4B7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C70F0BA-2C6D-4613-8E8B-AA1BE66F179D}" type="slidenum">
              <a:rPr lang="en-US" altLang="en-US" smtClean="0"/>
              <a:t>93</a:t>
            </a:fld>
            <a:endParaRPr lang="en-US" altLang="en-US"/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B51D0510-9D7B-B2C3-520B-D55ABF305FD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0FFC85CC-4263-6968-4358-4B08D7DC761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02893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0311BA-C812-E72A-69A6-D15F19ED6A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3CF33603-4FE4-7322-3CB3-A5045904459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9221940-0837-45F4-98D9-DF23E46EF8F0}" type="slidenum">
              <a:rPr lang="en-US" altLang="en-US" smtClean="0"/>
              <a:t>9</a:t>
            </a:fld>
            <a:endParaRPr lang="en-US" altLang="en-US"/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0CB160E1-E62B-28CF-189E-85F36952661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F43D0260-3844-4E73-7A28-78DA0EF9B1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1167657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6AAE06-FFEB-AE15-C4BA-4FAC09654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>
            <a:extLst>
              <a:ext uri="{FF2B5EF4-FFF2-40B4-BE49-F238E27FC236}">
                <a16:creationId xmlns:a16="http://schemas.microsoft.com/office/drawing/2014/main" id="{7D63FE7D-671A-3699-D80F-831099B42F5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C70F0BA-2C6D-4613-8E8B-AA1BE66F179D}" type="slidenum">
              <a:rPr lang="en-US" altLang="en-US" smtClean="0"/>
              <a:t>94</a:t>
            </a:fld>
            <a:endParaRPr lang="en-US" altLang="en-US"/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48AA1760-C25E-132E-CF6D-B06A41E9A8D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1890CE23-9D88-6D22-E1B2-D97F68A744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8415979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E7C673-FB9C-F7C9-869D-599B9FE6B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>
            <a:extLst>
              <a:ext uri="{FF2B5EF4-FFF2-40B4-BE49-F238E27FC236}">
                <a16:creationId xmlns:a16="http://schemas.microsoft.com/office/drawing/2014/main" id="{217BE194-E492-83E7-077E-382C9769ACC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C70F0BA-2C6D-4613-8E8B-AA1BE66F179D}" type="slidenum">
              <a:rPr lang="en-US" altLang="en-US" smtClean="0"/>
              <a:t>95</a:t>
            </a:fld>
            <a:endParaRPr lang="en-US" altLang="en-US"/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A5568547-5FE5-9511-EB2F-47BA35E34E1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3262819C-B37B-440C-77D0-57D944A4EA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730178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E270DA-55FE-3641-2C95-1E2D1033D1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>
            <a:extLst>
              <a:ext uri="{FF2B5EF4-FFF2-40B4-BE49-F238E27FC236}">
                <a16:creationId xmlns:a16="http://schemas.microsoft.com/office/drawing/2014/main" id="{58A3ABD5-5BB0-04BE-5D5E-FCBF573BCE4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C70F0BA-2C6D-4613-8E8B-AA1BE66F179D}" type="slidenum">
              <a:rPr lang="en-US" altLang="en-US" smtClean="0"/>
              <a:t>96</a:t>
            </a:fld>
            <a:endParaRPr lang="en-US" altLang="en-US"/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B4B5312B-9D99-25A9-3192-7F62F810EFD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10444938-3603-3494-BA6E-6FBF5FC4E7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4575382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6A70F-CE72-242F-B47F-A18E953D2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>
            <a:extLst>
              <a:ext uri="{FF2B5EF4-FFF2-40B4-BE49-F238E27FC236}">
                <a16:creationId xmlns:a16="http://schemas.microsoft.com/office/drawing/2014/main" id="{27995AC6-9144-8DB4-ABF6-104E8C392CE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C70F0BA-2C6D-4613-8E8B-AA1BE66F179D}" type="slidenum">
              <a:rPr lang="en-US" altLang="en-US" smtClean="0"/>
              <a:t>97</a:t>
            </a:fld>
            <a:endParaRPr lang="en-US" altLang="en-US"/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09EFDB4A-039D-F30E-5B5F-F51DF45234C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2B8C0081-DAC4-A923-FA62-1F5727F3D0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047404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E20AF2-1862-E8A2-33B8-88B7873B24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>
            <a:extLst>
              <a:ext uri="{FF2B5EF4-FFF2-40B4-BE49-F238E27FC236}">
                <a16:creationId xmlns:a16="http://schemas.microsoft.com/office/drawing/2014/main" id="{1F2B8AB9-0297-1095-A1C6-A528CBEAE9D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C70F0BA-2C6D-4613-8E8B-AA1BE66F179D}" type="slidenum">
              <a:rPr lang="en-US" altLang="en-US" smtClean="0"/>
              <a:t>98</a:t>
            </a:fld>
            <a:endParaRPr lang="en-US" altLang="en-US"/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4D00F468-1A6C-FB7A-029C-40B93434542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A33398EE-3669-6101-AD5E-32C0ECF5D30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2626761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CCA5EC-B1DB-2D60-9ACF-212B0B575F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>
            <a:extLst>
              <a:ext uri="{FF2B5EF4-FFF2-40B4-BE49-F238E27FC236}">
                <a16:creationId xmlns:a16="http://schemas.microsoft.com/office/drawing/2014/main" id="{C0DE6867-E4EA-2FAB-FAC5-81147AA535D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C70F0BA-2C6D-4613-8E8B-AA1BE66F179D}" type="slidenum">
              <a:rPr lang="en-US" altLang="en-US" smtClean="0"/>
              <a:t>99</a:t>
            </a:fld>
            <a:endParaRPr lang="en-US" altLang="en-US"/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7CD4CB0C-6700-E75C-9EBA-8E7D48C95EF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3ACF67C8-D7AD-787C-C28D-6C51CBF850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7284335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0CDC27-6FCD-4BCF-9AA2-FBC2973D92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>
            <a:extLst>
              <a:ext uri="{FF2B5EF4-FFF2-40B4-BE49-F238E27FC236}">
                <a16:creationId xmlns:a16="http://schemas.microsoft.com/office/drawing/2014/main" id="{4A599BB8-AE5E-72D9-7E22-602D928C6A4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C70F0BA-2C6D-4613-8E8B-AA1BE66F179D}" type="slidenum">
              <a:rPr lang="en-US" altLang="en-US" smtClean="0"/>
              <a:t>100</a:t>
            </a:fld>
            <a:endParaRPr lang="en-US" altLang="en-US"/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A4827B34-A65A-C2C3-53AA-D83B4FF88E6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3403AE8E-E632-CB15-78FE-4CB25EC0C9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9625963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6A4941-9369-24D7-55F3-B33391770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>
            <a:extLst>
              <a:ext uri="{FF2B5EF4-FFF2-40B4-BE49-F238E27FC236}">
                <a16:creationId xmlns:a16="http://schemas.microsoft.com/office/drawing/2014/main" id="{0C1F022B-72D9-A19B-BCD8-BDDC5C3A796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C70F0BA-2C6D-4613-8E8B-AA1BE66F179D}" type="slidenum">
              <a:rPr lang="en-US" altLang="en-US" smtClean="0"/>
              <a:t>101</a:t>
            </a:fld>
            <a:endParaRPr lang="en-US" altLang="en-US"/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34C2D478-C051-8DB2-6906-BBBD538B7C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DBC6C5DC-8B7B-F426-C6B9-84756FD8F97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6820229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AC7F1B-9D18-912E-BF6D-CC207D48A3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>
            <a:extLst>
              <a:ext uri="{FF2B5EF4-FFF2-40B4-BE49-F238E27FC236}">
                <a16:creationId xmlns:a16="http://schemas.microsoft.com/office/drawing/2014/main" id="{1D3C3B9A-E961-D047-C675-22EF873601D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C70F0BA-2C6D-4613-8E8B-AA1BE66F179D}" type="slidenum">
              <a:rPr lang="en-US" altLang="en-US" smtClean="0"/>
              <a:t>102</a:t>
            </a:fld>
            <a:endParaRPr lang="en-US" altLang="en-US"/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0CAEEAC4-D5C2-A09C-1378-4798B4F5238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C24BABAC-D671-39DD-BE8D-D60C053D32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1694786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C81010-82D5-74D1-BF7E-207D9CD028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>
            <a:extLst>
              <a:ext uri="{FF2B5EF4-FFF2-40B4-BE49-F238E27FC236}">
                <a16:creationId xmlns:a16="http://schemas.microsoft.com/office/drawing/2014/main" id="{760E1C8D-ED05-7404-FDD4-595A0269356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C70F0BA-2C6D-4613-8E8B-AA1BE66F179D}" type="slidenum">
              <a:rPr lang="en-US" altLang="en-US" smtClean="0"/>
              <a:t>103</a:t>
            </a:fld>
            <a:endParaRPr lang="en-US" altLang="en-US"/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39961EE5-91DC-CB8B-05A1-FEBB23618F9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5FCD8D71-A330-7F25-986C-382BF3E6AB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73497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>
            <a:extLst>
              <a:ext uri="{FF2B5EF4-FFF2-40B4-BE49-F238E27FC236}">
                <a16:creationId xmlns:a16="http://schemas.microsoft.com/office/drawing/2014/main" id="{9D24B361-E71A-4126-B353-5462972EC06B}"/>
              </a:ext>
            </a:extLst>
          </p:cNvPr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5" name="Group 8">
            <a:extLst>
              <a:ext uri="{FF2B5EF4-FFF2-40B4-BE49-F238E27FC236}">
                <a16:creationId xmlns:a16="http://schemas.microsoft.com/office/drawing/2014/main" id="{15E1578A-57B3-45B1-A73E-CD21AD3426A2}"/>
              </a:ext>
            </a:extLst>
          </p:cNvPr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>
              <a:extLst>
                <a:ext uri="{FF2B5EF4-FFF2-40B4-BE49-F238E27FC236}">
                  <a16:creationId xmlns:a16="http://schemas.microsoft.com/office/drawing/2014/main" id="{9D950726-E009-48A4-8EE6-15D8979923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7" name="Oval 10">
              <a:extLst>
                <a:ext uri="{FF2B5EF4-FFF2-40B4-BE49-F238E27FC236}">
                  <a16:creationId xmlns:a16="http://schemas.microsoft.com/office/drawing/2014/main" id="{D6CEC52C-8121-4EAA-B540-30AFB587CF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8" name="Oval 11">
              <a:extLst>
                <a:ext uri="{FF2B5EF4-FFF2-40B4-BE49-F238E27FC236}">
                  <a16:creationId xmlns:a16="http://schemas.microsoft.com/office/drawing/2014/main" id="{ED8EA427-BECA-4E77-B745-A7C9734B3F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9" name="Oval 12">
              <a:extLst>
                <a:ext uri="{FF2B5EF4-FFF2-40B4-BE49-F238E27FC236}">
                  <a16:creationId xmlns:a16="http://schemas.microsoft.com/office/drawing/2014/main" id="{37B66F2B-C7BC-411B-B1BA-15F51851D8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" name="Oval 13">
              <a:extLst>
                <a:ext uri="{FF2B5EF4-FFF2-40B4-BE49-F238E27FC236}">
                  <a16:creationId xmlns:a16="http://schemas.microsoft.com/office/drawing/2014/main" id="{3900A130-2B04-4E95-8735-36B07C1F39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1" name="Oval 14">
              <a:extLst>
                <a:ext uri="{FF2B5EF4-FFF2-40B4-BE49-F238E27FC236}">
                  <a16:creationId xmlns:a16="http://schemas.microsoft.com/office/drawing/2014/main" id="{5A5D3A11-3D1D-42B0-BF28-FFA94BE45B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2" name="Oval 15">
              <a:extLst>
                <a:ext uri="{FF2B5EF4-FFF2-40B4-BE49-F238E27FC236}">
                  <a16:creationId xmlns:a16="http://schemas.microsoft.com/office/drawing/2014/main" id="{8378F18E-9EA6-4375-990F-F463B5FA29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3" name="Oval 16">
              <a:extLst>
                <a:ext uri="{FF2B5EF4-FFF2-40B4-BE49-F238E27FC236}">
                  <a16:creationId xmlns:a16="http://schemas.microsoft.com/office/drawing/2014/main" id="{334CD958-6B39-40E8-A2C7-607EBBDCBD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4" name="Oval 17">
              <a:extLst>
                <a:ext uri="{FF2B5EF4-FFF2-40B4-BE49-F238E27FC236}">
                  <a16:creationId xmlns:a16="http://schemas.microsoft.com/office/drawing/2014/main" id="{4B34AE55-CE30-48A5-8CE3-5121992F15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5" name="Oval 18">
              <a:extLst>
                <a:ext uri="{FF2B5EF4-FFF2-40B4-BE49-F238E27FC236}">
                  <a16:creationId xmlns:a16="http://schemas.microsoft.com/office/drawing/2014/main" id="{DFFE6358-5915-42E2-9B91-7DF32F21A7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6" name="Oval 19">
              <a:extLst>
                <a:ext uri="{FF2B5EF4-FFF2-40B4-BE49-F238E27FC236}">
                  <a16:creationId xmlns:a16="http://schemas.microsoft.com/office/drawing/2014/main" id="{83F700B3-98A3-415B-A838-B31F63D286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7" name="Oval 20">
              <a:extLst>
                <a:ext uri="{FF2B5EF4-FFF2-40B4-BE49-F238E27FC236}">
                  <a16:creationId xmlns:a16="http://schemas.microsoft.com/office/drawing/2014/main" id="{47D75569-16DD-4AC2-9979-69DA5B70B8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8" name="Oval 21">
              <a:extLst>
                <a:ext uri="{FF2B5EF4-FFF2-40B4-BE49-F238E27FC236}">
                  <a16:creationId xmlns:a16="http://schemas.microsoft.com/office/drawing/2014/main" id="{AE4B6524-171F-48C5-BDBC-136E9BE282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9" name="Oval 22">
              <a:extLst>
                <a:ext uri="{FF2B5EF4-FFF2-40B4-BE49-F238E27FC236}">
                  <a16:creationId xmlns:a16="http://schemas.microsoft.com/office/drawing/2014/main" id="{24449592-942C-4092-BBB8-20235EDD65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20" name="Oval 23">
              <a:extLst>
                <a:ext uri="{FF2B5EF4-FFF2-40B4-BE49-F238E27FC236}">
                  <a16:creationId xmlns:a16="http://schemas.microsoft.com/office/drawing/2014/main" id="{FA1B762C-21C2-487B-A56B-1EB6127EA1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21" name="Oval 24">
              <a:extLst>
                <a:ext uri="{FF2B5EF4-FFF2-40B4-BE49-F238E27FC236}">
                  <a16:creationId xmlns:a16="http://schemas.microsoft.com/office/drawing/2014/main" id="{6C93992A-780F-42BB-B2CD-9443D7618F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22" name="Oval 25">
              <a:extLst>
                <a:ext uri="{FF2B5EF4-FFF2-40B4-BE49-F238E27FC236}">
                  <a16:creationId xmlns:a16="http://schemas.microsoft.com/office/drawing/2014/main" id="{29264818-E4FC-43EB-9570-09D5211B00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23" name="Oval 26">
              <a:extLst>
                <a:ext uri="{FF2B5EF4-FFF2-40B4-BE49-F238E27FC236}">
                  <a16:creationId xmlns:a16="http://schemas.microsoft.com/office/drawing/2014/main" id="{E569AB95-F3F9-48AA-94FA-BE0B44C082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24" name="Oval 27">
              <a:extLst>
                <a:ext uri="{FF2B5EF4-FFF2-40B4-BE49-F238E27FC236}">
                  <a16:creationId xmlns:a16="http://schemas.microsoft.com/office/drawing/2014/main" id="{9D8FD6D1-6B5C-4F14-B2B4-21AB68BE4D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25" name="Oval 28">
              <a:extLst>
                <a:ext uri="{FF2B5EF4-FFF2-40B4-BE49-F238E27FC236}">
                  <a16:creationId xmlns:a16="http://schemas.microsoft.com/office/drawing/2014/main" id="{7D49ACA6-C5BA-4B32-80A7-6EC95C8873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26" name="Oval 29">
              <a:extLst>
                <a:ext uri="{FF2B5EF4-FFF2-40B4-BE49-F238E27FC236}">
                  <a16:creationId xmlns:a16="http://schemas.microsoft.com/office/drawing/2014/main" id="{5C4B2B81-6047-4304-88A5-8FC11DC084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27" name="Oval 30">
              <a:extLst>
                <a:ext uri="{FF2B5EF4-FFF2-40B4-BE49-F238E27FC236}">
                  <a16:creationId xmlns:a16="http://schemas.microsoft.com/office/drawing/2014/main" id="{06D5020D-86E8-4B66-94E1-E338733EC4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28" name="Oval 31">
              <a:extLst>
                <a:ext uri="{FF2B5EF4-FFF2-40B4-BE49-F238E27FC236}">
                  <a16:creationId xmlns:a16="http://schemas.microsoft.com/office/drawing/2014/main" id="{6CFDF5C1-3449-4F62-B9C6-B2A24D5A45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29" name="Oval 32">
              <a:extLst>
                <a:ext uri="{FF2B5EF4-FFF2-40B4-BE49-F238E27FC236}">
                  <a16:creationId xmlns:a16="http://schemas.microsoft.com/office/drawing/2014/main" id="{BF7ED41D-400A-45DD-A947-F5AD8C8D70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30" name="Oval 33">
              <a:extLst>
                <a:ext uri="{FF2B5EF4-FFF2-40B4-BE49-F238E27FC236}">
                  <a16:creationId xmlns:a16="http://schemas.microsoft.com/office/drawing/2014/main" id="{1D81011E-7C2C-4B4F-85F4-183FF9E4CC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31" name="Oval 34">
              <a:extLst>
                <a:ext uri="{FF2B5EF4-FFF2-40B4-BE49-F238E27FC236}">
                  <a16:creationId xmlns:a16="http://schemas.microsoft.com/office/drawing/2014/main" id="{A8781853-910D-4592-B877-FD9C7FC1CD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32" name="Oval 35">
              <a:extLst>
                <a:ext uri="{FF2B5EF4-FFF2-40B4-BE49-F238E27FC236}">
                  <a16:creationId xmlns:a16="http://schemas.microsoft.com/office/drawing/2014/main" id="{C7881632-DC67-4C04-B015-5C9F1A9390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33" name="Oval 36">
              <a:extLst>
                <a:ext uri="{FF2B5EF4-FFF2-40B4-BE49-F238E27FC236}">
                  <a16:creationId xmlns:a16="http://schemas.microsoft.com/office/drawing/2014/main" id="{C6F6FCAB-1B04-466D-BFB4-0F21EF1033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34" name="Oval 37">
              <a:extLst>
                <a:ext uri="{FF2B5EF4-FFF2-40B4-BE49-F238E27FC236}">
                  <a16:creationId xmlns:a16="http://schemas.microsoft.com/office/drawing/2014/main" id="{598D9934-5817-4D43-934B-82C97BB7FA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35" name="Oval 38">
              <a:extLst>
                <a:ext uri="{FF2B5EF4-FFF2-40B4-BE49-F238E27FC236}">
                  <a16:creationId xmlns:a16="http://schemas.microsoft.com/office/drawing/2014/main" id="{02909885-FAB2-465D-BCD6-B5192882C1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36" name="Oval 39">
              <a:extLst>
                <a:ext uri="{FF2B5EF4-FFF2-40B4-BE49-F238E27FC236}">
                  <a16:creationId xmlns:a16="http://schemas.microsoft.com/office/drawing/2014/main" id="{85BBF97C-2F67-4195-AACC-D4BD358736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</p:grpSp>
      <p:sp>
        <p:nvSpPr>
          <p:cNvPr id="37" name="Line 40">
            <a:extLst>
              <a:ext uri="{FF2B5EF4-FFF2-40B4-BE49-F238E27FC236}">
                <a16:creationId xmlns:a16="http://schemas.microsoft.com/office/drawing/2014/main" id="{9DAA611A-8847-475C-94B5-216F0557F287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38" name="Rectangle 5">
            <a:extLst>
              <a:ext uri="{FF2B5EF4-FFF2-40B4-BE49-F238E27FC236}">
                <a16:creationId xmlns:a16="http://schemas.microsoft.com/office/drawing/2014/main" id="{409D73FE-BEE6-4C9A-BF41-820B69BA39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9" name="Rectangle 6">
            <a:extLst>
              <a:ext uri="{FF2B5EF4-FFF2-40B4-BE49-F238E27FC236}">
                <a16:creationId xmlns:a16="http://schemas.microsoft.com/office/drawing/2014/main" id="{A763233F-54D7-4927-BC57-D76DBC76672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0" name="Rectangle 7">
            <a:extLst>
              <a:ext uri="{FF2B5EF4-FFF2-40B4-BE49-F238E27FC236}">
                <a16:creationId xmlns:a16="http://schemas.microsoft.com/office/drawing/2014/main" id="{5974258C-7579-48FF-9577-A602BB9832D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EFB9BE-2443-470D-81A7-D5694F59E351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68645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962CBAB-AF91-4B25-9323-D2E35C1F5A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E90C467-0760-4789-A32D-154489AA0B3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86BE1846-2CCC-48CB-B10C-ABFB337A0D6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8E9BC2-8980-4DDC-BCBE-3BEFB2889833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9067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14D5DA2-1550-4796-9EEE-3CAD13BE3DA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A547999-F262-484E-84DB-6891A97F03F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C0519FFB-72B4-4601-9FC1-BAAB4B429CD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BFB289-54F5-4ADC-9093-D628E3C9335C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77010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6C7CD7A-60BC-4274-B94A-7463D87D71F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14AE8DA-784C-4E40-81FF-886B3ED5D58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7136BFDD-4FAC-42CF-B5DD-97F25F9A371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421308-B42C-42B7-B765-AB9AB102A4B4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51880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31E2DFF-7F73-411D-A986-D27C742B5FF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93A08A2-9883-433D-9D3C-BC498718C2F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D109088F-C081-42C2-970E-687BF81669E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B91732-DAC2-4B26-9EEC-2382DD69DEA4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5684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F31DF3D-7977-4A58-8746-66D84E7FA8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2AE1864-36C1-4CE4-B086-9482F50AA4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7725E2F6-D5F6-404E-A0A9-0E0083540B4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E94CAA-1274-44A6-85F6-5D87685E05FF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64975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D8852966-7D20-4DA7-9CFD-91CBB1D4206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0509964E-538F-4C29-99BD-A06234889CE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76850610-68B8-4834-B2C4-21B0932416E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265530-8EF2-449E-B30F-429413299D9E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79428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7AF121CB-9D1F-4FCF-BF0F-058D98052D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444DE52-5CD8-478D-82A3-4E5F8BAD48D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4DD77FD6-4CF8-43EF-9319-78F5C75531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31C199-2B68-4A23-A0F7-9CF4C006936F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7020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FEA2EFEE-4FC9-41A0-859D-708BD623E43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04E5355F-BDED-40A5-A926-73D5D8195E3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0B1BA34F-2B43-43F1-86A7-02958189E6F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A36E47-537D-4C10-883D-39433EC17FB5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8312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11611F1-DD43-4ACB-A43A-98AFC8A35FE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F61D499-89E6-4080-87A6-D290F2B41EB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5CA9E33B-AF9C-405E-A1F9-8DE629E2906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BCE5E7-026D-4301-BC39-48513D3ED246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5409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C4CEF2A-C1BF-472C-AFD6-7705AE57AED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BC5A0DB-44FB-497B-8F3D-6217F030889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3F0A6059-173E-4C42-9FE3-7F6C079182A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331154-8F7A-48F1-A516-6559FA61A19B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68191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>
            <a:extLst>
              <a:ext uri="{FF2B5EF4-FFF2-40B4-BE49-F238E27FC236}">
                <a16:creationId xmlns:a16="http://schemas.microsoft.com/office/drawing/2014/main" id="{205391F9-CA50-41A4-866A-2CC3FD5EC9A9}"/>
              </a:ext>
            </a:extLst>
          </p:cNvPr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CB59215A-ED44-4335-BF9C-BCDFE28352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Klicken Sie hier, um die Master-Titelformatvorlage zu bearbeiten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F400375-BA01-48CF-AD1D-C522651E56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Klicken Sie hier, um die Master-Textformate zu bearbeiten</a:t>
            </a:r>
          </a:p>
          <a:p>
            <a:pPr lvl="1"/>
            <a:r>
              <a:rPr lang="en-US" altLang="en-US"/>
              <a:t>Zweite Ebene</a:t>
            </a:r>
          </a:p>
          <a:p>
            <a:pPr lvl="2"/>
            <a:r>
              <a:rPr lang="en-US" altLang="en-US"/>
              <a:t>Dritte Ebene</a:t>
            </a:r>
          </a:p>
          <a:p>
            <a:pPr lvl="3"/>
            <a:r>
              <a:rPr lang="en-US" altLang="en-US"/>
              <a:t>Vierte Ebene</a:t>
            </a:r>
          </a:p>
          <a:p>
            <a:pPr lvl="4"/>
            <a:r>
              <a:rPr lang="en-US" altLang="en-US"/>
              <a:t>Fünfte Ebene</a:t>
            </a:r>
          </a:p>
        </p:txBody>
      </p:sp>
      <p:sp>
        <p:nvSpPr>
          <p:cNvPr id="12293" name="Rectangle 5">
            <a:extLst>
              <a:ext uri="{FF2B5EF4-FFF2-40B4-BE49-F238E27FC236}">
                <a16:creationId xmlns:a16="http://schemas.microsoft.com/office/drawing/2014/main" id="{B7DB1DA2-3900-45FB-BDB1-2EB7C459CCE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2294" name="Rectangle 6">
            <a:extLst>
              <a:ext uri="{FF2B5EF4-FFF2-40B4-BE49-F238E27FC236}">
                <a16:creationId xmlns:a16="http://schemas.microsoft.com/office/drawing/2014/main" id="{7DE40B29-13F0-4981-ABA6-A7F7A2C2E42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2295" name="Rectangle 7">
            <a:extLst>
              <a:ext uri="{FF2B5EF4-FFF2-40B4-BE49-F238E27FC236}">
                <a16:creationId xmlns:a16="http://schemas.microsoft.com/office/drawing/2014/main" id="{ED94E21E-1906-4840-AA1A-AD2E121AD76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>
              <a:defRPr/>
            </a:pPr>
            <a:fld id="{470EE42C-E603-4C1F-A5BF-F867FFEA657A}" type="slidenum">
              <a:rPr lang="en-US" altLang="en-US"/>
              <a:t>‹Nr.›</a:t>
            </a:fld>
            <a:endParaRPr lang="en-US" altLang="en-US"/>
          </a:p>
        </p:txBody>
      </p:sp>
      <p:grpSp>
        <p:nvGrpSpPr>
          <p:cNvPr id="1032" name="Group 8">
            <a:extLst>
              <a:ext uri="{FF2B5EF4-FFF2-40B4-BE49-F238E27FC236}">
                <a16:creationId xmlns:a16="http://schemas.microsoft.com/office/drawing/2014/main" id="{79F7F738-4AC7-41CF-974D-098CB23D5518}"/>
              </a:ext>
            </a:extLst>
          </p:cNvPr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>
              <a:extLst>
                <a:ext uri="{FF2B5EF4-FFF2-40B4-BE49-F238E27FC236}">
                  <a16:creationId xmlns:a16="http://schemas.microsoft.com/office/drawing/2014/main" id="{49193FF9-8F64-4300-993A-D6ABCFA0BD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34" name="Oval 10">
              <a:extLst>
                <a:ext uri="{FF2B5EF4-FFF2-40B4-BE49-F238E27FC236}">
                  <a16:creationId xmlns:a16="http://schemas.microsoft.com/office/drawing/2014/main" id="{BB0024B1-69D3-442A-AEE5-EDEBEA8CBA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35" name="Oval 11">
              <a:extLst>
                <a:ext uri="{FF2B5EF4-FFF2-40B4-BE49-F238E27FC236}">
                  <a16:creationId xmlns:a16="http://schemas.microsoft.com/office/drawing/2014/main" id="{BE9BFA46-B7C5-49E0-9777-A7C2626F21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960"/>
              <a:ext cx="77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36" name="Oval 12">
              <a:extLst>
                <a:ext uri="{FF2B5EF4-FFF2-40B4-BE49-F238E27FC236}">
                  <a16:creationId xmlns:a16="http://schemas.microsoft.com/office/drawing/2014/main" id="{D0FFDBA6-729C-4F96-9635-A8CE3FC404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37" name="Oval 13">
              <a:extLst>
                <a:ext uri="{FF2B5EF4-FFF2-40B4-BE49-F238E27FC236}">
                  <a16:creationId xmlns:a16="http://schemas.microsoft.com/office/drawing/2014/main" id="{478220B8-9783-4AF0-B9BF-6DFF0EC403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38" name="Oval 14">
              <a:extLst>
                <a:ext uri="{FF2B5EF4-FFF2-40B4-BE49-F238E27FC236}">
                  <a16:creationId xmlns:a16="http://schemas.microsoft.com/office/drawing/2014/main" id="{CBEE11CF-88D9-465F-83E0-8626DA343F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072"/>
              <a:ext cx="77" cy="7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39" name="Oval 15">
              <a:extLst>
                <a:ext uri="{FF2B5EF4-FFF2-40B4-BE49-F238E27FC236}">
                  <a16:creationId xmlns:a16="http://schemas.microsoft.com/office/drawing/2014/main" id="{B0891BE1-8EE9-400D-831B-077B5BB4D2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072"/>
              <a:ext cx="77" cy="7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40" name="Oval 16">
              <a:extLst>
                <a:ext uri="{FF2B5EF4-FFF2-40B4-BE49-F238E27FC236}">
                  <a16:creationId xmlns:a16="http://schemas.microsoft.com/office/drawing/2014/main" id="{A999CB88-29C7-4852-95AB-6C306AAAEA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184"/>
              <a:ext cx="80" cy="7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41" name="Oval 17">
              <a:extLst>
                <a:ext uri="{FF2B5EF4-FFF2-40B4-BE49-F238E27FC236}">
                  <a16:creationId xmlns:a16="http://schemas.microsoft.com/office/drawing/2014/main" id="{5FC5F529-673A-4EA0-8350-E54D0D91BC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184"/>
              <a:ext cx="79" cy="7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42" name="Oval 18">
              <a:extLst>
                <a:ext uri="{FF2B5EF4-FFF2-40B4-BE49-F238E27FC236}">
                  <a16:creationId xmlns:a16="http://schemas.microsoft.com/office/drawing/2014/main" id="{B5BF0BF6-9682-4FC1-8866-6E2A4CAC10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184"/>
              <a:ext cx="77" cy="7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43" name="Oval 19">
              <a:extLst>
                <a:ext uri="{FF2B5EF4-FFF2-40B4-BE49-F238E27FC236}">
                  <a16:creationId xmlns:a16="http://schemas.microsoft.com/office/drawing/2014/main" id="{CC7183E4-27D3-48E2-9413-03BB1BE284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184"/>
              <a:ext cx="77" cy="7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44" name="Oval 20">
              <a:extLst>
                <a:ext uri="{FF2B5EF4-FFF2-40B4-BE49-F238E27FC236}">
                  <a16:creationId xmlns:a16="http://schemas.microsoft.com/office/drawing/2014/main" id="{8DB23396-2FD8-4529-976B-D6F6B5E056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84" y="1184"/>
              <a:ext cx="80" cy="7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45" name="Oval 21">
              <a:extLst>
                <a:ext uri="{FF2B5EF4-FFF2-40B4-BE49-F238E27FC236}">
                  <a16:creationId xmlns:a16="http://schemas.microsoft.com/office/drawing/2014/main" id="{C3E72F91-E08A-491A-9727-EBC6BF1740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46" name="Oval 22">
              <a:extLst>
                <a:ext uri="{FF2B5EF4-FFF2-40B4-BE49-F238E27FC236}">
                  <a16:creationId xmlns:a16="http://schemas.microsoft.com/office/drawing/2014/main" id="{54AACE58-8BBC-4585-8FF9-CE1132AA4F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47" name="Oval 23">
              <a:extLst>
                <a:ext uri="{FF2B5EF4-FFF2-40B4-BE49-F238E27FC236}">
                  <a16:creationId xmlns:a16="http://schemas.microsoft.com/office/drawing/2014/main" id="{AB400863-BC5E-4098-A9D1-C0B4125778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296"/>
              <a:ext cx="77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48" name="Oval 24">
              <a:extLst>
                <a:ext uri="{FF2B5EF4-FFF2-40B4-BE49-F238E27FC236}">
                  <a16:creationId xmlns:a16="http://schemas.microsoft.com/office/drawing/2014/main" id="{D522B6BC-FB0C-4D23-B2D2-517F7E3E09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296"/>
              <a:ext cx="77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49" name="Oval 25">
              <a:extLst>
                <a:ext uri="{FF2B5EF4-FFF2-40B4-BE49-F238E27FC236}">
                  <a16:creationId xmlns:a16="http://schemas.microsoft.com/office/drawing/2014/main" id="{BDFEC45F-7E5E-4B1E-8365-98A153E9CC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50" name="Oval 26">
              <a:extLst>
                <a:ext uri="{FF2B5EF4-FFF2-40B4-BE49-F238E27FC236}">
                  <a16:creationId xmlns:a16="http://schemas.microsoft.com/office/drawing/2014/main" id="{DAB09646-C5A8-4D3F-A82F-BCE7C3E767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51" name="Oval 27">
              <a:extLst>
                <a:ext uri="{FF2B5EF4-FFF2-40B4-BE49-F238E27FC236}">
                  <a16:creationId xmlns:a16="http://schemas.microsoft.com/office/drawing/2014/main" id="{9950735B-7B5C-4265-8812-1DFCD8C055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408"/>
              <a:ext cx="77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52" name="Oval 28">
              <a:extLst>
                <a:ext uri="{FF2B5EF4-FFF2-40B4-BE49-F238E27FC236}">
                  <a16:creationId xmlns:a16="http://schemas.microsoft.com/office/drawing/2014/main" id="{94475E65-849A-489F-AB61-6847FDA8A6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408"/>
              <a:ext cx="77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53" name="Oval 29">
              <a:extLst>
                <a:ext uri="{FF2B5EF4-FFF2-40B4-BE49-F238E27FC236}">
                  <a16:creationId xmlns:a16="http://schemas.microsoft.com/office/drawing/2014/main" id="{BC1AAADF-560C-4C1F-9882-1D3BDA4272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54" name="Oval 30">
              <a:extLst>
                <a:ext uri="{FF2B5EF4-FFF2-40B4-BE49-F238E27FC236}">
                  <a16:creationId xmlns:a16="http://schemas.microsoft.com/office/drawing/2014/main" id="{FFF2E77A-D2C6-4033-ADD2-CF1FF8A487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55" name="Oval 31">
              <a:extLst>
                <a:ext uri="{FF2B5EF4-FFF2-40B4-BE49-F238E27FC236}">
                  <a16:creationId xmlns:a16="http://schemas.microsoft.com/office/drawing/2014/main" id="{182051BE-1221-4409-9C97-639FE578F1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56" name="Oval 32">
              <a:extLst>
                <a:ext uri="{FF2B5EF4-FFF2-40B4-BE49-F238E27FC236}">
                  <a16:creationId xmlns:a16="http://schemas.microsoft.com/office/drawing/2014/main" id="{71139A45-D4F8-437B-85D0-F15A6D9E0A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520"/>
              <a:ext cx="77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57" name="Oval 33">
              <a:extLst>
                <a:ext uri="{FF2B5EF4-FFF2-40B4-BE49-F238E27FC236}">
                  <a16:creationId xmlns:a16="http://schemas.microsoft.com/office/drawing/2014/main" id="{898D0A47-8C1E-4AFC-8416-301E4FC213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520"/>
              <a:ext cx="77" cy="79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58" name="Oval 34">
              <a:extLst>
                <a:ext uri="{FF2B5EF4-FFF2-40B4-BE49-F238E27FC236}">
                  <a16:creationId xmlns:a16="http://schemas.microsoft.com/office/drawing/2014/main" id="{BE6FBC3F-C3F5-4D3F-BB81-ED824C215D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632"/>
              <a:ext cx="80" cy="7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59" name="Oval 35">
              <a:extLst>
                <a:ext uri="{FF2B5EF4-FFF2-40B4-BE49-F238E27FC236}">
                  <a16:creationId xmlns:a16="http://schemas.microsoft.com/office/drawing/2014/main" id="{175CC3E6-45C5-4E2C-9A32-581B653FF8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632"/>
              <a:ext cx="79" cy="7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60" name="Oval 36">
              <a:extLst>
                <a:ext uri="{FF2B5EF4-FFF2-40B4-BE49-F238E27FC236}">
                  <a16:creationId xmlns:a16="http://schemas.microsoft.com/office/drawing/2014/main" id="{7A5A0431-71CA-481D-A551-CD1A52B21E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632"/>
              <a:ext cx="77" cy="7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61" name="Oval 37">
              <a:extLst>
                <a:ext uri="{FF2B5EF4-FFF2-40B4-BE49-F238E27FC236}">
                  <a16:creationId xmlns:a16="http://schemas.microsoft.com/office/drawing/2014/main" id="{CC1AF131-9C23-4570-B75B-798DAFD57A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632"/>
              <a:ext cx="77" cy="7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62" name="Oval 38">
              <a:extLst>
                <a:ext uri="{FF2B5EF4-FFF2-40B4-BE49-F238E27FC236}">
                  <a16:creationId xmlns:a16="http://schemas.microsoft.com/office/drawing/2014/main" id="{B2722275-BEEF-416C-836D-E76FD8C4E0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63" name="Oval 39">
              <a:extLst>
                <a:ext uri="{FF2B5EF4-FFF2-40B4-BE49-F238E27FC236}">
                  <a16:creationId xmlns:a16="http://schemas.microsoft.com/office/drawing/2014/main" id="{AA813E34-1C27-4C5B-B011-E8340B4D2A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744"/>
              <a:ext cx="77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0.xml"/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1.xml"/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3.xml"/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4.xml"/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5.xml"/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6.xml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7.xml"/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8.xml"/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9.xml"/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0.xml"/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1.xml"/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3.xml"/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4.xml"/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5.xml"/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6.xml"/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7.xml"/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8.xml"/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9.xml"/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>
            <a:extLst>
              <a:ext uri="{FF2B5EF4-FFF2-40B4-BE49-F238E27FC236}">
                <a16:creationId xmlns:a16="http://schemas.microsoft.com/office/drawing/2014/main" id="{19F6F70E-737D-4958-99B3-437B5971BA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</a:p>
        </p:txBody>
      </p:sp>
      <p:sp>
        <p:nvSpPr>
          <p:cNvPr id="4100" name="Slide Number Placeholder 1">
            <a:extLst>
              <a:ext uri="{FF2B5EF4-FFF2-40B4-BE49-F238E27FC236}">
                <a16:creationId xmlns:a16="http://schemas.microsoft.com/office/drawing/2014/main" id="{DEA3B828-98F7-4FFF-96E7-F970B0E594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F8F21E9-8E77-412D-8580-5B19FB6CE575}" type="slidenum">
              <a:rPr lang="en-US" altLang="en-US" sz="1000" smtClean="0"/>
              <a:t>1</a:t>
            </a:fld>
            <a:endParaRPr lang="en-US" altLang="en-US" sz="1000"/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CB7C12D0-E5E2-61D5-2B7A-F20F53BDD3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8224" cy="867930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>
                <a:solidFill>
                  <a:srgbClr val="0000FF"/>
                </a:solidFill>
              </a:rPr>
              <a:t>Übertragung erfolgt durch…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b="1" i="1" dirty="0">
                <a:solidFill>
                  <a:srgbClr val="0000FF"/>
                </a:solidFill>
              </a:rPr>
              <a:t>?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b="1" i="1" dirty="0">
                <a:solidFill>
                  <a:srgbClr val="0000FF"/>
                </a:solidFill>
              </a:rPr>
              <a:t>?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b="1" i="1" dirty="0">
                <a:solidFill>
                  <a:srgbClr val="0000FF"/>
                </a:solidFill>
              </a:rPr>
              <a:t>?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8B37E-DB95-259E-D1B9-29F467864C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>
            <a:extLst>
              <a:ext uri="{FF2B5EF4-FFF2-40B4-BE49-F238E27FC236}">
                <a16:creationId xmlns:a16="http://schemas.microsoft.com/office/drawing/2014/main" id="{3B871079-E480-E1BB-5740-B2C3E75250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6148" name="Slide Number Placeholder 1">
            <a:extLst>
              <a:ext uri="{FF2B5EF4-FFF2-40B4-BE49-F238E27FC236}">
                <a16:creationId xmlns:a16="http://schemas.microsoft.com/office/drawing/2014/main" id="{675021C9-DA4F-3DD5-C80A-3D72AB8D5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2A0B983-D245-402D-A9C2-276FA68C592B}" type="slidenum">
              <a:rPr lang="en-US" altLang="en-US" sz="1000" smtClean="0"/>
              <a:t>10</a:t>
            </a:fld>
            <a:endParaRPr lang="en-US" altLang="en-US" sz="1000"/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43441745-57F2-4E15-BEA5-44232E5C2F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2000"/>
            <a:ext cx="4075155" cy="8843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>
                <a:solidFill>
                  <a:srgbClr val="0000FF"/>
                </a:solidFill>
              </a:rPr>
              <a:t>Übertragung durch…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 und 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492BBB6-5E1F-6324-437E-DAC652BC1C9D}"/>
              </a:ext>
            </a:extLst>
          </p:cNvPr>
          <p:cNvSpPr txBox="1"/>
          <p:nvPr/>
        </p:nvSpPr>
        <p:spPr>
          <a:xfrm>
            <a:off x="4605867" y="1461894"/>
            <a:ext cx="1939955" cy="30777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latin typeface="Segoe Script" panose="030B0504020000000003" pitchFamily="66" charset="0"/>
              </a:rPr>
              <a:t>…den Augenarzt?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833D7A5-8548-AA12-E768-D36451838E8E}"/>
              </a:ext>
            </a:extLst>
          </p:cNvPr>
          <p:cNvSpPr txBox="1"/>
          <p:nvPr/>
        </p:nvSpPr>
        <p:spPr>
          <a:xfrm>
            <a:off x="1981200" y="2013582"/>
            <a:ext cx="6591869" cy="584775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Ist eine Adeno-Konjunktivitis durch routinemäßige Augenuntersuchungen übertragbar?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Oh ja, am häufigsten bei </a:t>
            </a:r>
            <a:r>
              <a:rPr lang="en-US" sz="1200" b="1" dirty="0"/>
              <a:t>der Applanationstonometrie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und der Tropfengabe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9FF58C-EA78-D6BF-D0FA-7308EA86F11B}"/>
              </a:ext>
            </a:extLst>
          </p:cNvPr>
          <p:cNvSpPr txBox="1"/>
          <p:nvPr/>
        </p:nvSpPr>
        <p:spPr>
          <a:xfrm>
            <a:off x="2220305" y="2802431"/>
            <a:ext cx="6543779" cy="1384995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Ich </a:t>
            </a:r>
            <a:r>
              <a:rPr lang="en-US" sz="1200" i="1" dirty="0" err="1">
                <a:solidFill>
                  <a:srgbClr val="0000FF"/>
                </a:solidFill>
              </a:rPr>
              <a:t>wische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meine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Goldmann-Prismen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immer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mit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einem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Alkoholtupfer</a:t>
            </a:r>
            <a:r>
              <a:rPr lang="en-US" sz="1200" i="1" dirty="0">
                <a:solidFill>
                  <a:srgbClr val="0000FF"/>
                </a:solidFill>
              </a:rPr>
              <a:t> ab, also </a:t>
            </a:r>
            <a:r>
              <a:rPr lang="en-US" sz="1200" i="1" dirty="0" err="1">
                <a:solidFill>
                  <a:srgbClr val="0000FF"/>
                </a:solidFill>
              </a:rPr>
              <a:t>kein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Grund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zur</a:t>
            </a:r>
            <a:r>
              <a:rPr lang="en-US" sz="1200" i="1" dirty="0">
                <a:solidFill>
                  <a:srgbClr val="0000FF"/>
                </a:solidFill>
              </a:rPr>
              <a:t> Sorge, </a:t>
            </a:r>
            <a:r>
              <a:rPr lang="en-US" sz="1200" i="1" dirty="0" err="1">
                <a:solidFill>
                  <a:srgbClr val="0000FF"/>
                </a:solidFill>
              </a:rPr>
              <a:t>oder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r>
              <a:rPr lang="en-US" sz="1200" dirty="0" err="1">
                <a:solidFill>
                  <a:srgbClr val="0000FF"/>
                </a:solidFill>
              </a:rPr>
              <a:t>Leider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nein</a:t>
            </a:r>
            <a:r>
              <a:rPr lang="en-US" sz="1200" dirty="0">
                <a:solidFill>
                  <a:srgbClr val="0000FF"/>
                </a:solidFill>
              </a:rPr>
              <a:t> – </a:t>
            </a:r>
            <a:r>
              <a:rPr lang="en-US" sz="1200" dirty="0" err="1">
                <a:solidFill>
                  <a:srgbClr val="0000FF"/>
                </a:solidFill>
              </a:rPr>
              <a:t>Adenoviren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sind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zähe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kleine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Kerle</a:t>
            </a:r>
            <a:r>
              <a:rPr lang="en-US" sz="1200" dirty="0">
                <a:solidFill>
                  <a:srgbClr val="0000FF"/>
                </a:solidFill>
              </a:rPr>
              <a:t>, die </a:t>
            </a:r>
            <a:r>
              <a:rPr lang="en-US" sz="1200" dirty="0" err="1">
                <a:solidFill>
                  <a:srgbClr val="0000FF"/>
                </a:solidFill>
              </a:rPr>
              <a:t>Alkohol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überleben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können</a:t>
            </a:r>
            <a:endParaRPr lang="en-US" sz="1200" dirty="0">
              <a:solidFill>
                <a:srgbClr val="0000FF"/>
              </a:solidFill>
            </a:endParaRPr>
          </a:p>
          <a:p>
            <a:endParaRPr lang="en-US" sz="14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Welche Maßnahmen können ergriffen werden, um dies zu vermeiden?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– Sterilisieren Sie die Spitze, indem Sie sie in verdünntem Bleichmittel  </a:t>
            </a:r>
            <a:endParaRPr lang="en-US" sz="1400" dirty="0"/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sz="1200" b="1" i="1" dirty="0">
                <a:solidFill>
                  <a:schemeClr val="bg1">
                    <a:lumMod val="75000"/>
                  </a:schemeClr>
                </a:solidFill>
              </a:rPr>
              <a:t>?</a:t>
            </a:r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7B0DD32-0ED2-A780-D11A-53E9815C8F9C}"/>
              </a:ext>
            </a:extLst>
          </p:cNvPr>
          <p:cNvSpPr/>
          <p:nvPr/>
        </p:nvSpPr>
        <p:spPr>
          <a:xfrm>
            <a:off x="5334000" y="3750835"/>
            <a:ext cx="1733266" cy="228600"/>
          </a:xfrm>
          <a:prstGeom prst="rect">
            <a:avLst/>
          </a:prstGeom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zwei Worte</a:t>
            </a:r>
          </a:p>
        </p:txBody>
      </p:sp>
    </p:spTree>
    <p:extLst>
      <p:ext uri="{BB962C8B-B14F-4D97-AF65-F5344CB8AC3E}">
        <p14:creationId xmlns:p14="http://schemas.microsoft.com/office/powerpoint/2010/main" val="736071733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598ED-8272-7291-15A4-E530D0B2B5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0E19052D-4BEA-C1C8-74C9-CF2B40DF0A48}"/>
              </a:ext>
            </a:extLst>
          </p:cNvPr>
          <p:cNvSpPr/>
          <p:nvPr/>
        </p:nvSpPr>
        <p:spPr>
          <a:xfrm>
            <a:off x="822325" y="4486275"/>
            <a:ext cx="4273550" cy="22463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C30276E2-68F4-5BF6-B8F1-BEBEE9FF59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71684" name="Line 3">
            <a:extLst>
              <a:ext uri="{FF2B5EF4-FFF2-40B4-BE49-F238E27FC236}">
                <a16:creationId xmlns:a16="http://schemas.microsoft.com/office/drawing/2014/main" id="{862385A2-B385-58AB-9D57-CAC5F5DF13E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5" name="Text Box 4">
            <a:extLst>
              <a:ext uri="{FF2B5EF4-FFF2-40B4-BE49-F238E27FC236}">
                <a16:creationId xmlns:a16="http://schemas.microsoft.com/office/drawing/2014/main" id="{DC21B528-24D9-062F-24F4-617CEAF874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Drei Augensyndrome</a:t>
            </a:r>
          </a:p>
        </p:txBody>
      </p:sp>
      <p:sp>
        <p:nvSpPr>
          <p:cNvPr id="71686" name="Line 6">
            <a:extLst>
              <a:ext uri="{FF2B5EF4-FFF2-40B4-BE49-F238E27FC236}">
                <a16:creationId xmlns:a16="http://schemas.microsoft.com/office/drawing/2014/main" id="{D2828317-F60E-4DD5-847C-E2DD3630908B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7" name="Rectangle 7">
            <a:extLst>
              <a:ext uri="{FF2B5EF4-FFF2-40B4-BE49-F238E27FC236}">
                <a16:creationId xmlns:a16="http://schemas.microsoft.com/office/drawing/2014/main" id="{B08DA1A3-ED6F-DE4C-4DD8-93162AAFCF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88" name="Text Box 8">
            <a:extLst>
              <a:ext uri="{FF2B5EF4-FFF2-40B4-BE49-F238E27FC236}">
                <a16:creationId xmlns:a16="http://schemas.microsoft.com/office/drawing/2014/main" id="{69BE9D1F-12FB-22B1-A8F4-5117FCD6DE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chemeClr val="bg1">
                    <a:lumMod val="75000"/>
                  </a:schemeClr>
                </a:solidFill>
              </a:rPr>
              <a:t>Follikuläre Konjunktivitis</a:t>
            </a:r>
          </a:p>
        </p:txBody>
      </p:sp>
      <p:sp>
        <p:nvSpPr>
          <p:cNvPr id="71689" name="Text Box 9">
            <a:extLst>
              <a:ext uri="{FF2B5EF4-FFF2-40B4-BE49-F238E27FC236}">
                <a16:creationId xmlns:a16="http://schemas.microsoft.com/office/drawing/2014/main" id="{3266EB2E-ADE3-46ED-6A19-A5D608E177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8200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--Leichte, vorübergehende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--Keine ärztliche Behandlung</a:t>
            </a:r>
          </a:p>
        </p:txBody>
      </p:sp>
      <p:sp>
        <p:nvSpPr>
          <p:cNvPr id="71690" name="Rectangle 10">
            <a:extLst>
              <a:ext uri="{FF2B5EF4-FFF2-40B4-BE49-F238E27FC236}">
                <a16:creationId xmlns:a16="http://schemas.microsoft.com/office/drawing/2014/main" id="{6E742FAC-9B60-AB77-6326-64BBAF2082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91" name="Text Box 11">
            <a:extLst>
              <a:ext uri="{FF2B5EF4-FFF2-40B4-BE49-F238E27FC236}">
                <a16:creationId xmlns:a16="http://schemas.microsoft.com/office/drawing/2014/main" id="{EBA8CFB8-09FE-BC5E-4F44-31AD74E4CE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Pharyngokonjunktivales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Fieber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(PCF)</a:t>
            </a:r>
          </a:p>
        </p:txBody>
      </p:sp>
      <p:sp>
        <p:nvSpPr>
          <p:cNvPr id="71692" name="Text Box 12">
            <a:extLst>
              <a:ext uri="{FF2B5EF4-FFF2-40B4-BE49-F238E27FC236}">
                <a16:creationId xmlns:a16="http://schemas.microsoft.com/office/drawing/2014/main" id="{5D03B8F0-9D30-9B10-D891-5AD2B7884B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92990" cy="911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--Follikuläre Konjunktivitis 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Fieber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HA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--Ähnlich wie eine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Grippe</a:t>
            </a:r>
          </a:p>
        </p:txBody>
      </p:sp>
      <p:sp>
        <p:nvSpPr>
          <p:cNvPr id="71693" name="Line 13">
            <a:extLst>
              <a:ext uri="{FF2B5EF4-FFF2-40B4-BE49-F238E27FC236}">
                <a16:creationId xmlns:a16="http://schemas.microsoft.com/office/drawing/2014/main" id="{8D3CC5B3-76FF-ED70-17F7-FC140E7A1441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4" name="Rectangle 14">
            <a:extLst>
              <a:ext uri="{FF2B5EF4-FFF2-40B4-BE49-F238E27FC236}">
                <a16:creationId xmlns:a16="http://schemas.microsoft.com/office/drawing/2014/main" id="{A34194D8-4CD1-FC38-7266-98328A52CF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1695" name="Text Box 15">
            <a:extLst>
              <a:ext uri="{FF2B5EF4-FFF2-40B4-BE49-F238E27FC236}">
                <a16:creationId xmlns:a16="http://schemas.microsoft.com/office/drawing/2014/main" id="{424BE3CC-CF35-B7B5-190A-C4F3D82CD3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Epidemische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Keratokonjunktivitis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71696" name="Text Box 16">
            <a:extLst>
              <a:ext uri="{FF2B5EF4-FFF2-40B4-BE49-F238E27FC236}">
                <a16:creationId xmlns:a16="http://schemas.microsoft.com/office/drawing/2014/main" id="{90AEAAB8-88A9-46A4-ECA7-6A893F1A32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3774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--Kann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einer oberen 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Atemwegsinfektion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folgen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--Beteiligung des zweiten Auges innerhalb von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3–7 Tagen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--Stadien: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   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Schwere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   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--Behandlung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--Symptomatische Behandlung: ATs, kühle Kompressen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--Membranen: Abziehen </a:t>
            </a:r>
            <a:r>
              <a:rPr lang="en-US" altLang="en-US" sz="1200" dirty="0" err="1">
                <a:solidFill>
                  <a:srgbClr val="DDDDDD"/>
                </a:solidFill>
              </a:rPr>
              <a:t>alle vier Tage</a:t>
            </a:r>
            <a:r>
              <a:rPr lang="en-US" altLang="en-US" sz="1200" dirty="0">
                <a:solidFill>
                  <a:srgbClr val="DDDDDD"/>
                </a:solidFill>
              </a:rPr>
              <a:t>; +/- Steroide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--SEI: +/- Steroide</a:t>
            </a:r>
          </a:p>
        </p:txBody>
      </p:sp>
      <p:sp>
        <p:nvSpPr>
          <p:cNvPr id="71697" name="Text Box 17">
            <a:extLst>
              <a:ext uri="{FF2B5EF4-FFF2-40B4-BE49-F238E27FC236}">
                <a16:creationId xmlns:a16="http://schemas.microsoft.com/office/drawing/2014/main" id="{851FD306-237F-482F-7B06-1A827EF00B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 Woche</a:t>
            </a:r>
          </a:p>
        </p:txBody>
      </p:sp>
      <p:sp>
        <p:nvSpPr>
          <p:cNvPr id="71698" name="Line 18">
            <a:extLst>
              <a:ext uri="{FF2B5EF4-FFF2-40B4-BE49-F238E27FC236}">
                <a16:creationId xmlns:a16="http://schemas.microsoft.com/office/drawing/2014/main" id="{20085918-6964-D33D-0545-8518C6450727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9" name="Line 22">
            <a:extLst>
              <a:ext uri="{FF2B5EF4-FFF2-40B4-BE49-F238E27FC236}">
                <a16:creationId xmlns:a16="http://schemas.microsoft.com/office/drawing/2014/main" id="{81E806A1-6032-6021-F044-93E6301A4E0A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0" name="Text Box 23">
            <a:extLst>
              <a:ext uri="{FF2B5EF4-FFF2-40B4-BE49-F238E27FC236}">
                <a16:creationId xmlns:a16="http://schemas.microsoft.com/office/drawing/2014/main" id="{EBA133BD-8F9F-6136-777A-8A9F230995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4486275"/>
            <a:ext cx="4273550" cy="22463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Worüber klagen die Patienten in diesem Stadium?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Tränenfluss, Fremdkörpergefühl, Lichtempfindlichkeit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Die Spaltlampenuntersuchung des vorderen Augenabschnitts zeigt…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…punktförmige epitheliale Keratopathie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…Subkonjunktivales Häm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…Bindehautmembranen oder Pseudomembranen</a:t>
            </a:r>
            <a:endParaRPr lang="en-US" altLang="en-US" sz="1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FFFF00"/>
                </a:solidFill>
              </a:rPr>
              <a:t>Welches </a:t>
            </a:r>
            <a:r>
              <a:rPr lang="en-US" altLang="en-US" sz="1200" i="1" dirty="0" err="1">
                <a:solidFill>
                  <a:srgbClr val="FFFF00"/>
                </a:solidFill>
              </a:rPr>
              <a:t>nicht-okulare </a:t>
            </a:r>
            <a:r>
              <a:rPr lang="en-US" altLang="en-US" sz="1200" i="1" dirty="0">
                <a:solidFill>
                  <a:srgbClr val="FFFF00"/>
                </a:solidFill>
              </a:rPr>
              <a:t>Symptom könnte auftreten?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FF00"/>
                </a:solidFill>
              </a:rPr>
              <a:t>Preaurikuläre Lymphadenopathie</a:t>
            </a:r>
          </a:p>
        </p:txBody>
      </p:sp>
      <p:sp>
        <p:nvSpPr>
          <p:cNvPr id="71701" name="Line 24">
            <a:extLst>
              <a:ext uri="{FF2B5EF4-FFF2-40B4-BE49-F238E27FC236}">
                <a16:creationId xmlns:a16="http://schemas.microsoft.com/office/drawing/2014/main" id="{87DF934B-BB08-3E79-627B-2276083C259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105400" y="5029200"/>
            <a:ext cx="812800" cy="76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2" name="Slide Number Placeholder 1">
            <a:extLst>
              <a:ext uri="{FF2B5EF4-FFF2-40B4-BE49-F238E27FC236}">
                <a16:creationId xmlns:a16="http://schemas.microsoft.com/office/drawing/2014/main" id="{F8A0920D-3BBE-633E-67EC-EBBDC30A1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9A88210-78EB-4E62-8F8A-46EB47C314A3}" type="slidenum">
              <a:rPr lang="en-US" altLang="en-US" sz="1000" smtClean="0"/>
              <a:t>100</a:t>
            </a:fld>
            <a:endParaRPr lang="en-US" altLang="en-US" sz="1000"/>
          </a:p>
        </p:txBody>
      </p:sp>
      <p:sp>
        <p:nvSpPr>
          <p:cNvPr id="71703" name="TextBox 27">
            <a:extLst>
              <a:ext uri="{FF2B5EF4-FFF2-40B4-BE49-F238E27FC236}">
                <a16:creationId xmlns:a16="http://schemas.microsoft.com/office/drawing/2014/main" id="{A02B71BD-FF74-E72A-21A8-A365719DDE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</a:t>
            </a:r>
            <a:r>
              <a:rPr lang="en-US" altLang="en-US" sz="1200" baseline="30000">
                <a:solidFill>
                  <a:schemeClr val="bg1">
                    <a:lumMod val="75000"/>
                  </a:schemeClr>
                </a:solidFill>
              </a:rPr>
              <a:t>st</a:t>
            </a: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4" name="TextBox 28">
            <a:extLst>
              <a:ext uri="{FF2B5EF4-FFF2-40B4-BE49-F238E27FC236}">
                <a16:creationId xmlns:a16="http://schemas.microsoft.com/office/drawing/2014/main" id="{F5D70952-0A9A-C2C9-997D-08E7CE097F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2</a:t>
            </a: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5D4D4F8-3B64-BD61-72E3-430E72B074B4}"/>
              </a:ext>
            </a:extLst>
          </p:cNvPr>
          <p:cNvSpPr txBox="1"/>
          <p:nvPr/>
        </p:nvSpPr>
        <p:spPr>
          <a:xfrm>
            <a:off x="858379" y="3005039"/>
            <a:ext cx="4189412" cy="2677656"/>
          </a:xfrm>
          <a:prstGeom prst="rect">
            <a:avLst/>
          </a:prstGeom>
          <a:solidFill>
            <a:schemeClr val="accent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Woraus bestehen (Pseudo-)Membranen?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Fibrin, Schleim und Entzündungszellen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Wo sind sie am ehesten anzutreffen?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Das Tarsalgelenk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Was ist der wesentliche Unterschied zwischen den beiden?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Wie stark sie an der Augenoberfläche haften</a:t>
            </a:r>
          </a:p>
          <a:p>
            <a:endParaRPr lang="en-US" sz="1400" i="1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Woran erkennt man, um welche Art es sich handelt?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Indem man sie abzieht – </a:t>
            </a:r>
            <a:r>
              <a:rPr lang="en-US" sz="1200" dirty="0">
                <a:solidFill>
                  <a:srgbClr val="0000FF"/>
                </a:solidFill>
              </a:rPr>
              <a:t>wenn das darunterliegende Gewebe blutet, handelte es sich um eine echte Membran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E205F22-8821-53CA-5AAD-400836BC568A}"/>
              </a:ext>
            </a:extLst>
          </p:cNvPr>
          <p:cNvSpPr/>
          <p:nvPr/>
        </p:nvSpPr>
        <p:spPr>
          <a:xfrm>
            <a:off x="733989" y="5590237"/>
            <a:ext cx="4438191" cy="643037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0F2F0C3-FAFB-4F34-9EB3-94E73513AA11}"/>
              </a:ext>
            </a:extLst>
          </p:cNvPr>
          <p:cNvSpPr txBox="1"/>
          <p:nvPr/>
        </p:nvSpPr>
        <p:spPr>
          <a:xfrm>
            <a:off x="419622" y="3267075"/>
            <a:ext cx="6047811" cy="181588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Abgesehen davon, die morbide Neugier des behandelnden Augenarztes zu befriedigen, warum sollten Sie sich die Mühe machen, sie abzuziehen, um es herauszufinden?</a:t>
            </a:r>
          </a:p>
          <a:p>
            <a:r>
              <a:rPr lang="en-US" sz="1200" dirty="0"/>
              <a:t>Weil Pseudomembranen und echte Membranen sehr unterschiedliche Langzeitprognosen mit sich bringen. </a:t>
            </a:r>
            <a:r>
              <a:rPr lang="en-US" sz="1200" dirty="0">
                <a:solidFill>
                  <a:srgbClr val="0000FF"/>
                </a:solidFill>
              </a:rPr>
              <a:t>Echte Membranen können zu einer Vernarbung der Bindehaut führen, </a:t>
            </a:r>
            <a:r>
              <a:rPr lang="en-US" sz="1200" dirty="0"/>
              <a:t>was wiederum drei klinisch schädliche Folgen haben kann:</a:t>
            </a:r>
          </a:p>
          <a:p>
            <a:r>
              <a:rPr lang="en-US" sz="1200" dirty="0"/>
              <a:t>--Bildung eines Symblepharons</a:t>
            </a:r>
          </a:p>
          <a:p>
            <a:r>
              <a:rPr lang="en-US" sz="1200" dirty="0"/>
              <a:t>--Verlust der Bindehaut-Becherzellen</a:t>
            </a:r>
            <a:endParaRPr lang="en-US" sz="1400" dirty="0">
              <a:solidFill>
                <a:srgbClr val="0000FF"/>
              </a:solidFill>
            </a:endParaRP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sz="1200" b="1" i="1" dirty="0">
                <a:solidFill>
                  <a:schemeClr val="bg1">
                    <a:lumMod val="65000"/>
                  </a:schemeClr>
                </a:solidFill>
              </a:rPr>
              <a:t>?</a:t>
            </a:r>
            <a:endParaRPr lang="en-US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CECF68-2DCD-A609-D5BD-CE08A81AC5C1}"/>
              </a:ext>
            </a:extLst>
          </p:cNvPr>
          <p:cNvSpPr/>
          <p:nvPr/>
        </p:nvSpPr>
        <p:spPr>
          <a:xfrm>
            <a:off x="1295400" y="4388380"/>
            <a:ext cx="1676400" cy="228600"/>
          </a:xfrm>
          <a:prstGeom prst="rect">
            <a:avLst/>
          </a:prstGeom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>
              <a:lnSpc>
                <a:spcPts val="700"/>
              </a:lnSpc>
            </a:pPr>
            <a:r>
              <a:rPr lang="en-US" sz="1200" dirty="0">
                <a:solidFill>
                  <a:schemeClr val="tx1"/>
                </a:solidFill>
              </a:rPr>
              <a:t>zwei Wörter</a:t>
            </a:r>
          </a:p>
        </p:txBody>
      </p:sp>
      <p:sp>
        <p:nvSpPr>
          <p:cNvPr id="31" name="Text Box 17">
            <a:extLst>
              <a:ext uri="{FF2B5EF4-FFF2-40B4-BE49-F238E27FC236}">
                <a16:creationId xmlns:a16="http://schemas.microsoft.com/office/drawing/2014/main" id="{052BDD47-10E3-4E7A-B374-5A28F79833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Übertragung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durch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engen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Kontakt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Augen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oder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Atemwegssekreten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Gegenstände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Schwimmbäder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907305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5D2F76-B076-D297-A21B-8975716EBE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0E03C0FB-DC95-A7E6-069B-6680584116DA}"/>
              </a:ext>
            </a:extLst>
          </p:cNvPr>
          <p:cNvSpPr/>
          <p:nvPr/>
        </p:nvSpPr>
        <p:spPr>
          <a:xfrm>
            <a:off x="822325" y="4486275"/>
            <a:ext cx="4273550" cy="22463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6CDC2D94-2F4B-75C0-E337-F8DFA803817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71684" name="Line 3">
            <a:extLst>
              <a:ext uri="{FF2B5EF4-FFF2-40B4-BE49-F238E27FC236}">
                <a16:creationId xmlns:a16="http://schemas.microsoft.com/office/drawing/2014/main" id="{918163A5-FEDC-C42B-0531-4BF804E6908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5" name="Text Box 4">
            <a:extLst>
              <a:ext uri="{FF2B5EF4-FFF2-40B4-BE49-F238E27FC236}">
                <a16:creationId xmlns:a16="http://schemas.microsoft.com/office/drawing/2014/main" id="{D109943D-1DA5-E004-5FCA-5B89891A18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Drei Augensyndrome</a:t>
            </a:r>
          </a:p>
        </p:txBody>
      </p:sp>
      <p:sp>
        <p:nvSpPr>
          <p:cNvPr id="71686" name="Line 6">
            <a:extLst>
              <a:ext uri="{FF2B5EF4-FFF2-40B4-BE49-F238E27FC236}">
                <a16:creationId xmlns:a16="http://schemas.microsoft.com/office/drawing/2014/main" id="{C85B2338-A0B1-80B3-9778-77F68039C6BD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7" name="Rectangle 7">
            <a:extLst>
              <a:ext uri="{FF2B5EF4-FFF2-40B4-BE49-F238E27FC236}">
                <a16:creationId xmlns:a16="http://schemas.microsoft.com/office/drawing/2014/main" id="{356D7ACB-584C-6874-F2F0-29A1110963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88" name="Text Box 8">
            <a:extLst>
              <a:ext uri="{FF2B5EF4-FFF2-40B4-BE49-F238E27FC236}">
                <a16:creationId xmlns:a16="http://schemas.microsoft.com/office/drawing/2014/main" id="{D324A56D-29B1-2BFF-75B1-D20CA3B970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chemeClr val="bg1">
                    <a:lumMod val="75000"/>
                  </a:schemeClr>
                </a:solidFill>
              </a:rPr>
              <a:t>Follikuläre Konjunktivitis</a:t>
            </a:r>
          </a:p>
        </p:txBody>
      </p:sp>
      <p:sp>
        <p:nvSpPr>
          <p:cNvPr id="71689" name="Text Box 9">
            <a:extLst>
              <a:ext uri="{FF2B5EF4-FFF2-40B4-BE49-F238E27FC236}">
                <a16:creationId xmlns:a16="http://schemas.microsoft.com/office/drawing/2014/main" id="{291037CF-FFF6-5F3C-F597-876620FC4F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8200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--Leichte, vorübergehende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--Keine ärztliche Behandlung</a:t>
            </a:r>
          </a:p>
        </p:txBody>
      </p:sp>
      <p:sp>
        <p:nvSpPr>
          <p:cNvPr id="71690" name="Rectangle 10">
            <a:extLst>
              <a:ext uri="{FF2B5EF4-FFF2-40B4-BE49-F238E27FC236}">
                <a16:creationId xmlns:a16="http://schemas.microsoft.com/office/drawing/2014/main" id="{E5EEBEAE-7E60-6301-84CB-67EA562557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91" name="Text Box 11">
            <a:extLst>
              <a:ext uri="{FF2B5EF4-FFF2-40B4-BE49-F238E27FC236}">
                <a16:creationId xmlns:a16="http://schemas.microsoft.com/office/drawing/2014/main" id="{9D92C3B6-A126-13E2-65A0-34D77867C6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Pharyngokonjunktivales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Fieber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(PCF)</a:t>
            </a:r>
          </a:p>
        </p:txBody>
      </p:sp>
      <p:sp>
        <p:nvSpPr>
          <p:cNvPr id="71692" name="Text Box 12">
            <a:extLst>
              <a:ext uri="{FF2B5EF4-FFF2-40B4-BE49-F238E27FC236}">
                <a16:creationId xmlns:a16="http://schemas.microsoft.com/office/drawing/2014/main" id="{D9CC372D-A8FC-C085-BE5B-D6BFB74C86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92990" cy="911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--Follikuläre Konjunktivitis 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Fieber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HA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--Ähnlich wie eine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Grippe</a:t>
            </a:r>
          </a:p>
        </p:txBody>
      </p:sp>
      <p:sp>
        <p:nvSpPr>
          <p:cNvPr id="71693" name="Line 13">
            <a:extLst>
              <a:ext uri="{FF2B5EF4-FFF2-40B4-BE49-F238E27FC236}">
                <a16:creationId xmlns:a16="http://schemas.microsoft.com/office/drawing/2014/main" id="{466DA156-22F5-8BA8-60DE-33D78BACEEB6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4" name="Rectangle 14">
            <a:extLst>
              <a:ext uri="{FF2B5EF4-FFF2-40B4-BE49-F238E27FC236}">
                <a16:creationId xmlns:a16="http://schemas.microsoft.com/office/drawing/2014/main" id="{74BA5D08-2A54-F5E1-2D4B-1D59AB4CEF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1695" name="Text Box 15">
            <a:extLst>
              <a:ext uri="{FF2B5EF4-FFF2-40B4-BE49-F238E27FC236}">
                <a16:creationId xmlns:a16="http://schemas.microsoft.com/office/drawing/2014/main" id="{3A94D92E-C20C-AD6E-CFCE-2407E6D150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Epidemische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Keratokonjunktivitis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71696" name="Text Box 16">
            <a:extLst>
              <a:ext uri="{FF2B5EF4-FFF2-40B4-BE49-F238E27FC236}">
                <a16:creationId xmlns:a16="http://schemas.microsoft.com/office/drawing/2014/main" id="{F583ACCB-DF0D-E09A-845F-F5F02DD59E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3774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--Kann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einer oberen 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Atemwegsinfektion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folgen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--Beteiligung des zweiten Auges innerhalb von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3–7 Tagen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--Stadien: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   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Schwere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   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--Behandlung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--Symptomatische Behandlung: ATs, kühle Kompressen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--Membranen: Ablösen </a:t>
            </a:r>
            <a:r>
              <a:rPr lang="en-US" altLang="en-US" sz="1200" dirty="0" err="1">
                <a:solidFill>
                  <a:srgbClr val="DDDDDD"/>
                </a:solidFill>
              </a:rPr>
              <a:t>alle vier Tage</a:t>
            </a:r>
            <a:r>
              <a:rPr lang="en-US" altLang="en-US" sz="1200" dirty="0">
                <a:solidFill>
                  <a:srgbClr val="DDDDDD"/>
                </a:solidFill>
              </a:rPr>
              <a:t>; +/- Steroide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--SEI: +/- Steroide</a:t>
            </a:r>
          </a:p>
        </p:txBody>
      </p:sp>
      <p:sp>
        <p:nvSpPr>
          <p:cNvPr id="71697" name="Text Box 17">
            <a:extLst>
              <a:ext uri="{FF2B5EF4-FFF2-40B4-BE49-F238E27FC236}">
                <a16:creationId xmlns:a16="http://schemas.microsoft.com/office/drawing/2014/main" id="{266F9D0D-29A5-A4AC-FA03-E09B245313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 Woche</a:t>
            </a:r>
          </a:p>
        </p:txBody>
      </p:sp>
      <p:sp>
        <p:nvSpPr>
          <p:cNvPr id="71698" name="Line 18">
            <a:extLst>
              <a:ext uri="{FF2B5EF4-FFF2-40B4-BE49-F238E27FC236}">
                <a16:creationId xmlns:a16="http://schemas.microsoft.com/office/drawing/2014/main" id="{FC799567-A3C8-4CF1-A997-1B313FDBDC39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9" name="Line 22">
            <a:extLst>
              <a:ext uri="{FF2B5EF4-FFF2-40B4-BE49-F238E27FC236}">
                <a16:creationId xmlns:a16="http://schemas.microsoft.com/office/drawing/2014/main" id="{816271B8-5C33-3F9D-4906-45E5B19222AF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0" name="Text Box 23">
            <a:extLst>
              <a:ext uri="{FF2B5EF4-FFF2-40B4-BE49-F238E27FC236}">
                <a16:creationId xmlns:a16="http://schemas.microsoft.com/office/drawing/2014/main" id="{EB2F1ECE-6395-E959-6022-7A520E6718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4486275"/>
            <a:ext cx="4273550" cy="22463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Worüber klagen die Patienten in diesem Stadium?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Tränenfluss, Fremdkörpergefühl, Lichtempfindlichkeit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Die Spaltlampenuntersuchung des vorderen Augenabschnitts zeigt…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…punktförmige epitheliale Keratopathie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…Subkonjunktivales Häm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…Bindehautmembranen oder Pseudomembranen</a:t>
            </a:r>
            <a:endParaRPr lang="en-US" altLang="en-US" sz="1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FFFF00"/>
                </a:solidFill>
              </a:rPr>
              <a:t>Welches </a:t>
            </a:r>
            <a:r>
              <a:rPr lang="en-US" altLang="en-US" sz="1200" i="1" dirty="0" err="1">
                <a:solidFill>
                  <a:srgbClr val="FFFF00"/>
                </a:solidFill>
              </a:rPr>
              <a:t>nicht-okulare </a:t>
            </a:r>
            <a:r>
              <a:rPr lang="en-US" altLang="en-US" sz="1200" i="1" dirty="0">
                <a:solidFill>
                  <a:srgbClr val="FFFF00"/>
                </a:solidFill>
              </a:rPr>
              <a:t>Symptom könnte auftreten?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FF00"/>
                </a:solidFill>
              </a:rPr>
              <a:t>Preaurikuläre Lymphadenopathie</a:t>
            </a:r>
          </a:p>
        </p:txBody>
      </p:sp>
      <p:sp>
        <p:nvSpPr>
          <p:cNvPr id="71701" name="Line 24">
            <a:extLst>
              <a:ext uri="{FF2B5EF4-FFF2-40B4-BE49-F238E27FC236}">
                <a16:creationId xmlns:a16="http://schemas.microsoft.com/office/drawing/2014/main" id="{A9E28820-DFD1-488F-BB23-EB79A74AEB6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105400" y="5029200"/>
            <a:ext cx="812800" cy="76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2" name="Slide Number Placeholder 1">
            <a:extLst>
              <a:ext uri="{FF2B5EF4-FFF2-40B4-BE49-F238E27FC236}">
                <a16:creationId xmlns:a16="http://schemas.microsoft.com/office/drawing/2014/main" id="{7A007BA0-D343-B333-D7C3-EA4568606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9A88210-78EB-4E62-8F8A-46EB47C314A3}" type="slidenum">
              <a:rPr lang="en-US" altLang="en-US" sz="1000" smtClean="0"/>
              <a:t>101</a:t>
            </a:fld>
            <a:endParaRPr lang="en-US" altLang="en-US" sz="1000"/>
          </a:p>
        </p:txBody>
      </p:sp>
      <p:sp>
        <p:nvSpPr>
          <p:cNvPr id="71703" name="TextBox 27">
            <a:extLst>
              <a:ext uri="{FF2B5EF4-FFF2-40B4-BE49-F238E27FC236}">
                <a16:creationId xmlns:a16="http://schemas.microsoft.com/office/drawing/2014/main" id="{DEB1EC9C-3DB5-6A99-E2BC-D28EEB1751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</a:t>
            </a:r>
            <a:r>
              <a:rPr lang="en-US" altLang="en-US" sz="1200" baseline="30000">
                <a:solidFill>
                  <a:schemeClr val="bg1">
                    <a:lumMod val="75000"/>
                  </a:schemeClr>
                </a:solidFill>
              </a:rPr>
              <a:t>st</a:t>
            </a: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4" name="TextBox 28">
            <a:extLst>
              <a:ext uri="{FF2B5EF4-FFF2-40B4-BE49-F238E27FC236}">
                <a16:creationId xmlns:a16="http://schemas.microsoft.com/office/drawing/2014/main" id="{0D346695-F135-AEB0-A0F5-359145981E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2</a:t>
            </a: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4EDB49-04B4-BDEB-1360-FE3466028468}"/>
              </a:ext>
            </a:extLst>
          </p:cNvPr>
          <p:cNvSpPr txBox="1"/>
          <p:nvPr/>
        </p:nvSpPr>
        <p:spPr>
          <a:xfrm>
            <a:off x="858379" y="3005039"/>
            <a:ext cx="4189412" cy="2677656"/>
          </a:xfrm>
          <a:prstGeom prst="rect">
            <a:avLst/>
          </a:prstGeom>
          <a:solidFill>
            <a:schemeClr val="accent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Woraus bestehen (Pseudo-)Membranen?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Fibrin, Schleim und Entzündungszellen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Wo sind sie am ehesten anzutreffen?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Das Tarsalgelenk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Was ist der wesentliche Unterschied zwischen den beiden?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Wie stark sie an der Augenoberfläche haften</a:t>
            </a:r>
          </a:p>
          <a:p>
            <a:endParaRPr lang="en-US" sz="1400" i="1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Woran erkennt man, um welche Art es sich handelt?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Indem man sie abzieht – </a:t>
            </a:r>
            <a:r>
              <a:rPr lang="en-US" sz="1200" dirty="0">
                <a:solidFill>
                  <a:srgbClr val="0000FF"/>
                </a:solidFill>
              </a:rPr>
              <a:t>wenn das darunterliegende Gewebe blutet, handelte es sich um eine echte Membran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4E65421-769F-3D49-2157-B855E6EF7F0A}"/>
              </a:ext>
            </a:extLst>
          </p:cNvPr>
          <p:cNvSpPr/>
          <p:nvPr/>
        </p:nvSpPr>
        <p:spPr>
          <a:xfrm>
            <a:off x="733989" y="5590237"/>
            <a:ext cx="4438191" cy="643037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23FD4B-AA61-74DE-1595-0E33101547BC}"/>
              </a:ext>
            </a:extLst>
          </p:cNvPr>
          <p:cNvSpPr txBox="1"/>
          <p:nvPr/>
        </p:nvSpPr>
        <p:spPr>
          <a:xfrm>
            <a:off x="419622" y="3267075"/>
            <a:ext cx="6047811" cy="181588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Abgesehen davon, die morbide Neugier des behandelnden Augenarztes zu befriedigen, warum sollten Sie sich die Mühe machen, sie abzuziehen, um es herauszufinden?</a:t>
            </a:r>
          </a:p>
          <a:p>
            <a:r>
              <a:rPr lang="en-US" sz="1200" dirty="0"/>
              <a:t>Weil Pseudomembranen und echte Membranen sehr unterschiedliche Langzeitprognosen mit sich bringen. </a:t>
            </a:r>
            <a:r>
              <a:rPr lang="en-US" sz="1200" dirty="0">
                <a:solidFill>
                  <a:srgbClr val="0000FF"/>
                </a:solidFill>
              </a:rPr>
              <a:t>Echte Membranen können zu einer Vernarbung der Bindehaut führen, </a:t>
            </a:r>
            <a:r>
              <a:rPr lang="en-US" sz="1200" dirty="0"/>
              <a:t>was wiederum drei klinisch schädliche Folgen haben kann:</a:t>
            </a:r>
          </a:p>
          <a:p>
            <a:r>
              <a:rPr lang="en-US" sz="1200" dirty="0"/>
              <a:t>--Bildung eines Symblepharons</a:t>
            </a:r>
          </a:p>
          <a:p>
            <a:r>
              <a:rPr lang="en-US" sz="1200" dirty="0"/>
              <a:t>--Verlust der Bindehaut-Becherzellen</a:t>
            </a:r>
            <a:endParaRPr lang="en-US" sz="1400" dirty="0">
              <a:solidFill>
                <a:srgbClr val="0000FF"/>
              </a:solidFill>
            </a:endParaRP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sz="1200" b="1" i="1" dirty="0">
                <a:solidFill>
                  <a:schemeClr val="bg1">
                    <a:lumMod val="65000"/>
                  </a:schemeClr>
                </a:solidFill>
              </a:rPr>
              <a:t>?</a:t>
            </a:r>
            <a:endParaRPr lang="en-US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0" name="Text Box 17">
            <a:extLst>
              <a:ext uri="{FF2B5EF4-FFF2-40B4-BE49-F238E27FC236}">
                <a16:creationId xmlns:a16="http://schemas.microsoft.com/office/drawing/2014/main" id="{1D984CCF-DF1E-4B35-A3E9-7FDA9EC5C5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Übertragung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durch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engen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Kontakt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Augen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oder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Atemwegssekreten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Gegenstände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Schwimmbäder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7442971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56D60B-76F7-7F93-7B59-50174CABF2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F4AC7AEC-D315-D73A-9624-2F36BEF191AE}"/>
              </a:ext>
            </a:extLst>
          </p:cNvPr>
          <p:cNvSpPr/>
          <p:nvPr/>
        </p:nvSpPr>
        <p:spPr>
          <a:xfrm>
            <a:off x="822325" y="4486275"/>
            <a:ext cx="4273550" cy="22463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F93304D7-24B7-0125-3954-7D60FDF107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71684" name="Line 3">
            <a:extLst>
              <a:ext uri="{FF2B5EF4-FFF2-40B4-BE49-F238E27FC236}">
                <a16:creationId xmlns:a16="http://schemas.microsoft.com/office/drawing/2014/main" id="{C9684372-31E7-3399-FAA8-16B48CDACEF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5" name="Text Box 4">
            <a:extLst>
              <a:ext uri="{FF2B5EF4-FFF2-40B4-BE49-F238E27FC236}">
                <a16:creationId xmlns:a16="http://schemas.microsoft.com/office/drawing/2014/main" id="{7B8A1102-B710-2CC7-919A-3C48868AB0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Drei Augensyndrome</a:t>
            </a:r>
          </a:p>
        </p:txBody>
      </p:sp>
      <p:sp>
        <p:nvSpPr>
          <p:cNvPr id="71686" name="Line 6">
            <a:extLst>
              <a:ext uri="{FF2B5EF4-FFF2-40B4-BE49-F238E27FC236}">
                <a16:creationId xmlns:a16="http://schemas.microsoft.com/office/drawing/2014/main" id="{E4C9E64C-733F-6F27-9912-DBFA0C968DCA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7" name="Rectangle 7">
            <a:extLst>
              <a:ext uri="{FF2B5EF4-FFF2-40B4-BE49-F238E27FC236}">
                <a16:creationId xmlns:a16="http://schemas.microsoft.com/office/drawing/2014/main" id="{4658B412-0776-A0E6-4F67-3B6873ABC9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88" name="Text Box 8">
            <a:extLst>
              <a:ext uri="{FF2B5EF4-FFF2-40B4-BE49-F238E27FC236}">
                <a16:creationId xmlns:a16="http://schemas.microsoft.com/office/drawing/2014/main" id="{0A325206-B00B-363A-08E2-09AF3249C4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chemeClr val="bg1">
                    <a:lumMod val="75000"/>
                  </a:schemeClr>
                </a:solidFill>
              </a:rPr>
              <a:t>Follikuläre Konjunktivitis</a:t>
            </a:r>
          </a:p>
        </p:txBody>
      </p:sp>
      <p:sp>
        <p:nvSpPr>
          <p:cNvPr id="71689" name="Text Box 9">
            <a:extLst>
              <a:ext uri="{FF2B5EF4-FFF2-40B4-BE49-F238E27FC236}">
                <a16:creationId xmlns:a16="http://schemas.microsoft.com/office/drawing/2014/main" id="{9B77D460-DB5F-5FD9-E124-6DF010D204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8200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--Leichte, vorübergehende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--Keine ärztliche Behandlung</a:t>
            </a:r>
          </a:p>
        </p:txBody>
      </p:sp>
      <p:sp>
        <p:nvSpPr>
          <p:cNvPr id="71690" name="Rectangle 10">
            <a:extLst>
              <a:ext uri="{FF2B5EF4-FFF2-40B4-BE49-F238E27FC236}">
                <a16:creationId xmlns:a16="http://schemas.microsoft.com/office/drawing/2014/main" id="{2E51BF2C-FB46-0315-4758-16F02DCA8B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91" name="Text Box 11">
            <a:extLst>
              <a:ext uri="{FF2B5EF4-FFF2-40B4-BE49-F238E27FC236}">
                <a16:creationId xmlns:a16="http://schemas.microsoft.com/office/drawing/2014/main" id="{394A4366-A422-7CFB-5737-473DAB29A6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Pharyngokonjunktivales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Fieber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(PCF)</a:t>
            </a:r>
          </a:p>
        </p:txBody>
      </p:sp>
      <p:sp>
        <p:nvSpPr>
          <p:cNvPr id="71692" name="Text Box 12">
            <a:extLst>
              <a:ext uri="{FF2B5EF4-FFF2-40B4-BE49-F238E27FC236}">
                <a16:creationId xmlns:a16="http://schemas.microsoft.com/office/drawing/2014/main" id="{0E2FE3F5-B904-D0CE-48D8-846B66EBE3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92990" cy="911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--Follikuläre Konjunktivitis 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Fieber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HA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--Ähnlich wie eine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Grippe</a:t>
            </a:r>
          </a:p>
        </p:txBody>
      </p:sp>
      <p:sp>
        <p:nvSpPr>
          <p:cNvPr id="71693" name="Line 13">
            <a:extLst>
              <a:ext uri="{FF2B5EF4-FFF2-40B4-BE49-F238E27FC236}">
                <a16:creationId xmlns:a16="http://schemas.microsoft.com/office/drawing/2014/main" id="{0EAE6F50-0396-66A5-473D-4845281B8F4E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4" name="Rectangle 14">
            <a:extLst>
              <a:ext uri="{FF2B5EF4-FFF2-40B4-BE49-F238E27FC236}">
                <a16:creationId xmlns:a16="http://schemas.microsoft.com/office/drawing/2014/main" id="{750250A4-5F4A-3836-B338-274C7A8905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1695" name="Text Box 15">
            <a:extLst>
              <a:ext uri="{FF2B5EF4-FFF2-40B4-BE49-F238E27FC236}">
                <a16:creationId xmlns:a16="http://schemas.microsoft.com/office/drawing/2014/main" id="{90AF961E-A476-B093-07AB-AACA2177AF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Epidemische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Keratokonjunktivitis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71696" name="Text Box 16">
            <a:extLst>
              <a:ext uri="{FF2B5EF4-FFF2-40B4-BE49-F238E27FC236}">
                <a16:creationId xmlns:a16="http://schemas.microsoft.com/office/drawing/2014/main" id="{0381D8E8-650A-184A-5355-7E8546EBA1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3774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Kann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einer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oberen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Atemwegsinfektion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(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folgen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--Beteiligung des zweiten Auges innerhalb von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3–7 Tagen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--Stadien: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   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Schwere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   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--Behandlung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--Symptomatische Behandlung: ATs, kühle Kompressen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--Membranen: Abziehen </a:t>
            </a:r>
            <a:r>
              <a:rPr lang="en-US" altLang="en-US" sz="1200" dirty="0" err="1">
                <a:solidFill>
                  <a:srgbClr val="DDDDDD"/>
                </a:solidFill>
              </a:rPr>
              <a:t>alle vier Tage</a:t>
            </a:r>
            <a:r>
              <a:rPr lang="en-US" altLang="en-US" sz="1200" dirty="0">
                <a:solidFill>
                  <a:srgbClr val="DDDDDD"/>
                </a:solidFill>
              </a:rPr>
              <a:t>; +/- Steroide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--SEI: +/- Steroide</a:t>
            </a:r>
          </a:p>
        </p:txBody>
      </p:sp>
      <p:sp>
        <p:nvSpPr>
          <p:cNvPr id="71697" name="Text Box 17">
            <a:extLst>
              <a:ext uri="{FF2B5EF4-FFF2-40B4-BE49-F238E27FC236}">
                <a16:creationId xmlns:a16="http://schemas.microsoft.com/office/drawing/2014/main" id="{AD85F7A9-ECAA-BC54-BD0F-714A44A861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 Woche</a:t>
            </a:r>
          </a:p>
        </p:txBody>
      </p:sp>
      <p:sp>
        <p:nvSpPr>
          <p:cNvPr id="71698" name="Line 18">
            <a:extLst>
              <a:ext uri="{FF2B5EF4-FFF2-40B4-BE49-F238E27FC236}">
                <a16:creationId xmlns:a16="http://schemas.microsoft.com/office/drawing/2014/main" id="{E17CE995-F651-906A-6829-874C9B011BD6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9" name="Line 22">
            <a:extLst>
              <a:ext uri="{FF2B5EF4-FFF2-40B4-BE49-F238E27FC236}">
                <a16:creationId xmlns:a16="http://schemas.microsoft.com/office/drawing/2014/main" id="{3F6BC43D-7901-08FA-3808-61A161900DC8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0" name="Text Box 23">
            <a:extLst>
              <a:ext uri="{FF2B5EF4-FFF2-40B4-BE49-F238E27FC236}">
                <a16:creationId xmlns:a16="http://schemas.microsoft.com/office/drawing/2014/main" id="{ED26DE7F-AC25-C243-F5A5-D46AC70C1B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4486275"/>
            <a:ext cx="4273550" cy="22463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Worüber klagen die Patienten in diesem Stadium?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Tränenfluss, Fremdkörpergefühl, Lichtempfindlichkeit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Die Spaltlampenuntersuchung des vorderen Augenabschnitts zeigt…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…punktförmige epitheliale Keratopathie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…Subkonjunktivales Häm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…Bindehautmembranen oder Pseudomembranen</a:t>
            </a:r>
            <a:endParaRPr lang="en-US" altLang="en-US" sz="1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FFFF00"/>
                </a:solidFill>
              </a:rPr>
              <a:t>Welches </a:t>
            </a:r>
            <a:r>
              <a:rPr lang="en-US" altLang="en-US" sz="1200" i="1" dirty="0" err="1">
                <a:solidFill>
                  <a:srgbClr val="FFFF00"/>
                </a:solidFill>
              </a:rPr>
              <a:t>nicht-okulare </a:t>
            </a:r>
            <a:r>
              <a:rPr lang="en-US" altLang="en-US" sz="1200" i="1" dirty="0">
                <a:solidFill>
                  <a:srgbClr val="FFFF00"/>
                </a:solidFill>
              </a:rPr>
              <a:t>Symptom könnte auftreten?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FF00"/>
                </a:solidFill>
              </a:rPr>
              <a:t>Preaurikuläre Lymphadenopathie</a:t>
            </a:r>
          </a:p>
        </p:txBody>
      </p:sp>
      <p:sp>
        <p:nvSpPr>
          <p:cNvPr id="71701" name="Line 24">
            <a:extLst>
              <a:ext uri="{FF2B5EF4-FFF2-40B4-BE49-F238E27FC236}">
                <a16:creationId xmlns:a16="http://schemas.microsoft.com/office/drawing/2014/main" id="{AB1814B1-CD12-B351-635F-E64D79D665F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105400" y="5029200"/>
            <a:ext cx="812800" cy="76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2" name="Slide Number Placeholder 1">
            <a:extLst>
              <a:ext uri="{FF2B5EF4-FFF2-40B4-BE49-F238E27FC236}">
                <a16:creationId xmlns:a16="http://schemas.microsoft.com/office/drawing/2014/main" id="{57D5B41C-83BF-436D-7893-BD2ADBE78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9A88210-78EB-4E62-8F8A-46EB47C314A3}" type="slidenum">
              <a:rPr lang="en-US" altLang="en-US" sz="1000" smtClean="0"/>
              <a:t>102</a:t>
            </a:fld>
            <a:endParaRPr lang="en-US" altLang="en-US" sz="1000"/>
          </a:p>
        </p:txBody>
      </p:sp>
      <p:sp>
        <p:nvSpPr>
          <p:cNvPr id="71703" name="TextBox 27">
            <a:extLst>
              <a:ext uri="{FF2B5EF4-FFF2-40B4-BE49-F238E27FC236}">
                <a16:creationId xmlns:a16="http://schemas.microsoft.com/office/drawing/2014/main" id="{80BC2AF6-BC24-7DC1-8B67-C76E9D72A6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</a:t>
            </a:r>
            <a:r>
              <a:rPr lang="en-US" altLang="en-US" sz="1200" baseline="30000">
                <a:solidFill>
                  <a:schemeClr val="bg1">
                    <a:lumMod val="75000"/>
                  </a:schemeClr>
                </a:solidFill>
              </a:rPr>
              <a:t>st</a:t>
            </a: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4" name="TextBox 28">
            <a:extLst>
              <a:ext uri="{FF2B5EF4-FFF2-40B4-BE49-F238E27FC236}">
                <a16:creationId xmlns:a16="http://schemas.microsoft.com/office/drawing/2014/main" id="{9ED0EDF1-A046-8C44-3716-1869AFAA8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2</a:t>
            </a: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C27F95C-9C21-0929-122B-A4A11008AB52}"/>
              </a:ext>
            </a:extLst>
          </p:cNvPr>
          <p:cNvSpPr txBox="1"/>
          <p:nvPr/>
        </p:nvSpPr>
        <p:spPr>
          <a:xfrm>
            <a:off x="858379" y="3005039"/>
            <a:ext cx="4189412" cy="2677656"/>
          </a:xfrm>
          <a:prstGeom prst="rect">
            <a:avLst/>
          </a:prstGeom>
          <a:solidFill>
            <a:schemeClr val="accent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Woraus bestehen (Pseudo-)Membranen?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Fibrin, Schleim und Entzündungszellen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Wo sind sie am ehesten anzutreffen?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Das Tarsalgelenk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Was ist der wesentliche Unterschied zwischen den beiden?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Wie stark haften sie an der Augenoberfläche?</a:t>
            </a:r>
          </a:p>
          <a:p>
            <a:endParaRPr lang="en-US" sz="1400" i="1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Woran erkennt man, um welche Art es sich handelt?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Indem man sie abzieht – </a:t>
            </a:r>
            <a:r>
              <a:rPr lang="en-US" sz="1200" dirty="0">
                <a:solidFill>
                  <a:srgbClr val="0000FF"/>
                </a:solidFill>
              </a:rPr>
              <a:t>wenn das darunterliegende Gewebe blutet, handelte es sich um eine echte Membran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67C4C63-BD64-A040-B992-54BA4674C02D}"/>
              </a:ext>
            </a:extLst>
          </p:cNvPr>
          <p:cNvSpPr/>
          <p:nvPr/>
        </p:nvSpPr>
        <p:spPr>
          <a:xfrm>
            <a:off x="733989" y="5590237"/>
            <a:ext cx="4438191" cy="643037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3BDDC5-2487-F7F7-A4C7-6867E1B4CC34}"/>
              </a:ext>
            </a:extLst>
          </p:cNvPr>
          <p:cNvSpPr txBox="1"/>
          <p:nvPr/>
        </p:nvSpPr>
        <p:spPr>
          <a:xfrm>
            <a:off x="419622" y="3267075"/>
            <a:ext cx="6047811" cy="181588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Abgesehen davon, die morbide Neugier des behandelnden Augenarztes zu befriedigen, warum sollten Sie sich die Mühe machen, sie abzuziehen, um es herauszufinden?</a:t>
            </a:r>
          </a:p>
          <a:p>
            <a:r>
              <a:rPr lang="en-US" sz="1200" dirty="0"/>
              <a:t>Weil Pseudomembranen und echte Membranen sehr unterschiedliche Langzeitprognosen mit sich bringen. </a:t>
            </a:r>
            <a:r>
              <a:rPr lang="en-US" sz="1200" dirty="0">
                <a:solidFill>
                  <a:srgbClr val="0000FF"/>
                </a:solidFill>
              </a:rPr>
              <a:t>Echte Membranen können zu einer Vernarbung der Bindehaut führen, </a:t>
            </a:r>
            <a:r>
              <a:rPr lang="en-US" sz="1200" dirty="0"/>
              <a:t>was wiederum drei klinisch schädliche Folgen haben kann:</a:t>
            </a:r>
          </a:p>
          <a:p>
            <a:r>
              <a:rPr lang="en-US" sz="1200" dirty="0"/>
              <a:t>--Bildung eines Symblepharons</a:t>
            </a:r>
          </a:p>
          <a:p>
            <a:r>
              <a:rPr lang="en-US" sz="1200" dirty="0"/>
              <a:t>--Ver</a:t>
            </a:r>
            <a:r>
              <a:rPr lang="en-US" sz="1200" dirty="0" err="1">
                <a:solidFill>
                  <a:srgbClr val="0000FF"/>
                </a:solidFill>
              </a:rPr>
              <a:t>lust</a:t>
            </a:r>
            <a:r>
              <a:rPr lang="en-US" sz="1200" dirty="0"/>
              <a:t> der Bindehaut-Becherzellen </a:t>
            </a:r>
            <a:r>
              <a:rPr lang="en-US" sz="1200" dirty="0">
                <a:solidFill>
                  <a:srgbClr val="0000FF"/>
                </a:solidFill>
              </a:rPr>
              <a:t>mit daraus resultierendem DES infolge eines Muzinmangels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sz="1200" b="1" i="1" dirty="0">
                <a:solidFill>
                  <a:schemeClr val="bg1">
                    <a:lumMod val="65000"/>
                  </a:schemeClr>
                </a:solidFill>
              </a:rPr>
              <a:t>?</a:t>
            </a:r>
            <a:endParaRPr lang="en-US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B21B7D3-E885-9245-2413-879737E5F8B2}"/>
              </a:ext>
            </a:extLst>
          </p:cNvPr>
          <p:cNvSpPr/>
          <p:nvPr/>
        </p:nvSpPr>
        <p:spPr>
          <a:xfrm>
            <a:off x="447668" y="4586288"/>
            <a:ext cx="1338773" cy="228600"/>
          </a:xfrm>
          <a:prstGeom prst="rect">
            <a:avLst/>
          </a:prstGeom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>
              <a:lnSpc>
                <a:spcPts val="700"/>
              </a:lnSpc>
            </a:pP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1" name="Text Box 17">
            <a:extLst>
              <a:ext uri="{FF2B5EF4-FFF2-40B4-BE49-F238E27FC236}">
                <a16:creationId xmlns:a16="http://schemas.microsoft.com/office/drawing/2014/main" id="{A006D7C3-1F00-41F8-8B03-38F4296618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Übertragung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durch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engen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Kontakt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Augen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oder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Atemwegssekreten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Gegenstände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Schwimmbäder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323832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994E9C-9B67-67F8-5910-5A2ADA4301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D2BA3BFA-B2BB-F304-912C-256677A37D7F}"/>
              </a:ext>
            </a:extLst>
          </p:cNvPr>
          <p:cNvSpPr/>
          <p:nvPr/>
        </p:nvSpPr>
        <p:spPr>
          <a:xfrm>
            <a:off x="822325" y="4486275"/>
            <a:ext cx="4273550" cy="22463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608427A8-B28B-79E6-98A5-156E23CCF3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71684" name="Line 3">
            <a:extLst>
              <a:ext uri="{FF2B5EF4-FFF2-40B4-BE49-F238E27FC236}">
                <a16:creationId xmlns:a16="http://schemas.microsoft.com/office/drawing/2014/main" id="{F9936AEC-8786-F0AD-FBC3-CF1E0A2941C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5" name="Text Box 4">
            <a:extLst>
              <a:ext uri="{FF2B5EF4-FFF2-40B4-BE49-F238E27FC236}">
                <a16:creationId xmlns:a16="http://schemas.microsoft.com/office/drawing/2014/main" id="{83B50469-E68D-FA55-2057-DB268DB924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Drei Augensyndrome</a:t>
            </a:r>
          </a:p>
        </p:txBody>
      </p:sp>
      <p:sp>
        <p:nvSpPr>
          <p:cNvPr id="71686" name="Line 6">
            <a:extLst>
              <a:ext uri="{FF2B5EF4-FFF2-40B4-BE49-F238E27FC236}">
                <a16:creationId xmlns:a16="http://schemas.microsoft.com/office/drawing/2014/main" id="{B6F3503D-3AE1-B540-2226-F8E31533128F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7" name="Rectangle 7">
            <a:extLst>
              <a:ext uri="{FF2B5EF4-FFF2-40B4-BE49-F238E27FC236}">
                <a16:creationId xmlns:a16="http://schemas.microsoft.com/office/drawing/2014/main" id="{3CBE53A8-FED7-1298-70BE-ADE10BB910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88" name="Text Box 8">
            <a:extLst>
              <a:ext uri="{FF2B5EF4-FFF2-40B4-BE49-F238E27FC236}">
                <a16:creationId xmlns:a16="http://schemas.microsoft.com/office/drawing/2014/main" id="{31CE8C0F-01D7-CB1D-3ED2-D707456B3A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chemeClr val="bg1">
                    <a:lumMod val="75000"/>
                  </a:schemeClr>
                </a:solidFill>
              </a:rPr>
              <a:t>Follikuläre Konjunktivitis</a:t>
            </a:r>
          </a:p>
        </p:txBody>
      </p:sp>
      <p:sp>
        <p:nvSpPr>
          <p:cNvPr id="71689" name="Text Box 9">
            <a:extLst>
              <a:ext uri="{FF2B5EF4-FFF2-40B4-BE49-F238E27FC236}">
                <a16:creationId xmlns:a16="http://schemas.microsoft.com/office/drawing/2014/main" id="{87EEF8EB-5337-2ABF-AFFE-4D9E6141F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8200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--Leichte, vorübergehende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--Keine ärztliche Behandlung</a:t>
            </a:r>
          </a:p>
        </p:txBody>
      </p:sp>
      <p:sp>
        <p:nvSpPr>
          <p:cNvPr id="71690" name="Rectangle 10">
            <a:extLst>
              <a:ext uri="{FF2B5EF4-FFF2-40B4-BE49-F238E27FC236}">
                <a16:creationId xmlns:a16="http://schemas.microsoft.com/office/drawing/2014/main" id="{CF69B351-B5B4-6880-5CA5-13BFCD84A9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91" name="Text Box 11">
            <a:extLst>
              <a:ext uri="{FF2B5EF4-FFF2-40B4-BE49-F238E27FC236}">
                <a16:creationId xmlns:a16="http://schemas.microsoft.com/office/drawing/2014/main" id="{1C003230-1829-94C8-5949-DB9F6797E2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Pharyngokonjunktivales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Fieber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(PCF)</a:t>
            </a:r>
          </a:p>
        </p:txBody>
      </p:sp>
      <p:sp>
        <p:nvSpPr>
          <p:cNvPr id="71692" name="Text Box 12">
            <a:extLst>
              <a:ext uri="{FF2B5EF4-FFF2-40B4-BE49-F238E27FC236}">
                <a16:creationId xmlns:a16="http://schemas.microsoft.com/office/drawing/2014/main" id="{63C9317B-A6D2-F06B-72D2-EA15250F64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92990" cy="911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--Follikuläre Konjunktivitis 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Fieber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HA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--Ähnlich wie eine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Grippe</a:t>
            </a:r>
          </a:p>
        </p:txBody>
      </p:sp>
      <p:sp>
        <p:nvSpPr>
          <p:cNvPr id="71693" name="Line 13">
            <a:extLst>
              <a:ext uri="{FF2B5EF4-FFF2-40B4-BE49-F238E27FC236}">
                <a16:creationId xmlns:a16="http://schemas.microsoft.com/office/drawing/2014/main" id="{05F3A032-E503-FC6B-75DA-D13A50038CCA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4" name="Rectangle 14">
            <a:extLst>
              <a:ext uri="{FF2B5EF4-FFF2-40B4-BE49-F238E27FC236}">
                <a16:creationId xmlns:a16="http://schemas.microsoft.com/office/drawing/2014/main" id="{3C1E0C2A-280A-1FC3-EB64-628703DA32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1695" name="Text Box 15">
            <a:extLst>
              <a:ext uri="{FF2B5EF4-FFF2-40B4-BE49-F238E27FC236}">
                <a16:creationId xmlns:a16="http://schemas.microsoft.com/office/drawing/2014/main" id="{E6815DC9-5437-B081-3FBE-7566F06F10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Epidemische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Keratokonjunktivitis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71696" name="Text Box 16">
            <a:extLst>
              <a:ext uri="{FF2B5EF4-FFF2-40B4-BE49-F238E27FC236}">
                <a16:creationId xmlns:a16="http://schemas.microsoft.com/office/drawing/2014/main" id="{B72E9CE8-AB15-DB9D-CE39-673E1233B7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3774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--Kann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einer oberen 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Atemwegsinfektion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folgen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--Beteiligung des zweiten Auges innerhalb von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3–7 Tagen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--Stadien: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   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Schwere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   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--Behandlung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--Symptomatische Behandlung: ATs, kühle Kompressen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--Membranen: Abziehen </a:t>
            </a:r>
            <a:r>
              <a:rPr lang="en-US" altLang="en-US" sz="1200" dirty="0" err="1">
                <a:solidFill>
                  <a:srgbClr val="DDDDDD"/>
                </a:solidFill>
              </a:rPr>
              <a:t>alle vier Tage</a:t>
            </a:r>
            <a:r>
              <a:rPr lang="en-US" altLang="en-US" sz="1200" dirty="0">
                <a:solidFill>
                  <a:srgbClr val="DDDDDD"/>
                </a:solidFill>
              </a:rPr>
              <a:t>; +/- Steroide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--SEI: +/- Steroide</a:t>
            </a:r>
          </a:p>
        </p:txBody>
      </p:sp>
      <p:sp>
        <p:nvSpPr>
          <p:cNvPr id="71697" name="Text Box 17">
            <a:extLst>
              <a:ext uri="{FF2B5EF4-FFF2-40B4-BE49-F238E27FC236}">
                <a16:creationId xmlns:a16="http://schemas.microsoft.com/office/drawing/2014/main" id="{FCDAB636-46C0-3E0F-BCDA-26766A4D26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 Woche</a:t>
            </a:r>
          </a:p>
        </p:txBody>
      </p:sp>
      <p:sp>
        <p:nvSpPr>
          <p:cNvPr id="71698" name="Line 18">
            <a:extLst>
              <a:ext uri="{FF2B5EF4-FFF2-40B4-BE49-F238E27FC236}">
                <a16:creationId xmlns:a16="http://schemas.microsoft.com/office/drawing/2014/main" id="{B902E37B-91A2-FE80-3C83-EFFEDE2BEEDA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9" name="Line 22">
            <a:extLst>
              <a:ext uri="{FF2B5EF4-FFF2-40B4-BE49-F238E27FC236}">
                <a16:creationId xmlns:a16="http://schemas.microsoft.com/office/drawing/2014/main" id="{0146684B-3F5B-71BC-3936-001A41639941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0" name="Text Box 23">
            <a:extLst>
              <a:ext uri="{FF2B5EF4-FFF2-40B4-BE49-F238E27FC236}">
                <a16:creationId xmlns:a16="http://schemas.microsoft.com/office/drawing/2014/main" id="{2FE894B1-6CC5-EBAD-AB36-23450B3356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4486275"/>
            <a:ext cx="4273550" cy="22463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Worüber klagen die Patienten in diesem Stadium?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Tränenfluss, Fremdkörpergefühl, Lichtempfindlichkeit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Die Spaltlampenuntersuchung des vorderen Augenabschnitts zeigt…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…punktförmige epitheliale Keratopathie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…Subkonjunktivales Häm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…Bindehautmembranen oder Pseudomembranen</a:t>
            </a:r>
            <a:endParaRPr lang="en-US" altLang="en-US" sz="1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FFFF00"/>
                </a:solidFill>
              </a:rPr>
              <a:t>Welches </a:t>
            </a:r>
            <a:r>
              <a:rPr lang="en-US" altLang="en-US" sz="1200" i="1" dirty="0" err="1">
                <a:solidFill>
                  <a:srgbClr val="FFFF00"/>
                </a:solidFill>
              </a:rPr>
              <a:t>nicht-okulare </a:t>
            </a:r>
            <a:r>
              <a:rPr lang="en-US" altLang="en-US" sz="1200" i="1" dirty="0">
                <a:solidFill>
                  <a:srgbClr val="FFFF00"/>
                </a:solidFill>
              </a:rPr>
              <a:t>Symptom könnte auftreten?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FF00"/>
                </a:solidFill>
              </a:rPr>
              <a:t>Preaurikuläre Lymphadenopathie</a:t>
            </a:r>
          </a:p>
        </p:txBody>
      </p:sp>
      <p:sp>
        <p:nvSpPr>
          <p:cNvPr id="71701" name="Line 24">
            <a:extLst>
              <a:ext uri="{FF2B5EF4-FFF2-40B4-BE49-F238E27FC236}">
                <a16:creationId xmlns:a16="http://schemas.microsoft.com/office/drawing/2014/main" id="{8D1A45F8-DD0D-AB70-6D3F-1E9638F8C2C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105400" y="5029200"/>
            <a:ext cx="812800" cy="76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2" name="Slide Number Placeholder 1">
            <a:extLst>
              <a:ext uri="{FF2B5EF4-FFF2-40B4-BE49-F238E27FC236}">
                <a16:creationId xmlns:a16="http://schemas.microsoft.com/office/drawing/2014/main" id="{6E11E3FB-1C96-2790-94E2-08D0CD304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9A88210-78EB-4E62-8F8A-46EB47C314A3}" type="slidenum">
              <a:rPr lang="en-US" altLang="en-US" sz="1000" smtClean="0"/>
              <a:t>103</a:t>
            </a:fld>
            <a:endParaRPr lang="en-US" altLang="en-US" sz="1000"/>
          </a:p>
        </p:txBody>
      </p:sp>
      <p:sp>
        <p:nvSpPr>
          <p:cNvPr id="71703" name="TextBox 27">
            <a:extLst>
              <a:ext uri="{FF2B5EF4-FFF2-40B4-BE49-F238E27FC236}">
                <a16:creationId xmlns:a16="http://schemas.microsoft.com/office/drawing/2014/main" id="{9634735D-4B77-E5EC-0C28-1363B87ED0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</a:t>
            </a:r>
            <a:r>
              <a:rPr lang="en-US" altLang="en-US" sz="1200" baseline="30000">
                <a:solidFill>
                  <a:schemeClr val="bg1">
                    <a:lumMod val="75000"/>
                  </a:schemeClr>
                </a:solidFill>
              </a:rPr>
              <a:t>st</a:t>
            </a: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4" name="TextBox 28">
            <a:extLst>
              <a:ext uri="{FF2B5EF4-FFF2-40B4-BE49-F238E27FC236}">
                <a16:creationId xmlns:a16="http://schemas.microsoft.com/office/drawing/2014/main" id="{6631D218-3603-9B6D-BBF6-B4575C6F42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2</a:t>
            </a: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0035B13-FA6F-8AFC-9740-CC214941649A}"/>
              </a:ext>
            </a:extLst>
          </p:cNvPr>
          <p:cNvSpPr txBox="1"/>
          <p:nvPr/>
        </p:nvSpPr>
        <p:spPr>
          <a:xfrm>
            <a:off x="858379" y="3005039"/>
            <a:ext cx="4189412" cy="2677656"/>
          </a:xfrm>
          <a:prstGeom prst="rect">
            <a:avLst/>
          </a:prstGeom>
          <a:solidFill>
            <a:schemeClr val="accent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Woraus bestehen (Pseudo-)Membranen?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Fibrin, Schleim und Entzündungszellen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Wo sind sie am ehesten anzutreffen?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Das Tarsalgelenk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Was ist der wesentliche Unterschied zwischen den beiden?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Wie stark sie an der Augenoberfläche haften</a:t>
            </a:r>
          </a:p>
          <a:p>
            <a:endParaRPr lang="en-US" sz="1400" i="1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Woran erkennt man, um welche Art es sich handelt?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Indem man sie abzieht – </a:t>
            </a:r>
            <a:r>
              <a:rPr lang="en-US" sz="1200" dirty="0">
                <a:solidFill>
                  <a:srgbClr val="0000FF"/>
                </a:solidFill>
              </a:rPr>
              <a:t>wenn das darunterliegende Gewebe blutet, handelte es sich um eine echte Membran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16A2358-CB89-5845-2E53-9DAB9443AF1B}"/>
              </a:ext>
            </a:extLst>
          </p:cNvPr>
          <p:cNvSpPr/>
          <p:nvPr/>
        </p:nvSpPr>
        <p:spPr>
          <a:xfrm>
            <a:off x="733989" y="5590237"/>
            <a:ext cx="4438191" cy="643037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AFF1DD0-A128-BBB0-AAC4-3800DC3FE31D}"/>
              </a:ext>
            </a:extLst>
          </p:cNvPr>
          <p:cNvSpPr txBox="1"/>
          <p:nvPr/>
        </p:nvSpPr>
        <p:spPr>
          <a:xfrm>
            <a:off x="419622" y="3267075"/>
            <a:ext cx="6047811" cy="181588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Abgesehen davon, die morbide Neugier des behandelnden Augenarztes zu befriedigen, warum sollten Sie sich die Mühe machen, sie abzuziehen, um es herauszufinden?</a:t>
            </a:r>
          </a:p>
          <a:p>
            <a:r>
              <a:rPr lang="en-US" sz="1200" dirty="0"/>
              <a:t>Weil Pseudomembranen und echte Membranen sehr unterschiedliche Langzeitprognosen mit sich bringen. </a:t>
            </a:r>
            <a:r>
              <a:rPr lang="en-US" sz="1200" dirty="0">
                <a:solidFill>
                  <a:srgbClr val="0000FF"/>
                </a:solidFill>
              </a:rPr>
              <a:t>Echte Membranen können zu einer Vernarbung der Bindehaut führen, </a:t>
            </a:r>
            <a:r>
              <a:rPr lang="en-US" sz="1200" dirty="0"/>
              <a:t>was wiederum drei klinisch schädliche Folgen haben kann:</a:t>
            </a:r>
          </a:p>
          <a:p>
            <a:r>
              <a:rPr lang="en-US" sz="1200" dirty="0"/>
              <a:t>--Bildung eines Symblepharons</a:t>
            </a:r>
          </a:p>
          <a:p>
            <a:r>
              <a:rPr lang="en-US" sz="1200" dirty="0"/>
              <a:t>--Ver</a:t>
            </a:r>
            <a:r>
              <a:rPr lang="en-US" sz="1200" dirty="0" err="1">
                <a:solidFill>
                  <a:srgbClr val="0000FF"/>
                </a:solidFill>
              </a:rPr>
              <a:t>lust</a:t>
            </a:r>
            <a:r>
              <a:rPr lang="en-US" sz="1200" dirty="0"/>
              <a:t> der Bindehaut-Becherzellen </a:t>
            </a:r>
            <a:r>
              <a:rPr lang="en-US" sz="1200" dirty="0">
                <a:solidFill>
                  <a:srgbClr val="0000FF"/>
                </a:solidFill>
              </a:rPr>
              <a:t>mit daraus resultierendem DES infolge eines Mucinmangels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sz="1200" b="1" i="1" dirty="0">
                <a:solidFill>
                  <a:schemeClr val="bg1">
                    <a:lumMod val="65000"/>
                  </a:schemeClr>
                </a:solidFill>
              </a:rPr>
              <a:t>?</a:t>
            </a:r>
            <a:endParaRPr lang="en-US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0" name="Text Box 17">
            <a:extLst>
              <a:ext uri="{FF2B5EF4-FFF2-40B4-BE49-F238E27FC236}">
                <a16:creationId xmlns:a16="http://schemas.microsoft.com/office/drawing/2014/main" id="{DA62E2F7-42A5-4B70-A14A-E07070B9CC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Übertragung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durch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engen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Kontakt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Augen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oder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Atemwegssekreten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Gegenstände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Schwimmbäder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1425656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1FA6E6-8D9C-BD43-EA26-05A36F6317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913ADBBB-F47C-B89A-89E4-34A4D2767BD2}"/>
              </a:ext>
            </a:extLst>
          </p:cNvPr>
          <p:cNvSpPr/>
          <p:nvPr/>
        </p:nvSpPr>
        <p:spPr>
          <a:xfrm>
            <a:off x="822325" y="4486275"/>
            <a:ext cx="4273550" cy="22463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23CB5AB6-CA57-5CC0-409A-2BF174D2D4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71684" name="Line 3">
            <a:extLst>
              <a:ext uri="{FF2B5EF4-FFF2-40B4-BE49-F238E27FC236}">
                <a16:creationId xmlns:a16="http://schemas.microsoft.com/office/drawing/2014/main" id="{3533B9EF-6587-2CA2-EAA0-07DF8DB8742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5" name="Text Box 4">
            <a:extLst>
              <a:ext uri="{FF2B5EF4-FFF2-40B4-BE49-F238E27FC236}">
                <a16:creationId xmlns:a16="http://schemas.microsoft.com/office/drawing/2014/main" id="{B46D1F15-D711-4E49-1074-D21F4C18C3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Drei Augensyndrome</a:t>
            </a:r>
          </a:p>
        </p:txBody>
      </p:sp>
      <p:sp>
        <p:nvSpPr>
          <p:cNvPr id="71686" name="Line 6">
            <a:extLst>
              <a:ext uri="{FF2B5EF4-FFF2-40B4-BE49-F238E27FC236}">
                <a16:creationId xmlns:a16="http://schemas.microsoft.com/office/drawing/2014/main" id="{BAAE2EC9-D7CC-4FA5-9C43-3FE926CC0A2F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7" name="Rectangle 7">
            <a:extLst>
              <a:ext uri="{FF2B5EF4-FFF2-40B4-BE49-F238E27FC236}">
                <a16:creationId xmlns:a16="http://schemas.microsoft.com/office/drawing/2014/main" id="{E8355A22-C2B0-93A9-EB59-D33E065C18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88" name="Text Box 8">
            <a:extLst>
              <a:ext uri="{FF2B5EF4-FFF2-40B4-BE49-F238E27FC236}">
                <a16:creationId xmlns:a16="http://schemas.microsoft.com/office/drawing/2014/main" id="{31214362-0B02-1609-4F46-2985E8DD84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chemeClr val="bg1">
                    <a:lumMod val="75000"/>
                  </a:schemeClr>
                </a:solidFill>
              </a:rPr>
              <a:t>Follikuläre Konjunktivitis</a:t>
            </a:r>
          </a:p>
        </p:txBody>
      </p:sp>
      <p:sp>
        <p:nvSpPr>
          <p:cNvPr id="71689" name="Text Box 9">
            <a:extLst>
              <a:ext uri="{FF2B5EF4-FFF2-40B4-BE49-F238E27FC236}">
                <a16:creationId xmlns:a16="http://schemas.microsoft.com/office/drawing/2014/main" id="{69A13A1F-FBF3-487C-41DD-3F9102E439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8200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--Leichte, vorübergehende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--Keine ärztliche Behandlung</a:t>
            </a:r>
          </a:p>
        </p:txBody>
      </p:sp>
      <p:sp>
        <p:nvSpPr>
          <p:cNvPr id="71690" name="Rectangle 10">
            <a:extLst>
              <a:ext uri="{FF2B5EF4-FFF2-40B4-BE49-F238E27FC236}">
                <a16:creationId xmlns:a16="http://schemas.microsoft.com/office/drawing/2014/main" id="{C39D42DC-348A-ED50-02C4-C0966169F3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91" name="Text Box 11">
            <a:extLst>
              <a:ext uri="{FF2B5EF4-FFF2-40B4-BE49-F238E27FC236}">
                <a16:creationId xmlns:a16="http://schemas.microsoft.com/office/drawing/2014/main" id="{4CED5DD2-6C3B-D353-C1B2-FC501970F0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Pharyngokonjunktivales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Fieber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(PCF)</a:t>
            </a:r>
          </a:p>
        </p:txBody>
      </p:sp>
      <p:sp>
        <p:nvSpPr>
          <p:cNvPr id="71692" name="Text Box 12">
            <a:extLst>
              <a:ext uri="{FF2B5EF4-FFF2-40B4-BE49-F238E27FC236}">
                <a16:creationId xmlns:a16="http://schemas.microsoft.com/office/drawing/2014/main" id="{8856DAE5-2665-EC32-2E59-3AF937C432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92990" cy="911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--Follikuläre Konjunktivitis 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Fieber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HA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--Ähnlich wie eine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Grippe</a:t>
            </a:r>
          </a:p>
        </p:txBody>
      </p:sp>
      <p:sp>
        <p:nvSpPr>
          <p:cNvPr id="71693" name="Line 13">
            <a:extLst>
              <a:ext uri="{FF2B5EF4-FFF2-40B4-BE49-F238E27FC236}">
                <a16:creationId xmlns:a16="http://schemas.microsoft.com/office/drawing/2014/main" id="{A20E8D65-3A9A-E6FC-1206-B535A5EDAEF5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4" name="Rectangle 14">
            <a:extLst>
              <a:ext uri="{FF2B5EF4-FFF2-40B4-BE49-F238E27FC236}">
                <a16:creationId xmlns:a16="http://schemas.microsoft.com/office/drawing/2014/main" id="{1EE08DE2-7B60-0294-CC86-625DC733DC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1695" name="Text Box 15">
            <a:extLst>
              <a:ext uri="{FF2B5EF4-FFF2-40B4-BE49-F238E27FC236}">
                <a16:creationId xmlns:a16="http://schemas.microsoft.com/office/drawing/2014/main" id="{00300346-EF3C-47E5-6A76-3468092D44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Epidemische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Keratokonjunktivitis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71696" name="Text Box 16">
            <a:extLst>
              <a:ext uri="{FF2B5EF4-FFF2-40B4-BE49-F238E27FC236}">
                <a16:creationId xmlns:a16="http://schemas.microsoft.com/office/drawing/2014/main" id="{DD57C621-5BA9-6234-BBDE-8362785DE8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3774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--Kann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einer oberen 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Atemwegsinfektion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folgen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--Beteiligung des zweiten Auges innerhalb von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3–7 Tagen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--Stadien: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   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Schwere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   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--Behandlung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--Symptomatische Behandlung: ATs, kühle Kompressen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--Membranen: Abziehen </a:t>
            </a:r>
            <a:r>
              <a:rPr lang="en-US" altLang="en-US" sz="1200" dirty="0" err="1">
                <a:solidFill>
                  <a:srgbClr val="DDDDDD"/>
                </a:solidFill>
              </a:rPr>
              <a:t>alle vier Tage</a:t>
            </a:r>
            <a:r>
              <a:rPr lang="en-US" altLang="en-US" sz="1200" dirty="0">
                <a:solidFill>
                  <a:srgbClr val="DDDDDD"/>
                </a:solidFill>
              </a:rPr>
              <a:t>; +/- Steroide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--SEI: +/- Steroide</a:t>
            </a:r>
          </a:p>
        </p:txBody>
      </p:sp>
      <p:sp>
        <p:nvSpPr>
          <p:cNvPr id="71697" name="Text Box 17">
            <a:extLst>
              <a:ext uri="{FF2B5EF4-FFF2-40B4-BE49-F238E27FC236}">
                <a16:creationId xmlns:a16="http://schemas.microsoft.com/office/drawing/2014/main" id="{B48C7257-6819-6A0E-6341-B1C01EDB6C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 Woche</a:t>
            </a:r>
          </a:p>
        </p:txBody>
      </p:sp>
      <p:sp>
        <p:nvSpPr>
          <p:cNvPr id="71698" name="Line 18">
            <a:extLst>
              <a:ext uri="{FF2B5EF4-FFF2-40B4-BE49-F238E27FC236}">
                <a16:creationId xmlns:a16="http://schemas.microsoft.com/office/drawing/2014/main" id="{92DCA5D1-DC21-9AF2-B5F2-F94B212E617E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9" name="Line 22">
            <a:extLst>
              <a:ext uri="{FF2B5EF4-FFF2-40B4-BE49-F238E27FC236}">
                <a16:creationId xmlns:a16="http://schemas.microsoft.com/office/drawing/2014/main" id="{AC78769A-92A1-1988-CE78-BE7CAC683108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0" name="Text Box 23">
            <a:extLst>
              <a:ext uri="{FF2B5EF4-FFF2-40B4-BE49-F238E27FC236}">
                <a16:creationId xmlns:a16="http://schemas.microsoft.com/office/drawing/2014/main" id="{93D76FF2-6B7B-1FE5-AF79-D4DBFCFB62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4486275"/>
            <a:ext cx="4273550" cy="22463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Worüber klagen die Patienten in diesem Stadium?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Tränenfluss, Fremdkörpergefühl, Lichtempfindlichkeit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Die Spaltlampenuntersuchung des vorderen Augenabschnitts zeigt…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…punktförmige epitheliale Keratopathie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…Subkonjunktivales Häm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…Bindehautmembranen oder Pseudomembranen</a:t>
            </a:r>
            <a:endParaRPr lang="en-US" altLang="en-US" sz="1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FFFF00"/>
                </a:solidFill>
              </a:rPr>
              <a:t>Welches </a:t>
            </a:r>
            <a:r>
              <a:rPr lang="en-US" altLang="en-US" sz="1200" i="1" dirty="0" err="1">
                <a:solidFill>
                  <a:srgbClr val="FFFF00"/>
                </a:solidFill>
              </a:rPr>
              <a:t>nicht-okulare </a:t>
            </a:r>
            <a:r>
              <a:rPr lang="en-US" altLang="en-US" sz="1200" i="1" dirty="0">
                <a:solidFill>
                  <a:srgbClr val="FFFF00"/>
                </a:solidFill>
              </a:rPr>
              <a:t>Symptom könnte auftreten?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FF00"/>
                </a:solidFill>
              </a:rPr>
              <a:t>Preaurikuläre Lymphadenopathie</a:t>
            </a:r>
          </a:p>
        </p:txBody>
      </p:sp>
      <p:sp>
        <p:nvSpPr>
          <p:cNvPr id="71701" name="Line 24">
            <a:extLst>
              <a:ext uri="{FF2B5EF4-FFF2-40B4-BE49-F238E27FC236}">
                <a16:creationId xmlns:a16="http://schemas.microsoft.com/office/drawing/2014/main" id="{8482D997-1338-68CC-CA12-43DFCD64AE9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105400" y="5029200"/>
            <a:ext cx="812800" cy="76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2" name="Slide Number Placeholder 1">
            <a:extLst>
              <a:ext uri="{FF2B5EF4-FFF2-40B4-BE49-F238E27FC236}">
                <a16:creationId xmlns:a16="http://schemas.microsoft.com/office/drawing/2014/main" id="{8AF3F545-4E44-34A7-201E-9CDF9DCE5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9A88210-78EB-4E62-8F8A-46EB47C314A3}" type="slidenum">
              <a:rPr lang="en-US" altLang="en-US" sz="1000" smtClean="0"/>
              <a:t>104</a:t>
            </a:fld>
            <a:endParaRPr lang="en-US" altLang="en-US" sz="1000"/>
          </a:p>
        </p:txBody>
      </p:sp>
      <p:sp>
        <p:nvSpPr>
          <p:cNvPr id="71703" name="TextBox 27">
            <a:extLst>
              <a:ext uri="{FF2B5EF4-FFF2-40B4-BE49-F238E27FC236}">
                <a16:creationId xmlns:a16="http://schemas.microsoft.com/office/drawing/2014/main" id="{9E547640-0DD4-2FFE-8DAD-B4F9A790E5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</a:t>
            </a:r>
            <a:r>
              <a:rPr lang="en-US" altLang="en-US" sz="1200" baseline="30000">
                <a:solidFill>
                  <a:schemeClr val="bg1">
                    <a:lumMod val="75000"/>
                  </a:schemeClr>
                </a:solidFill>
              </a:rPr>
              <a:t>st</a:t>
            </a: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4" name="TextBox 28">
            <a:extLst>
              <a:ext uri="{FF2B5EF4-FFF2-40B4-BE49-F238E27FC236}">
                <a16:creationId xmlns:a16="http://schemas.microsoft.com/office/drawing/2014/main" id="{CEBDC12C-0FC4-E5CF-4175-F6493225D7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2</a:t>
            </a: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866328F-7875-8172-D686-0072E723C959}"/>
              </a:ext>
            </a:extLst>
          </p:cNvPr>
          <p:cNvSpPr txBox="1"/>
          <p:nvPr/>
        </p:nvSpPr>
        <p:spPr>
          <a:xfrm>
            <a:off x="858379" y="3005039"/>
            <a:ext cx="4189412" cy="2677656"/>
          </a:xfrm>
          <a:prstGeom prst="rect">
            <a:avLst/>
          </a:prstGeom>
          <a:solidFill>
            <a:schemeClr val="accent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Woraus bestehen (Pseudo-)Membranen?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Fibrin, Schleim und Entzündungszellen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Wo sind sie am ehesten anzutreffen?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Das Tarsalgelenk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Was ist der wesentliche Unterschied zwischen den beiden?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Wie stark sie an der Augenoberfläche haften</a:t>
            </a:r>
          </a:p>
          <a:p>
            <a:endParaRPr lang="en-US" sz="1400" i="1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Woran erkennt man, um welche Art es sich handelt?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Indem man sie abzieht – </a:t>
            </a:r>
            <a:r>
              <a:rPr lang="en-US" sz="1200" dirty="0">
                <a:solidFill>
                  <a:srgbClr val="0000FF"/>
                </a:solidFill>
              </a:rPr>
              <a:t>wenn das darunterliegende Gewebe blutet, handelte es sich um eine echte Membran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C8270B3-92EE-5D3A-F4EB-E7489686CC9E}"/>
              </a:ext>
            </a:extLst>
          </p:cNvPr>
          <p:cNvSpPr/>
          <p:nvPr/>
        </p:nvSpPr>
        <p:spPr>
          <a:xfrm>
            <a:off x="733989" y="5590237"/>
            <a:ext cx="4438191" cy="643037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9B20AD-7D1B-B895-4D55-F67DE0DB6DA5}"/>
              </a:ext>
            </a:extLst>
          </p:cNvPr>
          <p:cNvSpPr txBox="1"/>
          <p:nvPr/>
        </p:nvSpPr>
        <p:spPr>
          <a:xfrm>
            <a:off x="419622" y="3267075"/>
            <a:ext cx="6047811" cy="181588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Abgesehen davon, die morbide Neugier des behandelnden Augenarztes zu befriedigen, warum sollten Sie sich die Mühe machen, sie abzuziehen, um es herauszufinden?</a:t>
            </a:r>
          </a:p>
          <a:p>
            <a:r>
              <a:rPr lang="en-US" sz="1200" dirty="0"/>
              <a:t>Weil Pseudomembranen und echte Membranen sehr unterschiedliche Langzeitprognosen mit sich bringen. </a:t>
            </a:r>
            <a:r>
              <a:rPr lang="en-US" sz="1200" dirty="0">
                <a:solidFill>
                  <a:srgbClr val="0000FF"/>
                </a:solidFill>
              </a:rPr>
              <a:t>Echte Membranen können zu einer Vernarbung der Bindehaut führen, </a:t>
            </a:r>
            <a:r>
              <a:rPr lang="en-US" sz="1200" dirty="0"/>
              <a:t>was wiederum drei klinisch schädliche Folgen haben kann:</a:t>
            </a:r>
          </a:p>
          <a:p>
            <a:r>
              <a:rPr lang="en-US" sz="1200" dirty="0"/>
              <a:t>--Bildung eines Symblepharons</a:t>
            </a:r>
          </a:p>
          <a:p>
            <a:r>
              <a:rPr lang="en-US" sz="1200" dirty="0"/>
              <a:t>--Ver</a:t>
            </a:r>
            <a:r>
              <a:rPr lang="en-US" sz="1200" dirty="0" err="1">
                <a:solidFill>
                  <a:srgbClr val="0000FF"/>
                </a:solidFill>
              </a:rPr>
              <a:t>lust</a:t>
            </a:r>
            <a:r>
              <a:rPr lang="en-US" sz="1200" dirty="0"/>
              <a:t> der Bindehaut-Becherzellen </a:t>
            </a:r>
            <a:r>
              <a:rPr lang="en-US" sz="1200" dirty="0">
                <a:solidFill>
                  <a:srgbClr val="0000FF"/>
                </a:solidFill>
              </a:rPr>
              <a:t>mit daraus resultierendem DES infolge eines Mucinmangels</a:t>
            </a:r>
          </a:p>
          <a:p>
            <a:r>
              <a:rPr lang="en-US" sz="1200" dirty="0"/>
              <a:t>--Kammerwasser-Mangel-DES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ACFD7EA-6D05-A34D-A6C6-B568CB4A74DE}"/>
              </a:ext>
            </a:extLst>
          </p:cNvPr>
          <p:cNvSpPr/>
          <p:nvPr/>
        </p:nvSpPr>
        <p:spPr>
          <a:xfrm>
            <a:off x="482599" y="4735621"/>
            <a:ext cx="2130425" cy="228600"/>
          </a:xfrm>
          <a:prstGeom prst="rect">
            <a:avLst/>
          </a:prstGeom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>
              <a:lnSpc>
                <a:spcPts val="700"/>
              </a:lnSpc>
            </a:pP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1" name="Text Box 17">
            <a:extLst>
              <a:ext uri="{FF2B5EF4-FFF2-40B4-BE49-F238E27FC236}">
                <a16:creationId xmlns:a16="http://schemas.microsoft.com/office/drawing/2014/main" id="{7745D289-AA4D-45BC-BBEC-8111ED5F36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Übertragung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durch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engen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Kontakt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Augen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oder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Atemwegssekreten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Gegenstände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Schwimmbäder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208811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5E18BD-D511-D672-5F42-EB2D6AFF9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DBC18609-BFD2-E065-C66C-3C0D34F63B58}"/>
              </a:ext>
            </a:extLst>
          </p:cNvPr>
          <p:cNvSpPr/>
          <p:nvPr/>
        </p:nvSpPr>
        <p:spPr>
          <a:xfrm>
            <a:off x="822325" y="4486275"/>
            <a:ext cx="4273550" cy="22463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2730BFBA-36B9-5792-EA8E-4EF883C749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71684" name="Line 3">
            <a:extLst>
              <a:ext uri="{FF2B5EF4-FFF2-40B4-BE49-F238E27FC236}">
                <a16:creationId xmlns:a16="http://schemas.microsoft.com/office/drawing/2014/main" id="{33120640-92A8-38A4-8B1B-6009A6DEA81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5" name="Text Box 4">
            <a:extLst>
              <a:ext uri="{FF2B5EF4-FFF2-40B4-BE49-F238E27FC236}">
                <a16:creationId xmlns:a16="http://schemas.microsoft.com/office/drawing/2014/main" id="{684C9633-3A9A-268E-FEEF-6EE4B9F3D2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Drei Augensyndrome</a:t>
            </a:r>
          </a:p>
        </p:txBody>
      </p:sp>
      <p:sp>
        <p:nvSpPr>
          <p:cNvPr id="71686" name="Line 6">
            <a:extLst>
              <a:ext uri="{FF2B5EF4-FFF2-40B4-BE49-F238E27FC236}">
                <a16:creationId xmlns:a16="http://schemas.microsoft.com/office/drawing/2014/main" id="{56EFD26E-7F6B-66CB-2A32-AF89C9CFED76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7" name="Rectangle 7">
            <a:extLst>
              <a:ext uri="{FF2B5EF4-FFF2-40B4-BE49-F238E27FC236}">
                <a16:creationId xmlns:a16="http://schemas.microsoft.com/office/drawing/2014/main" id="{E7B30A5B-4711-B513-8A9B-70E810C3A2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88" name="Text Box 8">
            <a:extLst>
              <a:ext uri="{FF2B5EF4-FFF2-40B4-BE49-F238E27FC236}">
                <a16:creationId xmlns:a16="http://schemas.microsoft.com/office/drawing/2014/main" id="{2ADE01B5-0763-DA07-122A-B6309B9169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chemeClr val="bg1">
                    <a:lumMod val="75000"/>
                  </a:schemeClr>
                </a:solidFill>
              </a:rPr>
              <a:t>Follikuläre Konjunktivitis</a:t>
            </a:r>
          </a:p>
        </p:txBody>
      </p:sp>
      <p:sp>
        <p:nvSpPr>
          <p:cNvPr id="71689" name="Text Box 9">
            <a:extLst>
              <a:ext uri="{FF2B5EF4-FFF2-40B4-BE49-F238E27FC236}">
                <a16:creationId xmlns:a16="http://schemas.microsoft.com/office/drawing/2014/main" id="{89582F04-34C7-19B8-5514-F34BCA6FB8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8200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--Leichte, vorübergehende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--Keine ärztliche Behandlung</a:t>
            </a:r>
          </a:p>
        </p:txBody>
      </p:sp>
      <p:sp>
        <p:nvSpPr>
          <p:cNvPr id="71690" name="Rectangle 10">
            <a:extLst>
              <a:ext uri="{FF2B5EF4-FFF2-40B4-BE49-F238E27FC236}">
                <a16:creationId xmlns:a16="http://schemas.microsoft.com/office/drawing/2014/main" id="{71FA8DEC-CC12-9B1C-1E25-ABBBEDE32B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91" name="Text Box 11">
            <a:extLst>
              <a:ext uri="{FF2B5EF4-FFF2-40B4-BE49-F238E27FC236}">
                <a16:creationId xmlns:a16="http://schemas.microsoft.com/office/drawing/2014/main" id="{AD36D49D-332B-4455-CF30-29D7894373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Pharyngokonjunktivales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Fieber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(PCF)</a:t>
            </a:r>
          </a:p>
        </p:txBody>
      </p:sp>
      <p:sp>
        <p:nvSpPr>
          <p:cNvPr id="71692" name="Text Box 12">
            <a:extLst>
              <a:ext uri="{FF2B5EF4-FFF2-40B4-BE49-F238E27FC236}">
                <a16:creationId xmlns:a16="http://schemas.microsoft.com/office/drawing/2014/main" id="{CCBF506E-1832-3914-AAE9-E4BC34A37D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92990" cy="911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--Follikuläre Konjunktivitis 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Fieber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HA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--Ähnlich wie eine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Grippe</a:t>
            </a:r>
          </a:p>
        </p:txBody>
      </p:sp>
      <p:sp>
        <p:nvSpPr>
          <p:cNvPr id="71693" name="Line 13">
            <a:extLst>
              <a:ext uri="{FF2B5EF4-FFF2-40B4-BE49-F238E27FC236}">
                <a16:creationId xmlns:a16="http://schemas.microsoft.com/office/drawing/2014/main" id="{3C2808C8-7547-E62C-3F2A-DA6DD1BB35F5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4" name="Rectangle 14">
            <a:extLst>
              <a:ext uri="{FF2B5EF4-FFF2-40B4-BE49-F238E27FC236}">
                <a16:creationId xmlns:a16="http://schemas.microsoft.com/office/drawing/2014/main" id="{60B4D23B-FC60-39F1-F2BF-AC106DA673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1695" name="Text Box 15">
            <a:extLst>
              <a:ext uri="{FF2B5EF4-FFF2-40B4-BE49-F238E27FC236}">
                <a16:creationId xmlns:a16="http://schemas.microsoft.com/office/drawing/2014/main" id="{84A6298D-96DE-3A07-F9E8-B1874FA3E6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Epidemische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Keratokonjunktivitis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71696" name="Text Box 16">
            <a:extLst>
              <a:ext uri="{FF2B5EF4-FFF2-40B4-BE49-F238E27FC236}">
                <a16:creationId xmlns:a16="http://schemas.microsoft.com/office/drawing/2014/main" id="{CF247D0C-86D8-D1D5-25D0-8D5AE6C59D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3774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--Kann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einer oberen 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Atemwegsinfektion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folgen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--Beteiligung des zweiten Auges innerhalb von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3–7 Tagen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--Stadien: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   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Schwere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   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--Behandlung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--Symptomatische Behandlung: ATs, kühle Kompressen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--Membranen: Abziehen </a:t>
            </a:r>
            <a:r>
              <a:rPr lang="en-US" altLang="en-US" sz="1200" dirty="0" err="1">
                <a:solidFill>
                  <a:srgbClr val="DDDDDD"/>
                </a:solidFill>
              </a:rPr>
              <a:t>alle vier Tage</a:t>
            </a:r>
            <a:r>
              <a:rPr lang="en-US" altLang="en-US" sz="1200" dirty="0">
                <a:solidFill>
                  <a:srgbClr val="DDDDDD"/>
                </a:solidFill>
              </a:rPr>
              <a:t>; +/- Steroide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--SEI: +/- Steroide</a:t>
            </a:r>
          </a:p>
        </p:txBody>
      </p:sp>
      <p:sp>
        <p:nvSpPr>
          <p:cNvPr id="71697" name="Text Box 17">
            <a:extLst>
              <a:ext uri="{FF2B5EF4-FFF2-40B4-BE49-F238E27FC236}">
                <a16:creationId xmlns:a16="http://schemas.microsoft.com/office/drawing/2014/main" id="{D10773B7-74D8-087F-8BBF-31E8E6BA02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 Woche</a:t>
            </a:r>
          </a:p>
        </p:txBody>
      </p:sp>
      <p:sp>
        <p:nvSpPr>
          <p:cNvPr id="71698" name="Line 18">
            <a:extLst>
              <a:ext uri="{FF2B5EF4-FFF2-40B4-BE49-F238E27FC236}">
                <a16:creationId xmlns:a16="http://schemas.microsoft.com/office/drawing/2014/main" id="{4EF36C80-0D33-DE6B-9ACF-B06072572541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9" name="Line 22">
            <a:extLst>
              <a:ext uri="{FF2B5EF4-FFF2-40B4-BE49-F238E27FC236}">
                <a16:creationId xmlns:a16="http://schemas.microsoft.com/office/drawing/2014/main" id="{22080CC7-5166-BD42-05C0-3F41CC6992DB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0" name="Text Box 23">
            <a:extLst>
              <a:ext uri="{FF2B5EF4-FFF2-40B4-BE49-F238E27FC236}">
                <a16:creationId xmlns:a16="http://schemas.microsoft.com/office/drawing/2014/main" id="{4FB03C09-8498-B54B-851E-C95DE691FA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4486275"/>
            <a:ext cx="4273550" cy="22463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Worüber klagen die Patienten in diesem Stadium?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Tränenfluss, Fremdkörpergefühl, Lichtempfindlichkeit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Die Spaltlampenuntersuchung des vorderen Augenabschnitts zeigt…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…punktförmige epitheliale Keratopathie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…Subkonjunktivales Häm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…Bindehautmembranen oder Pseudomembranen</a:t>
            </a:r>
            <a:endParaRPr lang="en-US" altLang="en-US" sz="1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FFFF00"/>
                </a:solidFill>
              </a:rPr>
              <a:t>Welches </a:t>
            </a:r>
            <a:r>
              <a:rPr lang="en-US" altLang="en-US" sz="1200" i="1" dirty="0" err="1">
                <a:solidFill>
                  <a:srgbClr val="FFFF00"/>
                </a:solidFill>
              </a:rPr>
              <a:t>nicht-okulare </a:t>
            </a:r>
            <a:r>
              <a:rPr lang="en-US" altLang="en-US" sz="1200" i="1" dirty="0">
                <a:solidFill>
                  <a:srgbClr val="FFFF00"/>
                </a:solidFill>
              </a:rPr>
              <a:t>Symptom könnte auftreten?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FF00"/>
                </a:solidFill>
              </a:rPr>
              <a:t>Preaurikuläre Lymphadenopathie</a:t>
            </a:r>
          </a:p>
        </p:txBody>
      </p:sp>
      <p:sp>
        <p:nvSpPr>
          <p:cNvPr id="71701" name="Line 24">
            <a:extLst>
              <a:ext uri="{FF2B5EF4-FFF2-40B4-BE49-F238E27FC236}">
                <a16:creationId xmlns:a16="http://schemas.microsoft.com/office/drawing/2014/main" id="{FE1EE9AB-83BC-8613-4BF9-4111E37CA92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105400" y="5029200"/>
            <a:ext cx="812800" cy="76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2" name="Slide Number Placeholder 1">
            <a:extLst>
              <a:ext uri="{FF2B5EF4-FFF2-40B4-BE49-F238E27FC236}">
                <a16:creationId xmlns:a16="http://schemas.microsoft.com/office/drawing/2014/main" id="{85AF0752-D631-EA3B-0E4B-EB4DC5227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9A88210-78EB-4E62-8F8A-46EB47C314A3}" type="slidenum">
              <a:rPr lang="en-US" altLang="en-US" sz="1000" smtClean="0"/>
              <a:t>105</a:t>
            </a:fld>
            <a:endParaRPr lang="en-US" altLang="en-US" sz="1000"/>
          </a:p>
        </p:txBody>
      </p:sp>
      <p:sp>
        <p:nvSpPr>
          <p:cNvPr id="71703" name="TextBox 27">
            <a:extLst>
              <a:ext uri="{FF2B5EF4-FFF2-40B4-BE49-F238E27FC236}">
                <a16:creationId xmlns:a16="http://schemas.microsoft.com/office/drawing/2014/main" id="{563D15AA-406C-464E-0693-2127AB7129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</a:t>
            </a:r>
            <a:r>
              <a:rPr lang="en-US" altLang="en-US" sz="1200" baseline="30000">
                <a:solidFill>
                  <a:schemeClr val="bg1">
                    <a:lumMod val="75000"/>
                  </a:schemeClr>
                </a:solidFill>
              </a:rPr>
              <a:t>st</a:t>
            </a: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4" name="TextBox 28">
            <a:extLst>
              <a:ext uri="{FF2B5EF4-FFF2-40B4-BE49-F238E27FC236}">
                <a16:creationId xmlns:a16="http://schemas.microsoft.com/office/drawing/2014/main" id="{35C4DA86-83EB-7FFA-1B0A-D4C0164969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2</a:t>
            </a: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41B95D3-F094-42DE-DF99-3DE2E862A697}"/>
              </a:ext>
            </a:extLst>
          </p:cNvPr>
          <p:cNvSpPr txBox="1"/>
          <p:nvPr/>
        </p:nvSpPr>
        <p:spPr>
          <a:xfrm>
            <a:off x="858379" y="3005039"/>
            <a:ext cx="4189412" cy="2677656"/>
          </a:xfrm>
          <a:prstGeom prst="rect">
            <a:avLst/>
          </a:prstGeom>
          <a:solidFill>
            <a:schemeClr val="accent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Woraus bestehen (Pseudo-)Membranen?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Fibrin, Schleim und Entzündungszellen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Wo sind sie am ehesten anzutreffen?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Das Tarsalgelenk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Was ist der wesentliche Unterschied zwischen den beiden?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Wie stark sie an der Augenoberfläche haften</a:t>
            </a:r>
          </a:p>
          <a:p>
            <a:endParaRPr lang="en-US" sz="1400" i="1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Woran erkennt man, um welche Art es sich handelt?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Indem man sie abzieht – </a:t>
            </a:r>
            <a:r>
              <a:rPr lang="en-US" sz="1200" dirty="0">
                <a:solidFill>
                  <a:srgbClr val="0000FF"/>
                </a:solidFill>
              </a:rPr>
              <a:t>wenn das darunterliegende Gewebe blutet, handelte es sich um eine echte Membran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09EB3D7-5D15-8192-15FA-5D9444651D4D}"/>
              </a:ext>
            </a:extLst>
          </p:cNvPr>
          <p:cNvSpPr/>
          <p:nvPr/>
        </p:nvSpPr>
        <p:spPr>
          <a:xfrm>
            <a:off x="733989" y="5590237"/>
            <a:ext cx="4438191" cy="643037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D761B9-2BB1-99AD-DACC-9089739473D9}"/>
              </a:ext>
            </a:extLst>
          </p:cNvPr>
          <p:cNvSpPr txBox="1"/>
          <p:nvPr/>
        </p:nvSpPr>
        <p:spPr>
          <a:xfrm>
            <a:off x="419622" y="3267075"/>
            <a:ext cx="6047811" cy="168764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Abgesehen davon, die morbide Neugier des behandelnden Augenarztes zu befriedigen, warum sollten Sie sich die Mühe machen, sie abzuziehen, um es herauszufinden?</a:t>
            </a:r>
          </a:p>
          <a:p>
            <a:r>
              <a:rPr lang="en-US" sz="1200" dirty="0"/>
              <a:t>Weil Pseudomembranen und echte Membranen sehr unterschiedliche Langzeitprognosen mit sich bringen. </a:t>
            </a:r>
            <a:r>
              <a:rPr lang="en-US" sz="1200" dirty="0">
                <a:solidFill>
                  <a:srgbClr val="0000FF"/>
                </a:solidFill>
              </a:rPr>
              <a:t>Echte Membranen können zu einer Vernarbung der Bindehaut führen, </a:t>
            </a:r>
            <a:r>
              <a:rPr lang="en-US" sz="1200" dirty="0"/>
              <a:t>was wiederum drei klinisch schädliche Folgen haben kann:</a:t>
            </a:r>
          </a:p>
          <a:p>
            <a:r>
              <a:rPr lang="en-US" sz="1200" dirty="0"/>
              <a:t>--Bildung eines Symblepharons</a:t>
            </a:r>
          </a:p>
          <a:p>
            <a:r>
              <a:rPr lang="en-US" sz="1200" dirty="0"/>
              <a:t>--Ver</a:t>
            </a:r>
            <a:r>
              <a:rPr lang="en-US" sz="1200" dirty="0" err="1">
                <a:solidFill>
                  <a:srgbClr val="0000FF"/>
                </a:solidFill>
              </a:rPr>
              <a:t>lust</a:t>
            </a:r>
            <a:r>
              <a:rPr lang="en-US" sz="1200" dirty="0"/>
              <a:t> der Bindehaut-Becherzellen </a:t>
            </a:r>
            <a:r>
              <a:rPr lang="en-US" sz="1200" dirty="0">
                <a:solidFill>
                  <a:srgbClr val="0000FF"/>
                </a:solidFill>
              </a:rPr>
              <a:t>mit daraus resultierendem DES infolge eines Mucinmangels</a:t>
            </a:r>
          </a:p>
          <a:p>
            <a:r>
              <a:rPr lang="en-US" sz="1200" dirty="0"/>
              <a:t>--</a:t>
            </a:r>
            <a:r>
              <a:rPr lang="en-US" sz="1200" dirty="0" err="1"/>
              <a:t>hyposekretorisches</a:t>
            </a:r>
            <a:r>
              <a:rPr lang="en-US" sz="1200" dirty="0"/>
              <a:t>-DES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30" name="Text Box 17">
            <a:extLst>
              <a:ext uri="{FF2B5EF4-FFF2-40B4-BE49-F238E27FC236}">
                <a16:creationId xmlns:a16="http://schemas.microsoft.com/office/drawing/2014/main" id="{7B3B7A3A-4540-4E4E-B510-75CB44F61A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Übertragung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durch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engen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Kontakt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Augen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oder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Atemwegssekreten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Gegenstände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Schwimmbäder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362312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0F43EA-F814-F780-0147-26AE4C2E0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0EB055D2-13C4-D3FA-12BC-E28B4135411C}"/>
              </a:ext>
            </a:extLst>
          </p:cNvPr>
          <p:cNvSpPr/>
          <p:nvPr/>
        </p:nvSpPr>
        <p:spPr>
          <a:xfrm>
            <a:off x="822325" y="4486275"/>
            <a:ext cx="4273550" cy="22463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EA3A2786-E5EA-432B-DB6F-EAEB35A376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71684" name="Line 3">
            <a:extLst>
              <a:ext uri="{FF2B5EF4-FFF2-40B4-BE49-F238E27FC236}">
                <a16:creationId xmlns:a16="http://schemas.microsoft.com/office/drawing/2014/main" id="{F96A8B28-AB5C-2F77-25F6-E25F7F6477A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5" name="Text Box 4">
            <a:extLst>
              <a:ext uri="{FF2B5EF4-FFF2-40B4-BE49-F238E27FC236}">
                <a16:creationId xmlns:a16="http://schemas.microsoft.com/office/drawing/2014/main" id="{F4CF123B-F293-414D-B050-EF51095B5A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Drei Augensyndrome</a:t>
            </a:r>
          </a:p>
        </p:txBody>
      </p:sp>
      <p:sp>
        <p:nvSpPr>
          <p:cNvPr id="71686" name="Line 6">
            <a:extLst>
              <a:ext uri="{FF2B5EF4-FFF2-40B4-BE49-F238E27FC236}">
                <a16:creationId xmlns:a16="http://schemas.microsoft.com/office/drawing/2014/main" id="{64A50A31-6B3C-4E9F-0342-A2F366B70B46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7" name="Rectangle 7">
            <a:extLst>
              <a:ext uri="{FF2B5EF4-FFF2-40B4-BE49-F238E27FC236}">
                <a16:creationId xmlns:a16="http://schemas.microsoft.com/office/drawing/2014/main" id="{8AE82D01-DF33-DD43-215D-0FAC863203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88" name="Text Box 8">
            <a:extLst>
              <a:ext uri="{FF2B5EF4-FFF2-40B4-BE49-F238E27FC236}">
                <a16:creationId xmlns:a16="http://schemas.microsoft.com/office/drawing/2014/main" id="{7058E6AD-46D4-4694-94F2-A14084CE1F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chemeClr val="bg1">
                    <a:lumMod val="75000"/>
                  </a:schemeClr>
                </a:solidFill>
              </a:rPr>
              <a:t>Follikuläre Konjunktivitis</a:t>
            </a:r>
          </a:p>
        </p:txBody>
      </p:sp>
      <p:sp>
        <p:nvSpPr>
          <p:cNvPr id="71689" name="Text Box 9">
            <a:extLst>
              <a:ext uri="{FF2B5EF4-FFF2-40B4-BE49-F238E27FC236}">
                <a16:creationId xmlns:a16="http://schemas.microsoft.com/office/drawing/2014/main" id="{74F0AABD-5FA7-2EBF-1AE4-79D4536BEA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8200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--Leichte, vorübergehende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--Keine ärztliche Behandlung</a:t>
            </a:r>
          </a:p>
        </p:txBody>
      </p:sp>
      <p:sp>
        <p:nvSpPr>
          <p:cNvPr id="71690" name="Rectangle 10">
            <a:extLst>
              <a:ext uri="{FF2B5EF4-FFF2-40B4-BE49-F238E27FC236}">
                <a16:creationId xmlns:a16="http://schemas.microsoft.com/office/drawing/2014/main" id="{CCEEBE37-CFF2-DA76-B39F-2AF3E651B4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91" name="Text Box 11">
            <a:extLst>
              <a:ext uri="{FF2B5EF4-FFF2-40B4-BE49-F238E27FC236}">
                <a16:creationId xmlns:a16="http://schemas.microsoft.com/office/drawing/2014/main" id="{B624F159-269C-239C-255C-56368A38AD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Pharyngokonjunktivales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Fieber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(PCF)</a:t>
            </a:r>
          </a:p>
        </p:txBody>
      </p:sp>
      <p:sp>
        <p:nvSpPr>
          <p:cNvPr id="71692" name="Text Box 12">
            <a:extLst>
              <a:ext uri="{FF2B5EF4-FFF2-40B4-BE49-F238E27FC236}">
                <a16:creationId xmlns:a16="http://schemas.microsoft.com/office/drawing/2014/main" id="{F58CC500-9B8B-7E62-780F-974450A23E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92990" cy="911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--Follikuläre Konjunktivitis 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Fieber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HA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--Ähnlich wie eine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Grippe</a:t>
            </a:r>
          </a:p>
        </p:txBody>
      </p:sp>
      <p:sp>
        <p:nvSpPr>
          <p:cNvPr id="71693" name="Line 13">
            <a:extLst>
              <a:ext uri="{FF2B5EF4-FFF2-40B4-BE49-F238E27FC236}">
                <a16:creationId xmlns:a16="http://schemas.microsoft.com/office/drawing/2014/main" id="{28A66755-7E60-9A01-EE13-08CD9AE926DC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4" name="Rectangle 14">
            <a:extLst>
              <a:ext uri="{FF2B5EF4-FFF2-40B4-BE49-F238E27FC236}">
                <a16:creationId xmlns:a16="http://schemas.microsoft.com/office/drawing/2014/main" id="{5760371F-FF18-4EF5-4A27-044ECB464B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1695" name="Text Box 15">
            <a:extLst>
              <a:ext uri="{FF2B5EF4-FFF2-40B4-BE49-F238E27FC236}">
                <a16:creationId xmlns:a16="http://schemas.microsoft.com/office/drawing/2014/main" id="{D15C5E25-E4FB-D2BF-61A3-27B2CFEAE1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Epidemische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Keratokonjunktivitis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71696" name="Text Box 16">
            <a:extLst>
              <a:ext uri="{FF2B5EF4-FFF2-40B4-BE49-F238E27FC236}">
                <a16:creationId xmlns:a16="http://schemas.microsoft.com/office/drawing/2014/main" id="{19939466-1459-530C-52F3-653FEE5D37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3774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--Kann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einer oberen 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Atemwegsinfektion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folgen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--Beteiligung des zweiten Auges innerhalb von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3–7 Tagen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--Stadien: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   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Schwere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   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--Behandlung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--Symptomatische Behandlung: ATs, kühle Kompressen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--Membranen: Abziehen </a:t>
            </a:r>
            <a:r>
              <a:rPr lang="en-US" altLang="en-US" sz="1200" dirty="0" err="1">
                <a:solidFill>
                  <a:srgbClr val="DDDDDD"/>
                </a:solidFill>
              </a:rPr>
              <a:t>alle vier Tage</a:t>
            </a:r>
            <a:r>
              <a:rPr lang="en-US" altLang="en-US" sz="1200" dirty="0">
                <a:solidFill>
                  <a:srgbClr val="DDDDDD"/>
                </a:solidFill>
              </a:rPr>
              <a:t>; +/- Steroide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--SEI: +/- Steroide</a:t>
            </a:r>
          </a:p>
        </p:txBody>
      </p:sp>
      <p:sp>
        <p:nvSpPr>
          <p:cNvPr id="71697" name="Text Box 17">
            <a:extLst>
              <a:ext uri="{FF2B5EF4-FFF2-40B4-BE49-F238E27FC236}">
                <a16:creationId xmlns:a16="http://schemas.microsoft.com/office/drawing/2014/main" id="{A0F57D88-790B-C1B6-F14F-A0D6002A27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 Woche</a:t>
            </a:r>
          </a:p>
        </p:txBody>
      </p:sp>
      <p:sp>
        <p:nvSpPr>
          <p:cNvPr id="71698" name="Line 18">
            <a:extLst>
              <a:ext uri="{FF2B5EF4-FFF2-40B4-BE49-F238E27FC236}">
                <a16:creationId xmlns:a16="http://schemas.microsoft.com/office/drawing/2014/main" id="{1F6E0ADF-92CB-B33C-27EA-F03890A55CEE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9" name="Line 22">
            <a:extLst>
              <a:ext uri="{FF2B5EF4-FFF2-40B4-BE49-F238E27FC236}">
                <a16:creationId xmlns:a16="http://schemas.microsoft.com/office/drawing/2014/main" id="{64B0D6E9-F59F-2FD4-0147-D43621B58046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0" name="Text Box 23">
            <a:extLst>
              <a:ext uri="{FF2B5EF4-FFF2-40B4-BE49-F238E27FC236}">
                <a16:creationId xmlns:a16="http://schemas.microsoft.com/office/drawing/2014/main" id="{08E169F0-6829-657E-48F4-024EF4D75A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4486275"/>
            <a:ext cx="4273550" cy="22463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Worüber klagen die Patienten in diesem Stadium?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Tränenfluss, Fremdkörpergefühl, Lichtempfindlichkeit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Die Spaltlampenuntersuchung des vorderen Augenabschnitts zeigt…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…punktförmige epitheliale Keratopathie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…Subkonjunktivales Häm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…Bindehautmembranen oder Pseudomembranen</a:t>
            </a:r>
            <a:endParaRPr lang="en-US" altLang="en-US" sz="1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FFFF00"/>
                </a:solidFill>
              </a:rPr>
              <a:t>Welches </a:t>
            </a:r>
            <a:r>
              <a:rPr lang="en-US" altLang="en-US" sz="1200" i="1" dirty="0" err="1">
                <a:solidFill>
                  <a:srgbClr val="FFFF00"/>
                </a:solidFill>
              </a:rPr>
              <a:t>nicht-okulare </a:t>
            </a:r>
            <a:r>
              <a:rPr lang="en-US" altLang="en-US" sz="1200" i="1" dirty="0">
                <a:solidFill>
                  <a:srgbClr val="FFFF00"/>
                </a:solidFill>
              </a:rPr>
              <a:t>Symptom könnte auftreten?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FF00"/>
                </a:solidFill>
              </a:rPr>
              <a:t>Preaurikuläre Lymphadenopathie</a:t>
            </a:r>
          </a:p>
        </p:txBody>
      </p:sp>
      <p:sp>
        <p:nvSpPr>
          <p:cNvPr id="71701" name="Line 24">
            <a:extLst>
              <a:ext uri="{FF2B5EF4-FFF2-40B4-BE49-F238E27FC236}">
                <a16:creationId xmlns:a16="http://schemas.microsoft.com/office/drawing/2014/main" id="{404E21B2-29CA-FDB5-02CD-64F456EEA4F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105400" y="5029200"/>
            <a:ext cx="812800" cy="76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2" name="Slide Number Placeholder 1">
            <a:extLst>
              <a:ext uri="{FF2B5EF4-FFF2-40B4-BE49-F238E27FC236}">
                <a16:creationId xmlns:a16="http://schemas.microsoft.com/office/drawing/2014/main" id="{F062B5D3-254B-2458-599F-DB720546D0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9A88210-78EB-4E62-8F8A-46EB47C314A3}" type="slidenum">
              <a:rPr lang="en-US" altLang="en-US" sz="1000" smtClean="0"/>
              <a:t>106</a:t>
            </a:fld>
            <a:endParaRPr lang="en-US" altLang="en-US" sz="1000"/>
          </a:p>
        </p:txBody>
      </p:sp>
      <p:sp>
        <p:nvSpPr>
          <p:cNvPr id="71703" name="TextBox 27">
            <a:extLst>
              <a:ext uri="{FF2B5EF4-FFF2-40B4-BE49-F238E27FC236}">
                <a16:creationId xmlns:a16="http://schemas.microsoft.com/office/drawing/2014/main" id="{4DC755D9-D2D4-95F2-D91E-9046026B2F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</a:t>
            </a:r>
            <a:r>
              <a:rPr lang="en-US" altLang="en-US" sz="1200" baseline="30000">
                <a:solidFill>
                  <a:schemeClr val="bg1">
                    <a:lumMod val="75000"/>
                  </a:schemeClr>
                </a:solidFill>
              </a:rPr>
              <a:t>st</a:t>
            </a: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4" name="TextBox 28">
            <a:extLst>
              <a:ext uri="{FF2B5EF4-FFF2-40B4-BE49-F238E27FC236}">
                <a16:creationId xmlns:a16="http://schemas.microsoft.com/office/drawing/2014/main" id="{7A8227A1-A063-B318-205A-7EA9D0ABEC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2</a:t>
            </a: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0A37F5F-47AD-D6B8-48EB-8E1CC1AD7109}"/>
              </a:ext>
            </a:extLst>
          </p:cNvPr>
          <p:cNvSpPr txBox="1"/>
          <p:nvPr/>
        </p:nvSpPr>
        <p:spPr>
          <a:xfrm>
            <a:off x="858379" y="3005039"/>
            <a:ext cx="4189412" cy="2677656"/>
          </a:xfrm>
          <a:prstGeom prst="rect">
            <a:avLst/>
          </a:prstGeom>
          <a:solidFill>
            <a:schemeClr val="accent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Woraus bestehen (Pseudo-)Membranen?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Fibrin, Schleim und Entzündungszellen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Wo sind sie am ehesten anzutreffen?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Das Tarsalgelenk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Was ist der wesentliche Unterschied zwischen den beiden?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Wie stark sie an der Augenoberfläche haften</a:t>
            </a:r>
          </a:p>
          <a:p>
            <a:endParaRPr lang="en-US" sz="1400" i="1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Woran erkennt man, um welche Art es sich handelt?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Indem man sie abzieht – </a:t>
            </a:r>
            <a:r>
              <a:rPr lang="en-US" sz="1200" dirty="0">
                <a:solidFill>
                  <a:srgbClr val="0000FF"/>
                </a:solidFill>
              </a:rPr>
              <a:t>wenn das darunterliegende Gewebe blutet, handelte es sich um eine echte Membran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1309FC0-5AC9-A325-104F-FE259BE3E566}"/>
              </a:ext>
            </a:extLst>
          </p:cNvPr>
          <p:cNvSpPr/>
          <p:nvPr/>
        </p:nvSpPr>
        <p:spPr>
          <a:xfrm>
            <a:off x="733989" y="5590237"/>
            <a:ext cx="4438191" cy="643037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43B7CCE-5872-4122-6274-BFBAA243A3A9}"/>
              </a:ext>
            </a:extLst>
          </p:cNvPr>
          <p:cNvSpPr txBox="1"/>
          <p:nvPr/>
        </p:nvSpPr>
        <p:spPr>
          <a:xfrm>
            <a:off x="419622" y="3267075"/>
            <a:ext cx="6047811" cy="168764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Abgesehen davon, die morbide Neugier des behandelnden Augenarztes zu befriedigen, warum sollten Sie sich die Mühe machen, sie abzuziehen, um es herauszufinden?</a:t>
            </a:r>
          </a:p>
          <a:p>
            <a:r>
              <a:rPr lang="en-US" sz="1200" dirty="0"/>
              <a:t>Weil Pseudomembranen und echte Membranen sehr unterschiedliche Langzeitprognosen mit sich bringen. </a:t>
            </a:r>
            <a:r>
              <a:rPr lang="en-US" sz="1200" dirty="0">
                <a:solidFill>
                  <a:srgbClr val="0000FF"/>
                </a:solidFill>
              </a:rPr>
              <a:t>Echte Membranen können zu einer Vernarbung der Bindehaut führen, </a:t>
            </a:r>
            <a:r>
              <a:rPr lang="en-US" sz="1200" dirty="0"/>
              <a:t>was wiederum drei klinisch schädliche Folgen haben kann:</a:t>
            </a:r>
          </a:p>
          <a:p>
            <a:r>
              <a:rPr lang="en-US" sz="1200" dirty="0"/>
              <a:t>--Bildung eines Symblepharons</a:t>
            </a:r>
          </a:p>
          <a:p>
            <a:r>
              <a:rPr lang="en-US" sz="1200" dirty="0"/>
              <a:t>--Ver</a:t>
            </a:r>
            <a:r>
              <a:rPr lang="en-US" sz="1200" dirty="0" err="1">
                <a:solidFill>
                  <a:srgbClr val="0000FF"/>
                </a:solidFill>
              </a:rPr>
              <a:t>lust</a:t>
            </a:r>
            <a:r>
              <a:rPr lang="en-US" sz="1200" dirty="0"/>
              <a:t> der Becherzellen der Bindehaut </a:t>
            </a:r>
            <a:r>
              <a:rPr lang="en-US" sz="1200" dirty="0">
                <a:solidFill>
                  <a:srgbClr val="0000FF"/>
                </a:solidFill>
              </a:rPr>
              <a:t>mit daraus resultierendem DES infolge eines Mucinmangels</a:t>
            </a:r>
          </a:p>
          <a:p>
            <a:r>
              <a:rPr lang="en-US" sz="1200" dirty="0"/>
              <a:t>--</a:t>
            </a:r>
            <a:r>
              <a:rPr lang="en-US" sz="1200" dirty="0" err="1"/>
              <a:t>hyposekretorisch</a:t>
            </a:r>
            <a:r>
              <a:rPr lang="en-US" sz="1200" dirty="0"/>
              <a:t>, </a:t>
            </a:r>
            <a:r>
              <a:rPr lang="en-US" sz="1200" dirty="0">
                <a:solidFill>
                  <a:srgbClr val="0000FF"/>
                </a:solidFill>
              </a:rPr>
              <a:t>wenn die Vernarbung die Tränendrüsenkanäle beeinträchtigt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4BD8A90-3439-FC1F-340F-AF70CFB518CD}"/>
              </a:ext>
            </a:extLst>
          </p:cNvPr>
          <p:cNvSpPr/>
          <p:nvPr/>
        </p:nvSpPr>
        <p:spPr>
          <a:xfrm>
            <a:off x="3416315" y="4694237"/>
            <a:ext cx="1460485" cy="228600"/>
          </a:xfrm>
          <a:prstGeom prst="rect">
            <a:avLst/>
          </a:prstGeom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>
              <a:lnSpc>
                <a:spcPts val="700"/>
              </a:lnSpc>
            </a:pP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1" name="Text Box 17">
            <a:extLst>
              <a:ext uri="{FF2B5EF4-FFF2-40B4-BE49-F238E27FC236}">
                <a16:creationId xmlns:a16="http://schemas.microsoft.com/office/drawing/2014/main" id="{9FC517B9-30DD-47AB-9014-2E8F82B38A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Übertragung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durch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engen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Kontakt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Augen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oder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Atemwegssekreten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Gegenstände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Schwimmbäder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4793113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2E9D2-97DB-CB7D-5655-690F0501B3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A50BA482-013B-F847-01FD-63BD50F3A472}"/>
              </a:ext>
            </a:extLst>
          </p:cNvPr>
          <p:cNvSpPr/>
          <p:nvPr/>
        </p:nvSpPr>
        <p:spPr>
          <a:xfrm>
            <a:off x="822325" y="4486275"/>
            <a:ext cx="4273550" cy="22463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D06FCEA0-8E93-BD78-01DA-90DDCD486A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71684" name="Line 3">
            <a:extLst>
              <a:ext uri="{FF2B5EF4-FFF2-40B4-BE49-F238E27FC236}">
                <a16:creationId xmlns:a16="http://schemas.microsoft.com/office/drawing/2014/main" id="{9DF871EC-4259-661D-68D4-23CE60B732F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5" name="Text Box 4">
            <a:extLst>
              <a:ext uri="{FF2B5EF4-FFF2-40B4-BE49-F238E27FC236}">
                <a16:creationId xmlns:a16="http://schemas.microsoft.com/office/drawing/2014/main" id="{9BBB64EE-DC73-3BB3-EA80-0EB974C155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Drei Augensyndrome</a:t>
            </a:r>
          </a:p>
        </p:txBody>
      </p:sp>
      <p:sp>
        <p:nvSpPr>
          <p:cNvPr id="71686" name="Line 6">
            <a:extLst>
              <a:ext uri="{FF2B5EF4-FFF2-40B4-BE49-F238E27FC236}">
                <a16:creationId xmlns:a16="http://schemas.microsoft.com/office/drawing/2014/main" id="{F0BC6CB8-09AA-0EB6-48FE-CBAF1308260C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7" name="Rectangle 7">
            <a:extLst>
              <a:ext uri="{FF2B5EF4-FFF2-40B4-BE49-F238E27FC236}">
                <a16:creationId xmlns:a16="http://schemas.microsoft.com/office/drawing/2014/main" id="{A8961570-3780-5A5E-6C8D-E4510D11F6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88" name="Text Box 8">
            <a:extLst>
              <a:ext uri="{FF2B5EF4-FFF2-40B4-BE49-F238E27FC236}">
                <a16:creationId xmlns:a16="http://schemas.microsoft.com/office/drawing/2014/main" id="{E9AAC0F7-5466-E85F-A877-C14AD254F4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chemeClr val="bg1">
                    <a:lumMod val="75000"/>
                  </a:schemeClr>
                </a:solidFill>
              </a:rPr>
              <a:t>Follikuläre Konjunktivitis</a:t>
            </a:r>
          </a:p>
        </p:txBody>
      </p:sp>
      <p:sp>
        <p:nvSpPr>
          <p:cNvPr id="71689" name="Text Box 9">
            <a:extLst>
              <a:ext uri="{FF2B5EF4-FFF2-40B4-BE49-F238E27FC236}">
                <a16:creationId xmlns:a16="http://schemas.microsoft.com/office/drawing/2014/main" id="{0B2F3BD7-ECB8-504D-F590-8A4194BFC3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8200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--Leichte, vorübergehende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--Keine ärztliche Behandlung</a:t>
            </a:r>
          </a:p>
        </p:txBody>
      </p:sp>
      <p:sp>
        <p:nvSpPr>
          <p:cNvPr id="71690" name="Rectangle 10">
            <a:extLst>
              <a:ext uri="{FF2B5EF4-FFF2-40B4-BE49-F238E27FC236}">
                <a16:creationId xmlns:a16="http://schemas.microsoft.com/office/drawing/2014/main" id="{35DF7AE7-14BE-847F-7512-E6F29DE815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91" name="Text Box 11">
            <a:extLst>
              <a:ext uri="{FF2B5EF4-FFF2-40B4-BE49-F238E27FC236}">
                <a16:creationId xmlns:a16="http://schemas.microsoft.com/office/drawing/2014/main" id="{2AD16B6A-9286-B5A9-735B-625B4E1DF8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Pharyngokonjunktivales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Fieber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(PCF)</a:t>
            </a:r>
          </a:p>
        </p:txBody>
      </p:sp>
      <p:sp>
        <p:nvSpPr>
          <p:cNvPr id="71692" name="Text Box 12">
            <a:extLst>
              <a:ext uri="{FF2B5EF4-FFF2-40B4-BE49-F238E27FC236}">
                <a16:creationId xmlns:a16="http://schemas.microsoft.com/office/drawing/2014/main" id="{D7486ED8-0279-A8CF-1C13-B10205A2FC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92990" cy="911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--Follikuläre Konjunktivitis 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Fieber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HA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--Ähnlich wie eine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Grippe</a:t>
            </a:r>
          </a:p>
        </p:txBody>
      </p:sp>
      <p:sp>
        <p:nvSpPr>
          <p:cNvPr id="71693" name="Line 13">
            <a:extLst>
              <a:ext uri="{FF2B5EF4-FFF2-40B4-BE49-F238E27FC236}">
                <a16:creationId xmlns:a16="http://schemas.microsoft.com/office/drawing/2014/main" id="{C7ED308D-C5C7-BC55-90F5-8ED9D9BF8A83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4" name="Rectangle 14">
            <a:extLst>
              <a:ext uri="{FF2B5EF4-FFF2-40B4-BE49-F238E27FC236}">
                <a16:creationId xmlns:a16="http://schemas.microsoft.com/office/drawing/2014/main" id="{072E9BCD-F4F7-5A61-9B32-0990873598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1695" name="Text Box 15">
            <a:extLst>
              <a:ext uri="{FF2B5EF4-FFF2-40B4-BE49-F238E27FC236}">
                <a16:creationId xmlns:a16="http://schemas.microsoft.com/office/drawing/2014/main" id="{1B5C5C98-4776-ECC0-CB99-20681DA523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Epidemische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Keratokonjunktivitis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71696" name="Text Box 16">
            <a:extLst>
              <a:ext uri="{FF2B5EF4-FFF2-40B4-BE49-F238E27FC236}">
                <a16:creationId xmlns:a16="http://schemas.microsoft.com/office/drawing/2014/main" id="{2ADEFE27-FDB9-5845-3564-54ACFDAFBA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3774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Kann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einer oberen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Atemwegsinfektion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(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folgen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--Beteiligung des zweiten Auges innerhalb von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3–7 Tagen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--Stadien: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   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Schwere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   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--Behandlung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--Symptomatische Behandlung: ATs, kühle Kompressen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--Membranen: Abziehen </a:t>
            </a:r>
            <a:r>
              <a:rPr lang="en-US" altLang="en-US" sz="1200" dirty="0" err="1">
                <a:solidFill>
                  <a:srgbClr val="DDDDDD"/>
                </a:solidFill>
              </a:rPr>
              <a:t>alle vier Tage</a:t>
            </a:r>
            <a:r>
              <a:rPr lang="en-US" altLang="en-US" sz="1200" dirty="0">
                <a:solidFill>
                  <a:srgbClr val="DDDDDD"/>
                </a:solidFill>
              </a:rPr>
              <a:t>; +/- Steroide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--SEI: +/- Steroide</a:t>
            </a:r>
          </a:p>
        </p:txBody>
      </p:sp>
      <p:sp>
        <p:nvSpPr>
          <p:cNvPr id="71697" name="Text Box 17">
            <a:extLst>
              <a:ext uri="{FF2B5EF4-FFF2-40B4-BE49-F238E27FC236}">
                <a16:creationId xmlns:a16="http://schemas.microsoft.com/office/drawing/2014/main" id="{2A2C2982-6744-7841-C796-A3A3584CC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 Woche</a:t>
            </a:r>
          </a:p>
        </p:txBody>
      </p:sp>
      <p:sp>
        <p:nvSpPr>
          <p:cNvPr id="71698" name="Line 18">
            <a:extLst>
              <a:ext uri="{FF2B5EF4-FFF2-40B4-BE49-F238E27FC236}">
                <a16:creationId xmlns:a16="http://schemas.microsoft.com/office/drawing/2014/main" id="{3F48176B-2D45-6D64-F3B2-A95FCCA32C12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9" name="Line 22">
            <a:extLst>
              <a:ext uri="{FF2B5EF4-FFF2-40B4-BE49-F238E27FC236}">
                <a16:creationId xmlns:a16="http://schemas.microsoft.com/office/drawing/2014/main" id="{79EDD312-A8B2-2D7C-3EB1-76CBD6EEE27C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0" name="Text Box 23">
            <a:extLst>
              <a:ext uri="{FF2B5EF4-FFF2-40B4-BE49-F238E27FC236}">
                <a16:creationId xmlns:a16="http://schemas.microsoft.com/office/drawing/2014/main" id="{D68579FB-C15E-D48B-73B3-93F16BE05B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4486275"/>
            <a:ext cx="4273550" cy="22463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Worüber klagen die Patienten in diesem Stadium?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Tränenfluss, Fremdkörpergefühl, Lichtempfindlichkeit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Die Spaltlampenuntersuchung des vorderen Augenabschnitts zeigt…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…punktförmige epitheliale Keratopathie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…Subkonjunktivales Häm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…Bindehautmembranen oder Pseudomembranen</a:t>
            </a:r>
            <a:endParaRPr lang="en-US" altLang="en-US" sz="1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FFFF00"/>
                </a:solidFill>
              </a:rPr>
              <a:t>Welches </a:t>
            </a:r>
            <a:r>
              <a:rPr lang="en-US" altLang="en-US" sz="1200" i="1" dirty="0" err="1">
                <a:solidFill>
                  <a:srgbClr val="FFFF00"/>
                </a:solidFill>
              </a:rPr>
              <a:t>nicht-okulare </a:t>
            </a:r>
            <a:r>
              <a:rPr lang="en-US" altLang="en-US" sz="1200" i="1" dirty="0">
                <a:solidFill>
                  <a:srgbClr val="FFFF00"/>
                </a:solidFill>
              </a:rPr>
              <a:t>Symptom könnte auftreten?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FF00"/>
                </a:solidFill>
              </a:rPr>
              <a:t>Preaurikuläre Lymphadenopathie</a:t>
            </a:r>
          </a:p>
        </p:txBody>
      </p:sp>
      <p:sp>
        <p:nvSpPr>
          <p:cNvPr id="71701" name="Line 24">
            <a:extLst>
              <a:ext uri="{FF2B5EF4-FFF2-40B4-BE49-F238E27FC236}">
                <a16:creationId xmlns:a16="http://schemas.microsoft.com/office/drawing/2014/main" id="{116DA4D7-98B8-0F8B-4D9D-50561C6D5F0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105400" y="5029200"/>
            <a:ext cx="812800" cy="76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2" name="Slide Number Placeholder 1">
            <a:extLst>
              <a:ext uri="{FF2B5EF4-FFF2-40B4-BE49-F238E27FC236}">
                <a16:creationId xmlns:a16="http://schemas.microsoft.com/office/drawing/2014/main" id="{5552382A-2354-F9BA-C21B-C8AAB6AE4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9A88210-78EB-4E62-8F8A-46EB47C314A3}" type="slidenum">
              <a:rPr lang="en-US" altLang="en-US" sz="1000" smtClean="0"/>
              <a:t>107</a:t>
            </a:fld>
            <a:endParaRPr lang="en-US" altLang="en-US" sz="1000"/>
          </a:p>
        </p:txBody>
      </p:sp>
      <p:sp>
        <p:nvSpPr>
          <p:cNvPr id="71703" name="TextBox 27">
            <a:extLst>
              <a:ext uri="{FF2B5EF4-FFF2-40B4-BE49-F238E27FC236}">
                <a16:creationId xmlns:a16="http://schemas.microsoft.com/office/drawing/2014/main" id="{3B6345E3-2383-C4CF-AFCC-92A1D46609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</a:t>
            </a:r>
            <a:r>
              <a:rPr lang="en-US" altLang="en-US" sz="1200" baseline="30000">
                <a:solidFill>
                  <a:schemeClr val="bg1">
                    <a:lumMod val="75000"/>
                  </a:schemeClr>
                </a:solidFill>
              </a:rPr>
              <a:t>st</a:t>
            </a: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4" name="TextBox 28">
            <a:extLst>
              <a:ext uri="{FF2B5EF4-FFF2-40B4-BE49-F238E27FC236}">
                <a16:creationId xmlns:a16="http://schemas.microsoft.com/office/drawing/2014/main" id="{7B9795B1-C079-9DB3-63DD-CCA5299FBF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2</a:t>
            </a: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DAC8112-49C9-2A92-32FD-F3C69C1CF6B3}"/>
              </a:ext>
            </a:extLst>
          </p:cNvPr>
          <p:cNvSpPr txBox="1"/>
          <p:nvPr/>
        </p:nvSpPr>
        <p:spPr>
          <a:xfrm>
            <a:off x="858379" y="3005039"/>
            <a:ext cx="4189412" cy="2677656"/>
          </a:xfrm>
          <a:prstGeom prst="rect">
            <a:avLst/>
          </a:prstGeom>
          <a:solidFill>
            <a:schemeClr val="accent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Woraus bestehen (Pseudo-)Membranen?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Fibrin, Schleim und Entzündungszellen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Wo sind sie am ehesten anzutreffen?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Das Tarsalgelenk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Was ist der wesentliche Unterschied zwischen den beiden?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Wie stark sie an der Augenoberfläche haften</a:t>
            </a:r>
          </a:p>
          <a:p>
            <a:endParaRPr lang="en-US" sz="1400" i="1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Woran erkennt man, um welche Art es sich handelt?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Indem man sie abzieht – </a:t>
            </a:r>
            <a:r>
              <a:rPr lang="en-US" sz="1200" dirty="0">
                <a:solidFill>
                  <a:srgbClr val="0000FF"/>
                </a:solidFill>
              </a:rPr>
              <a:t>wenn das darunterliegende Gewebe blutet, handelte es sich um eine echte Membran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F2C2922-AAF5-7971-BA69-800F12CE9A07}"/>
              </a:ext>
            </a:extLst>
          </p:cNvPr>
          <p:cNvSpPr/>
          <p:nvPr/>
        </p:nvSpPr>
        <p:spPr>
          <a:xfrm>
            <a:off x="733989" y="5590237"/>
            <a:ext cx="4438191" cy="643037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C4A1D51-4F78-4F52-1742-9EC16E6C162E}"/>
              </a:ext>
            </a:extLst>
          </p:cNvPr>
          <p:cNvSpPr txBox="1"/>
          <p:nvPr/>
        </p:nvSpPr>
        <p:spPr>
          <a:xfrm>
            <a:off x="419622" y="3267075"/>
            <a:ext cx="6047811" cy="168764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Abgesehen davon, die morbide Neugier des behandelnden Augenarztes zu befriedigen, warum sollten Sie sich die Mühe machen, sie abzuziehen, um es herauszufinden?</a:t>
            </a:r>
          </a:p>
          <a:p>
            <a:r>
              <a:rPr lang="en-US" sz="1200" dirty="0"/>
              <a:t>Weil Pseudomembranen und echte Membranen sehr unterschiedliche Langzeitprognosen mit sich bringen. </a:t>
            </a:r>
            <a:r>
              <a:rPr lang="en-US" sz="1200" dirty="0">
                <a:solidFill>
                  <a:srgbClr val="0000FF"/>
                </a:solidFill>
              </a:rPr>
              <a:t>Echte Membranen können zu einer Vernarbung der Bindehaut führen, </a:t>
            </a:r>
            <a:r>
              <a:rPr lang="en-US" sz="1200" dirty="0"/>
              <a:t>was wiederum drei klinisch schädliche Folgen haben kann:</a:t>
            </a:r>
          </a:p>
          <a:p>
            <a:r>
              <a:rPr lang="en-US" sz="1200" dirty="0"/>
              <a:t>--Bildung eines Symblepharons</a:t>
            </a:r>
          </a:p>
          <a:p>
            <a:r>
              <a:rPr lang="en-US" sz="1200" dirty="0"/>
              <a:t>--Ver</a:t>
            </a:r>
            <a:r>
              <a:rPr lang="en-US" sz="1200" dirty="0" err="1">
                <a:solidFill>
                  <a:srgbClr val="0000FF"/>
                </a:solidFill>
              </a:rPr>
              <a:t>lust</a:t>
            </a:r>
            <a:r>
              <a:rPr lang="en-US" sz="1200" dirty="0"/>
              <a:t> der Becherzellen der Bindehaut </a:t>
            </a:r>
            <a:r>
              <a:rPr lang="en-US" sz="1200" dirty="0">
                <a:solidFill>
                  <a:srgbClr val="0000FF"/>
                </a:solidFill>
              </a:rPr>
              <a:t>mit daraus resultierendem DES infolge eines Mucinmangels</a:t>
            </a:r>
          </a:p>
          <a:p>
            <a:r>
              <a:rPr lang="en-US" sz="1200" dirty="0"/>
              <a:t>--</a:t>
            </a:r>
            <a:r>
              <a:rPr lang="en-US" sz="1200" dirty="0" err="1"/>
              <a:t>hyposekretorisch</a:t>
            </a:r>
            <a:r>
              <a:rPr lang="en-US" sz="1200" dirty="0"/>
              <a:t>, </a:t>
            </a:r>
            <a:r>
              <a:rPr lang="en-US" sz="1200" dirty="0">
                <a:solidFill>
                  <a:srgbClr val="0000FF"/>
                </a:solidFill>
              </a:rPr>
              <a:t>wenn die Vernarbung die Tränendrüsenkanäle beeinträchtigt</a:t>
            </a:r>
          </a:p>
        </p:txBody>
      </p:sp>
      <p:sp>
        <p:nvSpPr>
          <p:cNvPr id="30" name="Text Box 17">
            <a:extLst>
              <a:ext uri="{FF2B5EF4-FFF2-40B4-BE49-F238E27FC236}">
                <a16:creationId xmlns:a16="http://schemas.microsoft.com/office/drawing/2014/main" id="{429ACC70-1A4D-4D6C-A391-B42375B8E2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Übertragung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durch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engen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Kontakt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Augen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oder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Atemwegssekreten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Gegenstände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Schwimmbäder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3177344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DDA30869-A111-4F0E-B296-3328BDCAC474}"/>
              </a:ext>
            </a:extLst>
          </p:cNvPr>
          <p:cNvSpPr/>
          <p:nvPr/>
        </p:nvSpPr>
        <p:spPr>
          <a:xfrm>
            <a:off x="822325" y="4486275"/>
            <a:ext cx="4273550" cy="22463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3731" name="Rectangle 2">
            <a:extLst>
              <a:ext uri="{FF2B5EF4-FFF2-40B4-BE49-F238E27FC236}">
                <a16:creationId xmlns:a16="http://schemas.microsoft.com/office/drawing/2014/main" id="{E8139677-23FB-4DFE-AD61-78643A178C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73732" name="Line 3">
            <a:extLst>
              <a:ext uri="{FF2B5EF4-FFF2-40B4-BE49-F238E27FC236}">
                <a16:creationId xmlns:a16="http://schemas.microsoft.com/office/drawing/2014/main" id="{B78DCA3C-438E-4D87-AE9D-836CD3A8E25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33" name="Text Box 4">
            <a:extLst>
              <a:ext uri="{FF2B5EF4-FFF2-40B4-BE49-F238E27FC236}">
                <a16:creationId xmlns:a16="http://schemas.microsoft.com/office/drawing/2014/main" id="{831705CD-AFFE-4012-9B04-995D153480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Drei Augensyndrome</a:t>
            </a:r>
          </a:p>
        </p:txBody>
      </p:sp>
      <p:sp>
        <p:nvSpPr>
          <p:cNvPr id="73734" name="Line 6">
            <a:extLst>
              <a:ext uri="{FF2B5EF4-FFF2-40B4-BE49-F238E27FC236}">
                <a16:creationId xmlns:a16="http://schemas.microsoft.com/office/drawing/2014/main" id="{81F65FAA-88B6-4F42-A408-BA7DC5549581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35" name="Rectangle 7">
            <a:extLst>
              <a:ext uri="{FF2B5EF4-FFF2-40B4-BE49-F238E27FC236}">
                <a16:creationId xmlns:a16="http://schemas.microsoft.com/office/drawing/2014/main" id="{16ED711D-A5F8-4D69-A50E-CBE7D49F02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3736" name="Text Box 8">
            <a:extLst>
              <a:ext uri="{FF2B5EF4-FFF2-40B4-BE49-F238E27FC236}">
                <a16:creationId xmlns:a16="http://schemas.microsoft.com/office/drawing/2014/main" id="{E940334A-29FE-4EDB-9F1F-0869BAAF85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/>
              <a:t>Follikuläre Konjunktivitis</a:t>
            </a:r>
          </a:p>
        </p:txBody>
      </p:sp>
      <p:sp>
        <p:nvSpPr>
          <p:cNvPr id="73737" name="Text Box 9">
            <a:extLst>
              <a:ext uri="{FF2B5EF4-FFF2-40B4-BE49-F238E27FC236}">
                <a16:creationId xmlns:a16="http://schemas.microsoft.com/office/drawing/2014/main" id="{C2AC3834-A908-476F-BEBF-3A813E5435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621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--Leichte, vorübergehende </a:t>
            </a:r>
            <a:r>
              <a:rPr lang="en-US" altLang="en-US" sz="1200"/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--Keine ärztliche Behandlung</a:t>
            </a:r>
          </a:p>
        </p:txBody>
      </p:sp>
      <p:sp>
        <p:nvSpPr>
          <p:cNvPr id="73738" name="Rectangle 10">
            <a:extLst>
              <a:ext uri="{FF2B5EF4-FFF2-40B4-BE49-F238E27FC236}">
                <a16:creationId xmlns:a16="http://schemas.microsoft.com/office/drawing/2014/main" id="{C1EA2F35-73AD-413F-BCBF-027D6A05C5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3739" name="Text Box 11">
            <a:extLst>
              <a:ext uri="{FF2B5EF4-FFF2-40B4-BE49-F238E27FC236}">
                <a16:creationId xmlns:a16="http://schemas.microsoft.com/office/drawing/2014/main" id="{AD8CB763-A53A-457A-A57C-3E7E669D31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Pharyngokonjunktivales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Fieber</a:t>
            </a:r>
            <a:r>
              <a:rPr lang="en-US" altLang="en-US" sz="1200" i="1" dirty="0"/>
              <a:t> </a:t>
            </a:r>
            <a:r>
              <a:rPr lang="en-US" altLang="en-US" sz="1200" dirty="0"/>
              <a:t>(PCF)</a:t>
            </a:r>
          </a:p>
        </p:txBody>
      </p:sp>
      <p:sp>
        <p:nvSpPr>
          <p:cNvPr id="73740" name="Text Box 12">
            <a:extLst>
              <a:ext uri="{FF2B5EF4-FFF2-40B4-BE49-F238E27FC236}">
                <a16:creationId xmlns:a16="http://schemas.microsoft.com/office/drawing/2014/main" id="{0B8480F3-45FB-4369-AFDA-7093DD78A0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7015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</a:t>
            </a:r>
            <a:r>
              <a:rPr lang="en-US" altLang="en-US" sz="1200" dirty="0" err="1"/>
              <a:t>Serotypen</a:t>
            </a:r>
            <a:r>
              <a:rPr lang="en-US" altLang="en-US" sz="1200" b="1" dirty="0">
                <a:solidFill>
                  <a:srgbClr val="0000FF"/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</a:t>
            </a:r>
            <a:r>
              <a:rPr lang="en-US" altLang="en-US" sz="1200" dirty="0" err="1"/>
              <a:t>Follikuläre</a:t>
            </a:r>
            <a:r>
              <a:rPr lang="en-US" altLang="en-US" sz="1200" dirty="0"/>
              <a:t> </a:t>
            </a:r>
            <a:r>
              <a:rPr lang="en-US" altLang="en-US" sz="1200" dirty="0" err="1"/>
              <a:t>Konjunktivitis</a:t>
            </a:r>
            <a:r>
              <a:rPr lang="en-US" altLang="en-US" sz="1200" dirty="0"/>
              <a:t> + </a:t>
            </a:r>
            <a:r>
              <a:rPr lang="en-US" altLang="en-US" sz="1200" b="1" dirty="0" err="1">
                <a:solidFill>
                  <a:srgbClr val="0000FF"/>
                </a:solidFill>
              </a:rPr>
              <a:t>Fieber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dirty="0"/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</a:t>
            </a:r>
            <a:r>
              <a:rPr lang="en-US" altLang="en-US" sz="1200" b="1" dirty="0">
                <a:solidFill>
                  <a:srgbClr val="0000FF"/>
                </a:solidFill>
              </a:rPr>
              <a:t>HA </a:t>
            </a:r>
            <a:r>
              <a:rPr lang="en-US" altLang="en-US" sz="1200" dirty="0"/>
              <a:t>+ </a:t>
            </a:r>
            <a:r>
              <a:rPr lang="en-US" altLang="en-US" sz="1200" b="1" dirty="0">
                <a:solidFill>
                  <a:srgbClr val="0000FF"/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</a:t>
            </a:r>
            <a:r>
              <a:rPr lang="en-US" altLang="en-US" sz="1200" dirty="0" err="1"/>
              <a:t>Ähnlich</a:t>
            </a:r>
            <a:r>
              <a:rPr lang="en-US" altLang="en-US" sz="1200" dirty="0"/>
              <a:t> </a:t>
            </a:r>
            <a:r>
              <a:rPr lang="en-US" altLang="en-US" sz="1200" dirty="0" err="1"/>
              <a:t>wie</a:t>
            </a:r>
            <a:r>
              <a:rPr lang="en-US" altLang="en-US" sz="1200" dirty="0"/>
              <a:t> </a:t>
            </a:r>
            <a:r>
              <a:rPr lang="en-US" altLang="en-US" sz="1200" dirty="0" err="1"/>
              <a:t>eine</a:t>
            </a:r>
            <a:r>
              <a:rPr lang="en-US" altLang="en-US" sz="1200" dirty="0"/>
              <a:t> </a:t>
            </a:r>
            <a:r>
              <a:rPr lang="en-US" altLang="en-US" sz="1200" b="1" dirty="0">
                <a:solidFill>
                  <a:srgbClr val="0000FF"/>
                </a:solidFill>
              </a:rPr>
              <a:t>Grippe</a:t>
            </a:r>
          </a:p>
        </p:txBody>
      </p:sp>
      <p:sp>
        <p:nvSpPr>
          <p:cNvPr id="73741" name="Line 13">
            <a:extLst>
              <a:ext uri="{FF2B5EF4-FFF2-40B4-BE49-F238E27FC236}">
                <a16:creationId xmlns:a16="http://schemas.microsoft.com/office/drawing/2014/main" id="{4C9F7699-35B5-458E-8911-0673D96AF766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42" name="Rectangle 14">
            <a:extLst>
              <a:ext uri="{FF2B5EF4-FFF2-40B4-BE49-F238E27FC236}">
                <a16:creationId xmlns:a16="http://schemas.microsoft.com/office/drawing/2014/main" id="{95D8956D-B5E6-4898-9CAA-A09B141FC0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3743" name="Text Box 15">
            <a:extLst>
              <a:ext uri="{FF2B5EF4-FFF2-40B4-BE49-F238E27FC236}">
                <a16:creationId xmlns:a16="http://schemas.microsoft.com/office/drawing/2014/main" id="{7D76B11E-A566-419B-BC05-FC21C7CE68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Epidemische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Keratokonjunktivitis</a:t>
            </a:r>
            <a:r>
              <a:rPr lang="en-US" altLang="en-US" sz="1200" i="1" dirty="0"/>
              <a:t> </a:t>
            </a:r>
            <a:r>
              <a:rPr lang="en-US" altLang="en-US" sz="1200" dirty="0"/>
              <a:t>(EKC)</a:t>
            </a:r>
          </a:p>
        </p:txBody>
      </p:sp>
      <p:sp>
        <p:nvSpPr>
          <p:cNvPr id="73744" name="Text Box 16">
            <a:extLst>
              <a:ext uri="{FF2B5EF4-FFF2-40B4-BE49-F238E27FC236}">
                <a16:creationId xmlns:a16="http://schemas.microsoft.com/office/drawing/2014/main" id="{A2CDFC4F-2E5B-4F2B-83E6-4692B67718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3774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</a:t>
            </a:r>
            <a:r>
              <a:rPr lang="en-US" altLang="en-US" sz="1200" dirty="0" err="1"/>
              <a:t>Serotypen</a:t>
            </a:r>
            <a:r>
              <a:rPr lang="en-US" altLang="en-US" sz="1200" b="1" dirty="0">
                <a:solidFill>
                  <a:srgbClr val="0000FF"/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</a:t>
            </a:r>
            <a:r>
              <a:rPr lang="en-US" altLang="en-US" sz="1200" dirty="0" err="1"/>
              <a:t>Kann</a:t>
            </a:r>
            <a:r>
              <a:rPr lang="en-US" altLang="en-US" sz="1200" dirty="0"/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einer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oberen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Atemwegsinfektion</a:t>
            </a:r>
            <a:r>
              <a:rPr lang="en-US" altLang="en-US" sz="1200" dirty="0"/>
              <a:t> </a:t>
            </a:r>
            <a:r>
              <a:rPr lang="en-US" altLang="en-US" sz="1200" dirty="0" err="1"/>
              <a:t>folgen</a:t>
            </a:r>
            <a:endParaRPr lang="en-US" altLang="en-US" sz="12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 err="1"/>
              <a:t>nd</a:t>
            </a:r>
            <a:r>
              <a:rPr lang="en-US" altLang="en-US" sz="1200" dirty="0"/>
              <a:t>--</a:t>
            </a:r>
            <a:r>
              <a:rPr lang="en-US" altLang="en-US" sz="1200" dirty="0" err="1"/>
              <a:t>Beteiligung</a:t>
            </a:r>
            <a:r>
              <a:rPr lang="en-US" altLang="en-US" sz="1200" dirty="0"/>
              <a:t> des </a:t>
            </a:r>
            <a:r>
              <a:rPr lang="en-US" altLang="en-US" sz="1200" dirty="0" err="1"/>
              <a:t>zweiten</a:t>
            </a:r>
            <a:r>
              <a:rPr lang="en-US" altLang="en-US" sz="1200" dirty="0"/>
              <a:t> </a:t>
            </a:r>
            <a:r>
              <a:rPr lang="en-US" altLang="en-US" sz="1200" dirty="0" err="1"/>
              <a:t>Auges</a:t>
            </a:r>
            <a:r>
              <a:rPr lang="en-US" altLang="en-US" sz="1200" dirty="0"/>
              <a:t> </a:t>
            </a:r>
            <a:r>
              <a:rPr lang="en-US" altLang="en-US" sz="1200" dirty="0" err="1"/>
              <a:t>innerhalb</a:t>
            </a:r>
            <a:r>
              <a:rPr lang="en-US" altLang="en-US" sz="1200" dirty="0"/>
              <a:t> von</a:t>
            </a:r>
            <a:r>
              <a:rPr lang="en-US" altLang="en-US" sz="1200" b="1" dirty="0">
                <a:solidFill>
                  <a:srgbClr val="0000FF"/>
                </a:solidFill>
              </a:rPr>
              <a:t> 3–7 </a:t>
            </a:r>
            <a:r>
              <a:rPr lang="en-US" altLang="en-US" sz="1200" b="1" dirty="0" err="1">
                <a:solidFill>
                  <a:srgbClr val="0000FF"/>
                </a:solidFill>
              </a:rPr>
              <a:t>Tagen</a:t>
            </a:r>
            <a:endParaRPr lang="en-US" altLang="en-US" sz="1200" b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</a:t>
            </a:r>
            <a:r>
              <a:rPr lang="en-US" altLang="en-US" sz="1200" dirty="0" err="1"/>
              <a:t>Stadien</a:t>
            </a:r>
            <a:r>
              <a:rPr lang="en-US" altLang="en-US" sz="1200" dirty="0"/>
              <a:t>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    </a:t>
            </a:r>
            <a:r>
              <a:rPr lang="en-US" altLang="en-US" sz="1200" b="1" dirty="0">
                <a:solidFill>
                  <a:srgbClr val="0000FF"/>
                </a:solidFill>
              </a:rPr>
              <a:t>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</a:t>
            </a:r>
            <a:r>
              <a:rPr lang="en-US" altLang="en-US" sz="1200" b="1" dirty="0" err="1">
                <a:solidFill>
                  <a:srgbClr val="0000FF"/>
                </a:solidFill>
              </a:rPr>
              <a:t>Schwere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follikuläre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Konjunktivitis</a:t>
            </a:r>
            <a:endParaRPr lang="en-US" altLang="en-US" sz="1200" b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   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</a:t>
            </a:r>
            <a:r>
              <a:rPr lang="en-US" altLang="en-US" sz="1200" dirty="0" err="1">
                <a:solidFill>
                  <a:srgbClr val="DDDDDD"/>
                </a:solidFill>
              </a:rPr>
              <a:t>Behandlung</a:t>
            </a:r>
            <a:endParaRPr lang="en-US" altLang="en-US" sz="12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</a:t>
            </a:r>
            <a:r>
              <a:rPr lang="en-US" altLang="en-US" sz="1200" dirty="0" err="1">
                <a:solidFill>
                  <a:srgbClr val="DDDDDD"/>
                </a:solidFill>
              </a:rPr>
              <a:t>Symptomatische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Behandlung</a:t>
            </a:r>
            <a:r>
              <a:rPr lang="en-US" altLang="en-US" sz="1200" dirty="0">
                <a:solidFill>
                  <a:srgbClr val="DDDDDD"/>
                </a:solidFill>
              </a:rPr>
              <a:t>: ATs, </a:t>
            </a:r>
            <a:r>
              <a:rPr lang="en-US" altLang="en-US" sz="1200" dirty="0" err="1">
                <a:solidFill>
                  <a:srgbClr val="DDDDDD"/>
                </a:solidFill>
              </a:rPr>
              <a:t>kühle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Kompressen</a:t>
            </a:r>
            <a:endParaRPr lang="en-US" altLang="en-US" sz="12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</a:t>
            </a:r>
            <a:r>
              <a:rPr lang="en-US" altLang="en-US" sz="1200" dirty="0" err="1">
                <a:solidFill>
                  <a:srgbClr val="DDDDDD"/>
                </a:solidFill>
              </a:rPr>
              <a:t>Membranen</a:t>
            </a:r>
            <a:r>
              <a:rPr lang="en-US" altLang="en-US" sz="1200" dirty="0">
                <a:solidFill>
                  <a:srgbClr val="DDDDDD"/>
                </a:solidFill>
              </a:rPr>
              <a:t>: </a:t>
            </a:r>
            <a:r>
              <a:rPr lang="en-US" altLang="en-US" sz="1200" dirty="0" err="1">
                <a:solidFill>
                  <a:srgbClr val="DDDDDD"/>
                </a:solidFill>
              </a:rPr>
              <a:t>Abziehen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alle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vier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Tage</a:t>
            </a:r>
            <a:r>
              <a:rPr lang="en-US" altLang="en-US" sz="1200" dirty="0">
                <a:solidFill>
                  <a:srgbClr val="DDDDDD"/>
                </a:solidFill>
              </a:rPr>
              <a:t>; +/- </a:t>
            </a:r>
            <a:r>
              <a:rPr lang="en-US" altLang="en-US" sz="1200" dirty="0" err="1">
                <a:solidFill>
                  <a:srgbClr val="DDDDDD"/>
                </a:solidFill>
              </a:rPr>
              <a:t>Steroide</a:t>
            </a:r>
            <a:endParaRPr lang="en-US" altLang="en-US" sz="12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--SEI: +/- </a:t>
            </a:r>
            <a:r>
              <a:rPr lang="en-US" altLang="en-US" sz="1200" dirty="0" err="1">
                <a:solidFill>
                  <a:srgbClr val="DDDDDD"/>
                </a:solidFill>
              </a:rPr>
              <a:t>Steroide</a:t>
            </a:r>
            <a:endParaRPr lang="en-US" altLang="en-US" sz="1200" dirty="0">
              <a:solidFill>
                <a:srgbClr val="DDDDDD"/>
              </a:solidFill>
            </a:endParaRPr>
          </a:p>
        </p:txBody>
      </p:sp>
      <p:sp>
        <p:nvSpPr>
          <p:cNvPr id="73745" name="Text Box 17">
            <a:extLst>
              <a:ext uri="{FF2B5EF4-FFF2-40B4-BE49-F238E27FC236}">
                <a16:creationId xmlns:a16="http://schemas.microsoft.com/office/drawing/2014/main" id="{4A5FAFD5-D9A5-4DF8-8CDD-33EFAEC730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03999" y="4572000"/>
            <a:ext cx="711195" cy="210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1 </a:t>
            </a:r>
            <a:r>
              <a:rPr lang="en-US" altLang="en-US" sz="1200" dirty="0" err="1"/>
              <a:t>Woche</a:t>
            </a:r>
            <a:endParaRPr lang="en-US" altLang="en-US" sz="1200" dirty="0"/>
          </a:p>
        </p:txBody>
      </p:sp>
      <p:sp>
        <p:nvSpPr>
          <p:cNvPr id="73746" name="Line 18">
            <a:extLst>
              <a:ext uri="{FF2B5EF4-FFF2-40B4-BE49-F238E27FC236}">
                <a16:creationId xmlns:a16="http://schemas.microsoft.com/office/drawing/2014/main" id="{D0B7B5D8-EE76-4978-8620-9EAD9D902120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47" name="Line 22">
            <a:extLst>
              <a:ext uri="{FF2B5EF4-FFF2-40B4-BE49-F238E27FC236}">
                <a16:creationId xmlns:a16="http://schemas.microsoft.com/office/drawing/2014/main" id="{97C2897D-DC87-4F1E-9ED6-20B58ABDCE8F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48" name="Text Box 23">
            <a:extLst>
              <a:ext uri="{FF2B5EF4-FFF2-40B4-BE49-F238E27FC236}">
                <a16:creationId xmlns:a16="http://schemas.microsoft.com/office/drawing/2014/main" id="{77A92411-C5FC-4DCC-95F0-0ED67E3BA5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4486275"/>
            <a:ext cx="4273550" cy="22463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Worüber klagen die Patienten in diesem Stadium?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Tränenfluss, Fremdkörpergefühl, Lichtempfindlichkeit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Die Spaltlampenuntersuchung des vorderen Augenabschnitts zeigt…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…punktförmige epitheliale Keratopathie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…Petechiale Blutungen +/- subkonjunktivales Häm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…Bindehautmembranen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Welches </a:t>
            </a:r>
            <a:r>
              <a:rPr lang="en-US" altLang="en-US" sz="1200" i="1" dirty="0" err="1">
                <a:solidFill>
                  <a:srgbClr val="0000FF"/>
                </a:solidFill>
              </a:rPr>
              <a:t>nicht-okulare </a:t>
            </a:r>
            <a:r>
              <a:rPr lang="en-US" altLang="en-US" sz="1200" i="1" dirty="0">
                <a:solidFill>
                  <a:srgbClr val="0000FF"/>
                </a:solidFill>
              </a:rPr>
              <a:t>Symptom wird vorliegen?</a:t>
            </a:r>
            <a:endParaRPr lang="en-US" altLang="en-US" sz="1400" i="1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FF00"/>
                </a:solidFill>
              </a:rPr>
              <a:t>Preaurikuläre Lymphadenopathie</a:t>
            </a:r>
          </a:p>
        </p:txBody>
      </p:sp>
      <p:sp>
        <p:nvSpPr>
          <p:cNvPr id="73749" name="Line 24">
            <a:extLst>
              <a:ext uri="{FF2B5EF4-FFF2-40B4-BE49-F238E27FC236}">
                <a16:creationId xmlns:a16="http://schemas.microsoft.com/office/drawing/2014/main" id="{EC670B82-C638-4EFF-891F-BBE6D404E0D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105400" y="5029200"/>
            <a:ext cx="812800" cy="76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50" name="Slide Number Placeholder 1">
            <a:extLst>
              <a:ext uri="{FF2B5EF4-FFF2-40B4-BE49-F238E27FC236}">
                <a16:creationId xmlns:a16="http://schemas.microsoft.com/office/drawing/2014/main" id="{F8DE2AF1-D845-425C-B3FE-1BE60ED7A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35F3A3B-5072-411F-A1EF-246FF9EE9902}" type="slidenum">
              <a:rPr lang="en-US" altLang="en-US" sz="1000" smtClean="0"/>
              <a:t>108</a:t>
            </a:fld>
            <a:endParaRPr lang="en-US" altLang="en-US" sz="1000"/>
          </a:p>
        </p:txBody>
      </p:sp>
      <p:sp>
        <p:nvSpPr>
          <p:cNvPr id="73751" name="TextBox 27">
            <a:extLst>
              <a:ext uri="{FF2B5EF4-FFF2-40B4-BE49-F238E27FC236}">
                <a16:creationId xmlns:a16="http://schemas.microsoft.com/office/drawing/2014/main" id="{4AAE4927-E973-4016-BE2E-2FD9890404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1</a:t>
            </a:r>
            <a:r>
              <a:rPr lang="en-US" altLang="en-US" sz="1200" baseline="30000"/>
              <a:t>st</a:t>
            </a:r>
            <a:endParaRPr lang="en-US" altLang="en-US" sz="1800"/>
          </a:p>
        </p:txBody>
      </p:sp>
      <p:sp>
        <p:nvSpPr>
          <p:cNvPr id="73752" name="TextBox 28">
            <a:extLst>
              <a:ext uri="{FF2B5EF4-FFF2-40B4-BE49-F238E27FC236}">
                <a16:creationId xmlns:a16="http://schemas.microsoft.com/office/drawing/2014/main" id="{401F8565-F8D4-4A6B-870B-F42A1870CE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2</a:t>
            </a:r>
            <a:r>
              <a:rPr lang="en-US" altLang="en-US" sz="1200" baseline="30000"/>
              <a:t>nd</a:t>
            </a:r>
            <a:endParaRPr lang="en-US" altLang="en-US" sz="1800"/>
          </a:p>
        </p:txBody>
      </p:sp>
      <p:sp>
        <p:nvSpPr>
          <p:cNvPr id="73753" name="Text Box 17">
            <a:extLst>
              <a:ext uri="{FF2B5EF4-FFF2-40B4-BE49-F238E27FC236}">
                <a16:creationId xmlns:a16="http://schemas.microsoft.com/office/drawing/2014/main" id="{6B2E57A0-33FB-40D9-86C4-281E73D40F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89463" y="847725"/>
            <a:ext cx="3487737" cy="75247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>
                <a:solidFill>
                  <a:srgbClr val="0000FF"/>
                </a:solidFill>
              </a:rPr>
              <a:t>Übertragung durch…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0000FF"/>
                </a:solidFill>
              </a:rPr>
              <a:t>…engem Kontakt mit Augen- und Atemwegssekreten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0000FF"/>
                </a:solidFill>
              </a:rPr>
              <a:t>…über kontaminierte Gegenstände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0000FF"/>
                </a:solidFill>
              </a:rPr>
              <a:t>…kontaminierte Schwimmbäder</a:t>
            </a:r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356EF731-9C86-648B-F06B-30B49530EC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867930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Übertragung</a:t>
            </a:r>
            <a:r>
              <a:rPr lang="en-US" altLang="en-US" sz="1200" b="1" i="1" dirty="0">
                <a:solidFill>
                  <a:srgbClr val="0000FF"/>
                </a:solidFill>
              </a:rPr>
              <a:t> </a:t>
            </a:r>
            <a:r>
              <a:rPr lang="en-US" altLang="en-US" sz="1200" b="1" i="1" dirty="0" err="1">
                <a:solidFill>
                  <a:srgbClr val="0000FF"/>
                </a:solidFill>
              </a:rPr>
              <a:t>durch</a:t>
            </a:r>
            <a:r>
              <a:rPr lang="en-US" altLang="en-US" sz="1200" b="1" i="1" dirty="0">
                <a:solidFill>
                  <a:srgbClr val="0000FF"/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engem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 und 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5B1DC512-1B85-4559-A359-70B95A55B4E6}"/>
              </a:ext>
            </a:extLst>
          </p:cNvPr>
          <p:cNvSpPr/>
          <p:nvPr/>
        </p:nvSpPr>
        <p:spPr>
          <a:xfrm>
            <a:off x="822325" y="4486275"/>
            <a:ext cx="4273550" cy="22463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5779" name="Rectangle 2">
            <a:extLst>
              <a:ext uri="{FF2B5EF4-FFF2-40B4-BE49-F238E27FC236}">
                <a16:creationId xmlns:a16="http://schemas.microsoft.com/office/drawing/2014/main" id="{BBC45490-5C37-46A7-8BD1-DF5CB3207C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75780" name="Line 3">
            <a:extLst>
              <a:ext uri="{FF2B5EF4-FFF2-40B4-BE49-F238E27FC236}">
                <a16:creationId xmlns:a16="http://schemas.microsoft.com/office/drawing/2014/main" id="{BC79012F-1ECE-4499-9255-F0EB94B8CA1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5781" name="Text Box 4">
            <a:extLst>
              <a:ext uri="{FF2B5EF4-FFF2-40B4-BE49-F238E27FC236}">
                <a16:creationId xmlns:a16="http://schemas.microsoft.com/office/drawing/2014/main" id="{D9B68681-98EB-4BDF-8A9F-BE3A224371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Drei Augensyndrome</a:t>
            </a:r>
          </a:p>
        </p:txBody>
      </p:sp>
      <p:sp>
        <p:nvSpPr>
          <p:cNvPr id="75782" name="Line 6">
            <a:extLst>
              <a:ext uri="{FF2B5EF4-FFF2-40B4-BE49-F238E27FC236}">
                <a16:creationId xmlns:a16="http://schemas.microsoft.com/office/drawing/2014/main" id="{91C345A6-852E-442D-9154-9F14586EDADE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5783" name="Rectangle 7">
            <a:extLst>
              <a:ext uri="{FF2B5EF4-FFF2-40B4-BE49-F238E27FC236}">
                <a16:creationId xmlns:a16="http://schemas.microsoft.com/office/drawing/2014/main" id="{C2CE5155-7246-4847-9A7E-3EEC184E70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5784" name="Text Box 8">
            <a:extLst>
              <a:ext uri="{FF2B5EF4-FFF2-40B4-BE49-F238E27FC236}">
                <a16:creationId xmlns:a16="http://schemas.microsoft.com/office/drawing/2014/main" id="{B2CA560F-7286-4B69-978F-F79B3B2203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/>
              <a:t>Follikuläre Konjunktivitis</a:t>
            </a:r>
          </a:p>
        </p:txBody>
      </p:sp>
      <p:sp>
        <p:nvSpPr>
          <p:cNvPr id="75785" name="Text Box 9">
            <a:extLst>
              <a:ext uri="{FF2B5EF4-FFF2-40B4-BE49-F238E27FC236}">
                <a16:creationId xmlns:a16="http://schemas.microsoft.com/office/drawing/2014/main" id="{38FEC9F7-4CD8-4DC0-BD1E-50C401910F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621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--Leichte, vorübergehende </a:t>
            </a:r>
            <a:r>
              <a:rPr lang="en-US" altLang="en-US" sz="1200"/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--Keine ärztliche Behandlung</a:t>
            </a:r>
          </a:p>
        </p:txBody>
      </p:sp>
      <p:sp>
        <p:nvSpPr>
          <p:cNvPr id="75786" name="Rectangle 10">
            <a:extLst>
              <a:ext uri="{FF2B5EF4-FFF2-40B4-BE49-F238E27FC236}">
                <a16:creationId xmlns:a16="http://schemas.microsoft.com/office/drawing/2014/main" id="{CE4C8E9B-3EDA-4247-BE31-2E1771E6BA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5787" name="Text Box 11">
            <a:extLst>
              <a:ext uri="{FF2B5EF4-FFF2-40B4-BE49-F238E27FC236}">
                <a16:creationId xmlns:a16="http://schemas.microsoft.com/office/drawing/2014/main" id="{D17A86EF-18A6-4DFC-A062-7D327F811D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Pharyngokonjunktivales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Fieber</a:t>
            </a:r>
            <a:r>
              <a:rPr lang="en-US" altLang="en-US" sz="1200" i="1" dirty="0"/>
              <a:t> </a:t>
            </a:r>
            <a:r>
              <a:rPr lang="en-US" altLang="en-US" sz="1200" dirty="0"/>
              <a:t>(PCF)</a:t>
            </a:r>
          </a:p>
        </p:txBody>
      </p:sp>
      <p:sp>
        <p:nvSpPr>
          <p:cNvPr id="75788" name="Text Box 12">
            <a:extLst>
              <a:ext uri="{FF2B5EF4-FFF2-40B4-BE49-F238E27FC236}">
                <a16:creationId xmlns:a16="http://schemas.microsoft.com/office/drawing/2014/main" id="{3FD10BAA-4CA7-452E-A31F-4566DDB77D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7015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--Serotypen</a:t>
            </a:r>
            <a:r>
              <a:rPr lang="en-US" altLang="en-US" sz="1200" b="1">
                <a:solidFill>
                  <a:srgbClr val="0000FF"/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--Follikuläre Konjunktivitis + </a:t>
            </a:r>
            <a:r>
              <a:rPr lang="en-US" altLang="en-US" sz="1200" b="1">
                <a:solidFill>
                  <a:srgbClr val="0000FF"/>
                </a:solidFill>
              </a:rPr>
              <a:t>Fieber </a:t>
            </a:r>
            <a:r>
              <a:rPr lang="en-US" altLang="en-US" sz="1200"/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  </a:t>
            </a:r>
            <a:r>
              <a:rPr lang="en-US" altLang="en-US" sz="1200" b="1">
                <a:solidFill>
                  <a:srgbClr val="0000FF"/>
                </a:solidFill>
              </a:rPr>
              <a:t>HA </a:t>
            </a:r>
            <a:r>
              <a:rPr lang="en-US" altLang="en-US" sz="1200"/>
              <a:t>+ </a:t>
            </a:r>
            <a:r>
              <a:rPr lang="en-US" altLang="en-US" sz="1200" b="1">
                <a:solidFill>
                  <a:srgbClr val="0000FF"/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--Ähnlich wie eine </a:t>
            </a:r>
            <a:r>
              <a:rPr lang="en-US" altLang="en-US" sz="1200" b="1">
                <a:solidFill>
                  <a:srgbClr val="0000FF"/>
                </a:solidFill>
              </a:rPr>
              <a:t>Grippe</a:t>
            </a:r>
          </a:p>
        </p:txBody>
      </p:sp>
      <p:sp>
        <p:nvSpPr>
          <p:cNvPr id="75789" name="Line 13">
            <a:extLst>
              <a:ext uri="{FF2B5EF4-FFF2-40B4-BE49-F238E27FC236}">
                <a16:creationId xmlns:a16="http://schemas.microsoft.com/office/drawing/2014/main" id="{7D0923BC-3F39-4B11-B94B-882ACA6324FF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5790" name="Rectangle 14">
            <a:extLst>
              <a:ext uri="{FF2B5EF4-FFF2-40B4-BE49-F238E27FC236}">
                <a16:creationId xmlns:a16="http://schemas.microsoft.com/office/drawing/2014/main" id="{1FE74B95-4B0F-4EEF-AD73-6CAB212897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5791" name="Text Box 15">
            <a:extLst>
              <a:ext uri="{FF2B5EF4-FFF2-40B4-BE49-F238E27FC236}">
                <a16:creationId xmlns:a16="http://schemas.microsoft.com/office/drawing/2014/main" id="{52BC15B0-EC60-4388-B7A8-79E6E674DB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Epidemische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Keratokonjunktivitis</a:t>
            </a:r>
            <a:r>
              <a:rPr lang="en-US" altLang="en-US" sz="1200" i="1" dirty="0"/>
              <a:t> </a:t>
            </a:r>
            <a:r>
              <a:rPr lang="en-US" altLang="en-US" sz="1200" dirty="0"/>
              <a:t>(EKC)</a:t>
            </a:r>
          </a:p>
        </p:txBody>
      </p:sp>
      <p:sp>
        <p:nvSpPr>
          <p:cNvPr id="75792" name="Text Box 16">
            <a:extLst>
              <a:ext uri="{FF2B5EF4-FFF2-40B4-BE49-F238E27FC236}">
                <a16:creationId xmlns:a16="http://schemas.microsoft.com/office/drawing/2014/main" id="{8A65072D-BE5C-4B66-B46B-6F9A9C3646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3774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</a:t>
            </a:r>
            <a:r>
              <a:rPr lang="en-US" altLang="en-US" sz="1200" dirty="0" err="1"/>
              <a:t>Serotypen</a:t>
            </a:r>
            <a:r>
              <a:rPr lang="en-US" altLang="en-US" sz="1200" b="1" dirty="0">
                <a:solidFill>
                  <a:srgbClr val="0000FF"/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</a:t>
            </a:r>
            <a:r>
              <a:rPr lang="en-US" altLang="en-US" sz="1200" dirty="0" err="1"/>
              <a:t>Kann</a:t>
            </a:r>
            <a:r>
              <a:rPr lang="en-US" altLang="en-US" sz="1200" dirty="0"/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einer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oberen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Atemwegsinfektion</a:t>
            </a:r>
            <a:r>
              <a:rPr lang="en-US" altLang="en-US" sz="1200" dirty="0"/>
              <a:t> </a:t>
            </a:r>
            <a:r>
              <a:rPr lang="en-US" altLang="en-US" sz="1200" dirty="0" err="1"/>
              <a:t>folgen</a:t>
            </a:r>
            <a:endParaRPr lang="en-US" altLang="en-US" sz="12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 err="1"/>
              <a:t>nd</a:t>
            </a:r>
            <a:r>
              <a:rPr lang="en-US" altLang="en-US" sz="1200" dirty="0"/>
              <a:t>--</a:t>
            </a:r>
            <a:r>
              <a:rPr lang="en-US" altLang="en-US" sz="1200" dirty="0" err="1"/>
              <a:t>Beteiligung</a:t>
            </a:r>
            <a:r>
              <a:rPr lang="en-US" altLang="en-US" sz="1200" dirty="0"/>
              <a:t> des </a:t>
            </a:r>
            <a:r>
              <a:rPr lang="en-US" altLang="en-US" sz="1200" dirty="0" err="1"/>
              <a:t>zweiten</a:t>
            </a:r>
            <a:r>
              <a:rPr lang="en-US" altLang="en-US" sz="1200" dirty="0"/>
              <a:t> </a:t>
            </a:r>
            <a:r>
              <a:rPr lang="en-US" altLang="en-US" sz="1200" dirty="0" err="1"/>
              <a:t>Auges</a:t>
            </a:r>
            <a:r>
              <a:rPr lang="en-US" altLang="en-US" sz="1200" dirty="0"/>
              <a:t> </a:t>
            </a:r>
            <a:r>
              <a:rPr lang="en-US" altLang="en-US" sz="1200" dirty="0" err="1"/>
              <a:t>innerhalb</a:t>
            </a:r>
            <a:r>
              <a:rPr lang="en-US" altLang="en-US" sz="1200" dirty="0"/>
              <a:t> von</a:t>
            </a:r>
            <a:r>
              <a:rPr lang="en-US" altLang="en-US" sz="1200" b="1" dirty="0">
                <a:solidFill>
                  <a:srgbClr val="0000FF"/>
                </a:solidFill>
              </a:rPr>
              <a:t> 3–7 </a:t>
            </a:r>
            <a:r>
              <a:rPr lang="en-US" altLang="en-US" sz="1200" b="1" dirty="0" err="1">
                <a:solidFill>
                  <a:srgbClr val="0000FF"/>
                </a:solidFill>
              </a:rPr>
              <a:t>Tagen</a:t>
            </a:r>
            <a:endParaRPr lang="en-US" altLang="en-US" sz="1200" b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</a:t>
            </a:r>
            <a:r>
              <a:rPr lang="en-US" altLang="en-US" sz="1200" dirty="0" err="1"/>
              <a:t>Stadien</a:t>
            </a:r>
            <a:r>
              <a:rPr lang="en-US" altLang="en-US" sz="1200" dirty="0"/>
              <a:t>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    </a:t>
            </a:r>
            <a:r>
              <a:rPr lang="en-US" altLang="en-US" sz="1200" b="1" dirty="0">
                <a:solidFill>
                  <a:srgbClr val="0000FF"/>
                </a:solidFill>
              </a:rPr>
              <a:t>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</a:t>
            </a:r>
            <a:r>
              <a:rPr lang="en-US" altLang="en-US" sz="1200" b="1" dirty="0" err="1">
                <a:solidFill>
                  <a:srgbClr val="0000FF"/>
                </a:solidFill>
              </a:rPr>
              <a:t>Schwere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follikuläre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Konjunktivitis</a:t>
            </a:r>
            <a:endParaRPr lang="en-US" altLang="en-US" sz="1200" b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   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</a:t>
            </a:r>
            <a:r>
              <a:rPr lang="en-US" altLang="en-US" sz="1200" dirty="0" err="1">
                <a:solidFill>
                  <a:srgbClr val="DDDDDD"/>
                </a:solidFill>
              </a:rPr>
              <a:t>Behandlung</a:t>
            </a:r>
            <a:endParaRPr lang="en-US" altLang="en-US" sz="12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</a:t>
            </a:r>
            <a:r>
              <a:rPr lang="en-US" altLang="en-US" sz="1200" dirty="0" err="1">
                <a:solidFill>
                  <a:srgbClr val="DDDDDD"/>
                </a:solidFill>
              </a:rPr>
              <a:t>Symptomatische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Behandlung</a:t>
            </a:r>
            <a:r>
              <a:rPr lang="en-US" altLang="en-US" sz="1200" dirty="0">
                <a:solidFill>
                  <a:srgbClr val="DDDDDD"/>
                </a:solidFill>
              </a:rPr>
              <a:t>: ATs, </a:t>
            </a:r>
            <a:r>
              <a:rPr lang="en-US" altLang="en-US" sz="1200" dirty="0" err="1">
                <a:solidFill>
                  <a:srgbClr val="DDDDDD"/>
                </a:solidFill>
              </a:rPr>
              <a:t>kühle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Kompressen</a:t>
            </a:r>
            <a:endParaRPr lang="en-US" altLang="en-US" sz="12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</a:t>
            </a:r>
            <a:r>
              <a:rPr lang="en-US" altLang="en-US" sz="1200" dirty="0" err="1">
                <a:solidFill>
                  <a:srgbClr val="DDDDDD"/>
                </a:solidFill>
              </a:rPr>
              <a:t>Membranen</a:t>
            </a:r>
            <a:r>
              <a:rPr lang="en-US" altLang="en-US" sz="1200" dirty="0">
                <a:solidFill>
                  <a:srgbClr val="DDDDDD"/>
                </a:solidFill>
              </a:rPr>
              <a:t>: </a:t>
            </a:r>
            <a:r>
              <a:rPr lang="en-US" altLang="en-US" sz="1200" dirty="0" err="1">
                <a:solidFill>
                  <a:srgbClr val="DDDDDD"/>
                </a:solidFill>
              </a:rPr>
              <a:t>Abziehen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alle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vier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Tage</a:t>
            </a:r>
            <a:r>
              <a:rPr lang="en-US" altLang="en-US" sz="1200" dirty="0">
                <a:solidFill>
                  <a:srgbClr val="DDDDDD"/>
                </a:solidFill>
              </a:rPr>
              <a:t>; +/- </a:t>
            </a:r>
            <a:r>
              <a:rPr lang="en-US" altLang="en-US" sz="1200" dirty="0" err="1">
                <a:solidFill>
                  <a:srgbClr val="DDDDDD"/>
                </a:solidFill>
              </a:rPr>
              <a:t>Steroide</a:t>
            </a:r>
            <a:endParaRPr lang="en-US" altLang="en-US" sz="12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--SEI: +/- </a:t>
            </a:r>
            <a:r>
              <a:rPr lang="en-US" altLang="en-US" sz="1200" dirty="0" err="1">
                <a:solidFill>
                  <a:srgbClr val="DDDDDD"/>
                </a:solidFill>
              </a:rPr>
              <a:t>Steroide</a:t>
            </a:r>
            <a:endParaRPr lang="en-US" altLang="en-US" sz="1200" dirty="0">
              <a:solidFill>
                <a:srgbClr val="DDDDDD"/>
              </a:solidFill>
            </a:endParaRPr>
          </a:p>
        </p:txBody>
      </p:sp>
      <p:sp>
        <p:nvSpPr>
          <p:cNvPr id="75793" name="Text Box 17">
            <a:extLst>
              <a:ext uri="{FF2B5EF4-FFF2-40B4-BE49-F238E27FC236}">
                <a16:creationId xmlns:a16="http://schemas.microsoft.com/office/drawing/2014/main" id="{DF61672D-3E01-4396-858C-4575484C69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18286" y="4588933"/>
            <a:ext cx="782639" cy="210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1 </a:t>
            </a:r>
            <a:r>
              <a:rPr lang="en-US" altLang="en-US" sz="1200" dirty="0" err="1"/>
              <a:t>Woche</a:t>
            </a:r>
            <a:endParaRPr lang="en-US" altLang="en-US" sz="1200" dirty="0"/>
          </a:p>
        </p:txBody>
      </p:sp>
      <p:sp>
        <p:nvSpPr>
          <p:cNvPr id="75794" name="Line 18">
            <a:extLst>
              <a:ext uri="{FF2B5EF4-FFF2-40B4-BE49-F238E27FC236}">
                <a16:creationId xmlns:a16="http://schemas.microsoft.com/office/drawing/2014/main" id="{AA2EDDBC-B73D-4042-A46F-1BCD87DE6899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5795" name="Line 22">
            <a:extLst>
              <a:ext uri="{FF2B5EF4-FFF2-40B4-BE49-F238E27FC236}">
                <a16:creationId xmlns:a16="http://schemas.microsoft.com/office/drawing/2014/main" id="{9B87DD04-99B4-47FE-AADB-E6B1B96E7F2D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5796" name="Text Box 23">
            <a:extLst>
              <a:ext uri="{FF2B5EF4-FFF2-40B4-BE49-F238E27FC236}">
                <a16:creationId xmlns:a16="http://schemas.microsoft.com/office/drawing/2014/main" id="{94A198FF-A4E8-446E-A0BB-C8112FC7A4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4486275"/>
            <a:ext cx="4273550" cy="22463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Worüber klagen die Patienten in diesem Stadium?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Tränenfluss, Fremdkörpergefühl, Lichtempfindlichkeit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Die Spaltlampenuntersuchung des vorderen Augenabschnitts zeigt…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…punktförmige epitheliale Keratopathie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…Petechiale Blutungen +/- subkonjunktivales Häm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…Bindehautmembranen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Welches </a:t>
            </a:r>
            <a:r>
              <a:rPr lang="en-US" altLang="en-US" sz="1200" i="1" dirty="0" err="1">
                <a:solidFill>
                  <a:srgbClr val="0000FF"/>
                </a:solidFill>
              </a:rPr>
              <a:t>nicht-okulare </a:t>
            </a:r>
            <a:r>
              <a:rPr lang="en-US" altLang="en-US" sz="1200" i="1" dirty="0">
                <a:solidFill>
                  <a:srgbClr val="0000FF"/>
                </a:solidFill>
              </a:rPr>
              <a:t>Symptom wird vorliegen?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Preaurikuläre Lymphadenopathie</a:t>
            </a:r>
          </a:p>
        </p:txBody>
      </p:sp>
      <p:sp>
        <p:nvSpPr>
          <p:cNvPr id="75797" name="Line 24">
            <a:extLst>
              <a:ext uri="{FF2B5EF4-FFF2-40B4-BE49-F238E27FC236}">
                <a16:creationId xmlns:a16="http://schemas.microsoft.com/office/drawing/2014/main" id="{86F440E4-A04D-4123-8028-499C3DFF3E4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105400" y="5029200"/>
            <a:ext cx="812800" cy="76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5798" name="Slide Number Placeholder 1">
            <a:extLst>
              <a:ext uri="{FF2B5EF4-FFF2-40B4-BE49-F238E27FC236}">
                <a16:creationId xmlns:a16="http://schemas.microsoft.com/office/drawing/2014/main" id="{4CF61A98-5F55-4C77-89C1-C776665AF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DEFA7D8-7FFF-4696-9BE3-D0A565627813}" type="slidenum">
              <a:rPr lang="en-US" altLang="en-US" sz="1000" smtClean="0"/>
              <a:t>109</a:t>
            </a:fld>
            <a:endParaRPr lang="en-US" altLang="en-US" sz="1000"/>
          </a:p>
        </p:txBody>
      </p:sp>
      <p:sp>
        <p:nvSpPr>
          <p:cNvPr id="75799" name="TextBox 27">
            <a:extLst>
              <a:ext uri="{FF2B5EF4-FFF2-40B4-BE49-F238E27FC236}">
                <a16:creationId xmlns:a16="http://schemas.microsoft.com/office/drawing/2014/main" id="{ED4E1862-2067-4057-A53D-6A7BA82073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1</a:t>
            </a:r>
            <a:r>
              <a:rPr lang="en-US" altLang="en-US" sz="1200" baseline="30000"/>
              <a:t>st</a:t>
            </a:r>
            <a:endParaRPr lang="en-US" altLang="en-US" sz="1800"/>
          </a:p>
        </p:txBody>
      </p:sp>
      <p:sp>
        <p:nvSpPr>
          <p:cNvPr id="75800" name="TextBox 28">
            <a:extLst>
              <a:ext uri="{FF2B5EF4-FFF2-40B4-BE49-F238E27FC236}">
                <a16:creationId xmlns:a16="http://schemas.microsoft.com/office/drawing/2014/main" id="{C06B5612-E00C-41D0-8F94-872EFB4CD8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2</a:t>
            </a:r>
            <a:r>
              <a:rPr lang="en-US" altLang="en-US" sz="1200" baseline="30000"/>
              <a:t>nd</a:t>
            </a:r>
            <a:endParaRPr lang="en-US" altLang="en-US" sz="1800"/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53AEBA4B-8BDB-9B48-A7AE-2B86912185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Übertragung</a:t>
            </a:r>
            <a:r>
              <a:rPr lang="en-US" altLang="en-US" sz="1200" b="1" i="1" dirty="0">
                <a:solidFill>
                  <a:srgbClr val="0000FF"/>
                </a:solidFill>
              </a:rPr>
              <a:t> </a:t>
            </a:r>
            <a:r>
              <a:rPr lang="en-US" altLang="en-US" sz="1200" b="1" i="1" dirty="0" err="1">
                <a:solidFill>
                  <a:srgbClr val="0000FF"/>
                </a:solidFill>
              </a:rPr>
              <a:t>durch</a:t>
            </a:r>
            <a:r>
              <a:rPr lang="en-US" altLang="en-US" sz="1200" b="1" i="1" dirty="0">
                <a:solidFill>
                  <a:srgbClr val="0000FF"/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 und 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4CCC4E-6F92-4E4B-6A06-EB156492F2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>
            <a:extLst>
              <a:ext uri="{FF2B5EF4-FFF2-40B4-BE49-F238E27FC236}">
                <a16:creationId xmlns:a16="http://schemas.microsoft.com/office/drawing/2014/main" id="{C25C30EE-F8DE-7E89-F3E9-632DCC6BB6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6148" name="Slide Number Placeholder 1">
            <a:extLst>
              <a:ext uri="{FF2B5EF4-FFF2-40B4-BE49-F238E27FC236}">
                <a16:creationId xmlns:a16="http://schemas.microsoft.com/office/drawing/2014/main" id="{367EEF04-D289-FF79-1C46-37054ADEA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2A0B983-D245-402D-A9C2-276FA68C592B}" type="slidenum">
              <a:rPr lang="en-US" altLang="en-US" sz="1000" smtClean="0"/>
              <a:t>11</a:t>
            </a:fld>
            <a:endParaRPr lang="en-US" altLang="en-US" sz="1000"/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1DAB166C-C6FE-0EDF-3C18-D11B9CA319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8843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>
                <a:solidFill>
                  <a:srgbClr val="0000FF"/>
                </a:solidFill>
              </a:rPr>
              <a:t>Übertragung durch…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 und 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EC7128-3562-64E0-C03E-92AAF2624DD0}"/>
              </a:ext>
            </a:extLst>
          </p:cNvPr>
          <p:cNvSpPr txBox="1"/>
          <p:nvPr/>
        </p:nvSpPr>
        <p:spPr>
          <a:xfrm>
            <a:off x="4588933" y="1475927"/>
            <a:ext cx="1939955" cy="30777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latin typeface="Segoe Script" panose="030B0504020000000003" pitchFamily="66" charset="0"/>
              </a:rPr>
              <a:t>…den Augenarzt?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884CB1-B01E-C840-4045-F78AC6633849}"/>
              </a:ext>
            </a:extLst>
          </p:cNvPr>
          <p:cNvSpPr txBox="1"/>
          <p:nvPr/>
        </p:nvSpPr>
        <p:spPr>
          <a:xfrm>
            <a:off x="1981200" y="2013582"/>
            <a:ext cx="6591869" cy="584775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Ist eine Adeno-Konjunktivitis durch routinemäßige Augenuntersuchungen übertragbar?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Oh ja, am häufigsten bei </a:t>
            </a:r>
            <a:r>
              <a:rPr lang="en-US" sz="1200" b="1" dirty="0"/>
              <a:t>der Applanationstonometrie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und der Tropfengabe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3EED07-BDCF-CE08-95B5-683453CC182E}"/>
              </a:ext>
            </a:extLst>
          </p:cNvPr>
          <p:cNvSpPr txBox="1"/>
          <p:nvPr/>
        </p:nvSpPr>
        <p:spPr>
          <a:xfrm>
            <a:off x="2220305" y="2802431"/>
            <a:ext cx="6543779" cy="1384995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Ich </a:t>
            </a:r>
            <a:r>
              <a:rPr lang="en-US" sz="1200" i="1" dirty="0" err="1">
                <a:solidFill>
                  <a:srgbClr val="0000FF"/>
                </a:solidFill>
              </a:rPr>
              <a:t>wische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meine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Goldmann-Prismen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immer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mit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einem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Alkoholtupfer</a:t>
            </a:r>
            <a:r>
              <a:rPr lang="en-US" sz="1200" i="1" dirty="0">
                <a:solidFill>
                  <a:srgbClr val="0000FF"/>
                </a:solidFill>
              </a:rPr>
              <a:t> ab, also </a:t>
            </a:r>
            <a:r>
              <a:rPr lang="en-US" sz="1200" i="1" dirty="0" err="1">
                <a:solidFill>
                  <a:srgbClr val="0000FF"/>
                </a:solidFill>
              </a:rPr>
              <a:t>kein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Grund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zur</a:t>
            </a:r>
            <a:r>
              <a:rPr lang="en-US" sz="1200" i="1" dirty="0">
                <a:solidFill>
                  <a:srgbClr val="0000FF"/>
                </a:solidFill>
              </a:rPr>
              <a:t> Sorge, </a:t>
            </a:r>
            <a:r>
              <a:rPr lang="en-US" sz="1200" i="1" dirty="0" err="1">
                <a:solidFill>
                  <a:srgbClr val="0000FF"/>
                </a:solidFill>
              </a:rPr>
              <a:t>oder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r>
              <a:rPr lang="en-US" sz="1200" dirty="0" err="1">
                <a:solidFill>
                  <a:srgbClr val="0000FF"/>
                </a:solidFill>
              </a:rPr>
              <a:t>Leider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nein</a:t>
            </a:r>
            <a:r>
              <a:rPr lang="en-US" sz="1200" dirty="0">
                <a:solidFill>
                  <a:srgbClr val="0000FF"/>
                </a:solidFill>
              </a:rPr>
              <a:t> – </a:t>
            </a:r>
            <a:r>
              <a:rPr lang="en-US" sz="1200" dirty="0" err="1">
                <a:solidFill>
                  <a:srgbClr val="0000FF"/>
                </a:solidFill>
              </a:rPr>
              <a:t>Adenoviren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sind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zähe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kleine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Kerle</a:t>
            </a:r>
            <a:r>
              <a:rPr lang="en-US" sz="1200" dirty="0">
                <a:solidFill>
                  <a:srgbClr val="0000FF"/>
                </a:solidFill>
              </a:rPr>
              <a:t>, die </a:t>
            </a:r>
            <a:r>
              <a:rPr lang="en-US" sz="1200" dirty="0" err="1">
                <a:solidFill>
                  <a:srgbClr val="0000FF"/>
                </a:solidFill>
              </a:rPr>
              <a:t>Alkohol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überleben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können</a:t>
            </a:r>
            <a:endParaRPr lang="en-US" sz="1200" dirty="0">
              <a:solidFill>
                <a:srgbClr val="0000FF"/>
              </a:solidFill>
            </a:endParaRPr>
          </a:p>
          <a:p>
            <a:endParaRPr lang="en-US" sz="14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Welche Maßnahmen können ergriffen werden, um dies zu vermeiden?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– Sterilisieren Sie die Spitze, indem Sie sie in verdünntem Bleichmittel  </a:t>
            </a:r>
            <a:endParaRPr lang="en-US" sz="1400" dirty="0"/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sz="1200" b="1" i="1" dirty="0">
                <a:solidFill>
                  <a:schemeClr val="bg1">
                    <a:lumMod val="75000"/>
                  </a:schemeClr>
                </a:solidFill>
              </a:rPr>
              <a:t>?</a:t>
            </a:r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371292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91229A-FEEB-4419-B5C0-D7F4CAF3D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pPr>
              <a:defRPr/>
            </a:pPr>
            <a:fld id="{28421308-B42C-42B7-B765-AB9AB102A4B4}" type="slidenum">
              <a:rPr lang="en-US" altLang="en-US" smtClean="0"/>
              <a:t>110</a:t>
            </a:fld>
            <a:endParaRPr lang="en-US" altLang="en-US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D3BE0B61-D7C4-4B38-B45D-297294CB4881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228600"/>
            <a:ext cx="7543800" cy="609600"/>
          </a:xfrm>
          <a:prstGeom prst="rect">
            <a:avLst/>
          </a:prstGeom>
        </p:spPr>
        <p:txBody>
          <a:bodyPr wrap="square" lIns="25400" tIns="12700" rIns="25400" bIns="12700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1200" kern="0" dirty="0"/>
              <a:t>Adenovirale Konjunktivitis</a:t>
            </a:r>
            <a:endParaRPr lang="en-US" altLang="en-US" sz="3200" b="0" kern="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9CE0EC-6368-4BB9-ADB9-156C1E435D25}"/>
              </a:ext>
            </a:extLst>
          </p:cNvPr>
          <p:cNvSpPr txBox="1"/>
          <p:nvPr/>
        </p:nvSpPr>
        <p:spPr>
          <a:xfrm>
            <a:off x="2613777" y="6091520"/>
            <a:ext cx="3916457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EKC: Präaurikuläre Lymphadenopathie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01FD87-2134-496A-96A9-337F878CC6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0" y="1841500"/>
            <a:ext cx="5080000" cy="317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323435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>
            <a:extLst>
              <a:ext uri="{FF2B5EF4-FFF2-40B4-BE49-F238E27FC236}">
                <a16:creationId xmlns:a16="http://schemas.microsoft.com/office/drawing/2014/main" id="{63D6DEB2-4AC0-4824-A94C-2B293CA9B0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77827" name="Line 3">
            <a:extLst>
              <a:ext uri="{FF2B5EF4-FFF2-40B4-BE49-F238E27FC236}">
                <a16:creationId xmlns:a16="http://schemas.microsoft.com/office/drawing/2014/main" id="{C837CEEC-2BE7-4175-918F-0115B4EFD5E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7828" name="Text Box 4">
            <a:extLst>
              <a:ext uri="{FF2B5EF4-FFF2-40B4-BE49-F238E27FC236}">
                <a16:creationId xmlns:a16="http://schemas.microsoft.com/office/drawing/2014/main" id="{153AC645-F507-4C50-83EB-FD37D8A899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Drei Augensyndrome</a:t>
            </a:r>
          </a:p>
        </p:txBody>
      </p:sp>
      <p:sp>
        <p:nvSpPr>
          <p:cNvPr id="77829" name="Line 6">
            <a:extLst>
              <a:ext uri="{FF2B5EF4-FFF2-40B4-BE49-F238E27FC236}">
                <a16:creationId xmlns:a16="http://schemas.microsoft.com/office/drawing/2014/main" id="{2947DABE-1893-4F43-9DC2-88C71CE2FEE2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7830" name="Rectangle 7">
            <a:extLst>
              <a:ext uri="{FF2B5EF4-FFF2-40B4-BE49-F238E27FC236}">
                <a16:creationId xmlns:a16="http://schemas.microsoft.com/office/drawing/2014/main" id="{5C5FC2BD-83FD-4F20-9468-AB0D3D2632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7831" name="Text Box 8">
            <a:extLst>
              <a:ext uri="{FF2B5EF4-FFF2-40B4-BE49-F238E27FC236}">
                <a16:creationId xmlns:a16="http://schemas.microsoft.com/office/drawing/2014/main" id="{4BC5E26E-448D-477A-993B-DEFBFD47AC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/>
              <a:t>Follikuläre Konjunktivitis</a:t>
            </a:r>
          </a:p>
        </p:txBody>
      </p:sp>
      <p:sp>
        <p:nvSpPr>
          <p:cNvPr id="77832" name="Text Box 9">
            <a:extLst>
              <a:ext uri="{FF2B5EF4-FFF2-40B4-BE49-F238E27FC236}">
                <a16:creationId xmlns:a16="http://schemas.microsoft.com/office/drawing/2014/main" id="{648418AF-C8C6-41D8-A05B-65FA422B48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621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--Leichte, vorübergehende </a:t>
            </a:r>
            <a:r>
              <a:rPr lang="en-US" altLang="en-US" sz="1200"/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--Keine ärztliche Behandlung</a:t>
            </a:r>
          </a:p>
        </p:txBody>
      </p:sp>
      <p:sp>
        <p:nvSpPr>
          <p:cNvPr id="77833" name="Rectangle 10">
            <a:extLst>
              <a:ext uri="{FF2B5EF4-FFF2-40B4-BE49-F238E27FC236}">
                <a16:creationId xmlns:a16="http://schemas.microsoft.com/office/drawing/2014/main" id="{E30E3F9C-2D43-49F5-BCD8-8822B535D6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7834" name="Text Box 11">
            <a:extLst>
              <a:ext uri="{FF2B5EF4-FFF2-40B4-BE49-F238E27FC236}">
                <a16:creationId xmlns:a16="http://schemas.microsoft.com/office/drawing/2014/main" id="{16059CA8-DF2C-46B6-BAF8-F746C73226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Pharyngokonjunktivales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Fieber</a:t>
            </a:r>
            <a:r>
              <a:rPr lang="en-US" altLang="en-US" sz="1200" i="1" dirty="0"/>
              <a:t> </a:t>
            </a:r>
            <a:r>
              <a:rPr lang="en-US" altLang="en-US" sz="1200" dirty="0"/>
              <a:t>(PCF)</a:t>
            </a:r>
          </a:p>
        </p:txBody>
      </p:sp>
      <p:sp>
        <p:nvSpPr>
          <p:cNvPr id="77835" name="Text Box 12">
            <a:extLst>
              <a:ext uri="{FF2B5EF4-FFF2-40B4-BE49-F238E27FC236}">
                <a16:creationId xmlns:a16="http://schemas.microsoft.com/office/drawing/2014/main" id="{6D9071FF-7182-40D7-80CE-DCD1DACA43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7015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--Serotypen</a:t>
            </a:r>
            <a:r>
              <a:rPr lang="en-US" altLang="en-US" sz="1200" b="1">
                <a:solidFill>
                  <a:srgbClr val="0000FF"/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--Follikuläre Konjunktivitis + </a:t>
            </a:r>
            <a:r>
              <a:rPr lang="en-US" altLang="en-US" sz="1200" b="1">
                <a:solidFill>
                  <a:srgbClr val="0000FF"/>
                </a:solidFill>
              </a:rPr>
              <a:t>Fieber </a:t>
            </a:r>
            <a:r>
              <a:rPr lang="en-US" altLang="en-US" sz="1200"/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  </a:t>
            </a:r>
            <a:r>
              <a:rPr lang="en-US" altLang="en-US" sz="1200" b="1">
                <a:solidFill>
                  <a:srgbClr val="0000FF"/>
                </a:solidFill>
              </a:rPr>
              <a:t>HA </a:t>
            </a:r>
            <a:r>
              <a:rPr lang="en-US" altLang="en-US" sz="1200"/>
              <a:t>+ </a:t>
            </a:r>
            <a:r>
              <a:rPr lang="en-US" altLang="en-US" sz="1200" b="1">
                <a:solidFill>
                  <a:srgbClr val="0000FF"/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--Ähnlich wie eine </a:t>
            </a:r>
            <a:r>
              <a:rPr lang="en-US" altLang="en-US" sz="1200" b="1">
                <a:solidFill>
                  <a:srgbClr val="0000FF"/>
                </a:solidFill>
              </a:rPr>
              <a:t>Grippe</a:t>
            </a:r>
          </a:p>
        </p:txBody>
      </p:sp>
      <p:sp>
        <p:nvSpPr>
          <p:cNvPr id="77836" name="Line 13">
            <a:extLst>
              <a:ext uri="{FF2B5EF4-FFF2-40B4-BE49-F238E27FC236}">
                <a16:creationId xmlns:a16="http://schemas.microsoft.com/office/drawing/2014/main" id="{432E6196-76F0-467A-9264-2B9B96897F11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7837" name="Rectangle 14">
            <a:extLst>
              <a:ext uri="{FF2B5EF4-FFF2-40B4-BE49-F238E27FC236}">
                <a16:creationId xmlns:a16="http://schemas.microsoft.com/office/drawing/2014/main" id="{90AC4458-6E1B-4040-8E6A-C7496568C0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7838" name="Text Box 15">
            <a:extLst>
              <a:ext uri="{FF2B5EF4-FFF2-40B4-BE49-F238E27FC236}">
                <a16:creationId xmlns:a16="http://schemas.microsoft.com/office/drawing/2014/main" id="{680F43BE-914D-4A91-84F8-1213A10A23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Epidemische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Keratokonjunktivitis</a:t>
            </a:r>
            <a:r>
              <a:rPr lang="en-US" altLang="en-US" sz="1200" i="1" dirty="0"/>
              <a:t> </a:t>
            </a:r>
            <a:r>
              <a:rPr lang="en-US" altLang="en-US" sz="1200" dirty="0"/>
              <a:t>(EKC)</a:t>
            </a:r>
          </a:p>
        </p:txBody>
      </p:sp>
      <p:sp>
        <p:nvSpPr>
          <p:cNvPr id="77839" name="Text Box 16">
            <a:extLst>
              <a:ext uri="{FF2B5EF4-FFF2-40B4-BE49-F238E27FC236}">
                <a16:creationId xmlns:a16="http://schemas.microsoft.com/office/drawing/2014/main" id="{CFCEC479-A1FF-42A6-9C02-B1CD9D6BA2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3589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</a:t>
            </a:r>
            <a:r>
              <a:rPr lang="en-US" altLang="en-US" sz="1200" dirty="0" err="1"/>
              <a:t>Serotypen</a:t>
            </a:r>
            <a:r>
              <a:rPr lang="en-US" altLang="en-US" sz="1200" b="1" dirty="0">
                <a:solidFill>
                  <a:srgbClr val="0000FF"/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</a:t>
            </a:r>
            <a:r>
              <a:rPr lang="en-US" altLang="en-US" sz="1200" dirty="0" err="1"/>
              <a:t>Kann</a:t>
            </a:r>
            <a:r>
              <a:rPr lang="en-US" altLang="en-US" sz="1200" dirty="0"/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einer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oberen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Atemwegsinfektion</a:t>
            </a:r>
            <a:r>
              <a:rPr lang="en-US" altLang="en-US" sz="1200" dirty="0"/>
              <a:t> </a:t>
            </a:r>
            <a:r>
              <a:rPr lang="en-US" altLang="en-US" sz="1200" dirty="0" err="1"/>
              <a:t>folgen</a:t>
            </a:r>
            <a:endParaRPr lang="en-US" altLang="en-US" sz="12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 err="1"/>
              <a:t>nd</a:t>
            </a:r>
            <a:r>
              <a:rPr lang="en-US" altLang="en-US" sz="1200" dirty="0"/>
              <a:t>--</a:t>
            </a:r>
            <a:r>
              <a:rPr lang="en-US" altLang="en-US" sz="1200" dirty="0" err="1"/>
              <a:t>Beteiligung</a:t>
            </a:r>
            <a:r>
              <a:rPr lang="en-US" altLang="en-US" sz="1200" dirty="0"/>
              <a:t> des </a:t>
            </a:r>
            <a:r>
              <a:rPr lang="en-US" altLang="en-US" sz="1200" dirty="0" err="1"/>
              <a:t>zweiten</a:t>
            </a:r>
            <a:r>
              <a:rPr lang="en-US" altLang="en-US" sz="1200" dirty="0"/>
              <a:t> </a:t>
            </a:r>
            <a:r>
              <a:rPr lang="en-US" altLang="en-US" sz="1200" dirty="0" err="1"/>
              <a:t>Auges</a:t>
            </a:r>
            <a:r>
              <a:rPr lang="en-US" altLang="en-US" sz="1200" dirty="0"/>
              <a:t> </a:t>
            </a:r>
            <a:r>
              <a:rPr lang="en-US" altLang="en-US" sz="1200" dirty="0" err="1"/>
              <a:t>innerhalb</a:t>
            </a:r>
            <a:r>
              <a:rPr lang="en-US" altLang="en-US" sz="1200" dirty="0"/>
              <a:t> von</a:t>
            </a:r>
            <a:r>
              <a:rPr lang="en-US" altLang="en-US" sz="1200" b="1" dirty="0">
                <a:solidFill>
                  <a:srgbClr val="0000FF"/>
                </a:solidFill>
              </a:rPr>
              <a:t> 3–7 </a:t>
            </a:r>
            <a:r>
              <a:rPr lang="en-US" altLang="en-US" sz="1200" b="1" dirty="0" err="1">
                <a:solidFill>
                  <a:srgbClr val="0000FF"/>
                </a:solidFill>
              </a:rPr>
              <a:t>Tagen</a:t>
            </a:r>
            <a:endParaRPr lang="en-US" altLang="en-US" sz="1200" b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</a:t>
            </a:r>
            <a:r>
              <a:rPr lang="en-US" altLang="en-US" sz="1200" dirty="0" err="1"/>
              <a:t>Stadien</a:t>
            </a:r>
            <a:r>
              <a:rPr lang="en-US" altLang="en-US" sz="1200" dirty="0"/>
              <a:t>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    </a:t>
            </a:r>
            <a:r>
              <a:rPr lang="en-US" altLang="en-US" sz="1200" b="1" dirty="0">
                <a:solidFill>
                  <a:srgbClr val="0000FF"/>
                </a:solidFill>
              </a:rPr>
              <a:t>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</a:t>
            </a:r>
            <a:r>
              <a:rPr lang="en-US" altLang="en-US" sz="1200" b="1" dirty="0" err="1">
                <a:solidFill>
                  <a:srgbClr val="0000FF"/>
                </a:solidFill>
              </a:rPr>
              <a:t>Schwere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follikuläre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Konjunktivitis</a:t>
            </a:r>
            <a:endParaRPr lang="en-US" altLang="en-US" sz="1200" b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     </a:t>
            </a:r>
            <a:r>
              <a:rPr lang="en-US" altLang="en-US" sz="1200" b="1" dirty="0" err="1">
                <a:solidFill>
                  <a:srgbClr val="0000FF"/>
                </a:solidFill>
              </a:rPr>
              <a:t>Subepitheliale</a:t>
            </a:r>
            <a:r>
              <a:rPr lang="en-US" altLang="en-US" sz="1200" b="1" dirty="0">
                <a:solidFill>
                  <a:srgbClr val="0000FF"/>
                </a:solidFill>
              </a:rPr>
              <a:t> Infiltrate</a:t>
            </a: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</a:t>
            </a:r>
            <a:r>
              <a:rPr lang="en-US" altLang="en-US" sz="1200" dirty="0" err="1">
                <a:solidFill>
                  <a:srgbClr val="DDDDDD"/>
                </a:solidFill>
              </a:rPr>
              <a:t>Behandlung</a:t>
            </a:r>
            <a:endParaRPr lang="en-US" altLang="en-US" sz="12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</a:t>
            </a:r>
            <a:r>
              <a:rPr lang="en-US" altLang="en-US" sz="1200" dirty="0" err="1">
                <a:solidFill>
                  <a:srgbClr val="DDDDDD"/>
                </a:solidFill>
              </a:rPr>
              <a:t>Symptomatische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Behandlung</a:t>
            </a:r>
            <a:r>
              <a:rPr lang="en-US" altLang="en-US" sz="1200" dirty="0">
                <a:solidFill>
                  <a:srgbClr val="DDDDDD"/>
                </a:solidFill>
              </a:rPr>
              <a:t>: ATs, </a:t>
            </a:r>
            <a:r>
              <a:rPr lang="en-US" altLang="en-US" sz="1200" dirty="0" err="1">
                <a:solidFill>
                  <a:srgbClr val="DDDDDD"/>
                </a:solidFill>
              </a:rPr>
              <a:t>kühle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Kompressen</a:t>
            </a:r>
            <a:endParaRPr lang="en-US" altLang="en-US" sz="12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</a:t>
            </a:r>
            <a:r>
              <a:rPr lang="en-US" altLang="en-US" sz="1200" dirty="0" err="1">
                <a:solidFill>
                  <a:srgbClr val="DDDDDD"/>
                </a:solidFill>
              </a:rPr>
              <a:t>Membranen</a:t>
            </a:r>
            <a:r>
              <a:rPr lang="en-US" altLang="en-US" sz="1200" dirty="0">
                <a:solidFill>
                  <a:srgbClr val="DDDDDD"/>
                </a:solidFill>
              </a:rPr>
              <a:t>: QOD </a:t>
            </a:r>
            <a:r>
              <a:rPr lang="en-US" altLang="en-US" sz="1200" dirty="0" err="1">
                <a:solidFill>
                  <a:srgbClr val="DDDDDD"/>
                </a:solidFill>
              </a:rPr>
              <a:t>ablösen</a:t>
            </a:r>
            <a:r>
              <a:rPr lang="en-US" altLang="en-US" sz="1200" dirty="0">
                <a:solidFill>
                  <a:srgbClr val="DDDDDD"/>
                </a:solidFill>
              </a:rPr>
              <a:t>; +/- </a:t>
            </a:r>
            <a:r>
              <a:rPr lang="en-US" altLang="en-US" sz="1200" dirty="0" err="1">
                <a:solidFill>
                  <a:srgbClr val="DDDDDD"/>
                </a:solidFill>
              </a:rPr>
              <a:t>Steroide</a:t>
            </a:r>
            <a:endParaRPr lang="en-US" altLang="en-US" sz="12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--SEI: +/- </a:t>
            </a:r>
            <a:r>
              <a:rPr lang="en-US" altLang="en-US" sz="1200" dirty="0" err="1">
                <a:solidFill>
                  <a:srgbClr val="DDDDDD"/>
                </a:solidFill>
              </a:rPr>
              <a:t>Steroide</a:t>
            </a:r>
            <a:endParaRPr lang="en-US" altLang="en-US" sz="1200" dirty="0">
              <a:solidFill>
                <a:srgbClr val="DDDDDD"/>
              </a:solidFill>
            </a:endParaRPr>
          </a:p>
        </p:txBody>
      </p:sp>
      <p:sp>
        <p:nvSpPr>
          <p:cNvPr id="77840" name="Text Box 17">
            <a:extLst>
              <a:ext uri="{FF2B5EF4-FFF2-40B4-BE49-F238E27FC236}">
                <a16:creationId xmlns:a16="http://schemas.microsoft.com/office/drawing/2014/main" id="{5D4DA461-2CE0-4A8C-A516-A388A9BA80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18286" y="4587346"/>
            <a:ext cx="696909" cy="210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1 </a:t>
            </a:r>
            <a:r>
              <a:rPr lang="en-US" altLang="en-US" sz="1200" dirty="0" err="1"/>
              <a:t>Woche</a:t>
            </a:r>
            <a:endParaRPr lang="en-US" altLang="en-US" sz="1200" dirty="0"/>
          </a:p>
        </p:txBody>
      </p:sp>
      <p:sp>
        <p:nvSpPr>
          <p:cNvPr id="77841" name="Line 18">
            <a:extLst>
              <a:ext uri="{FF2B5EF4-FFF2-40B4-BE49-F238E27FC236}">
                <a16:creationId xmlns:a16="http://schemas.microsoft.com/office/drawing/2014/main" id="{6159DCBF-4857-40CC-B636-2136F0AEA98E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7842" name="Text Box 19">
            <a:extLst>
              <a:ext uri="{FF2B5EF4-FFF2-40B4-BE49-F238E27FC236}">
                <a16:creationId xmlns:a16="http://schemas.microsoft.com/office/drawing/2014/main" id="{7E9E7A2F-8E1D-48B9-9BC2-E65F665F1C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1001" y="5206388"/>
            <a:ext cx="988998" cy="210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1–2 </a:t>
            </a:r>
            <a:r>
              <a:rPr lang="en-US" altLang="en-US" sz="1200" dirty="0" err="1"/>
              <a:t>Wochen</a:t>
            </a:r>
            <a:endParaRPr lang="en-US" altLang="en-US" sz="1200" dirty="0"/>
          </a:p>
        </p:txBody>
      </p:sp>
      <p:sp>
        <p:nvSpPr>
          <p:cNvPr id="77843" name="Rectangle 20">
            <a:extLst>
              <a:ext uri="{FF2B5EF4-FFF2-40B4-BE49-F238E27FC236}">
                <a16:creationId xmlns:a16="http://schemas.microsoft.com/office/drawing/2014/main" id="{A7F6FF66-FFD5-4081-8DD4-B0B08E7092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9500" y="5654675"/>
            <a:ext cx="2286000" cy="228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 err="1"/>
              <a:t>zwei</a:t>
            </a:r>
            <a:r>
              <a:rPr lang="en-US" altLang="en-US" sz="1200" dirty="0"/>
              <a:t> </a:t>
            </a:r>
            <a:r>
              <a:rPr lang="en-US" altLang="en-US" sz="1200" dirty="0" err="1"/>
              <a:t>Wörter</a:t>
            </a:r>
            <a:endParaRPr lang="en-US" altLang="en-US" sz="1200" dirty="0"/>
          </a:p>
        </p:txBody>
      </p:sp>
      <p:sp>
        <p:nvSpPr>
          <p:cNvPr id="77844" name="Line 22">
            <a:extLst>
              <a:ext uri="{FF2B5EF4-FFF2-40B4-BE49-F238E27FC236}">
                <a16:creationId xmlns:a16="http://schemas.microsoft.com/office/drawing/2014/main" id="{5D2A36D4-AAE7-4B8B-AF02-EABED1BDB0B6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7845" name="Line 23">
            <a:extLst>
              <a:ext uri="{FF2B5EF4-FFF2-40B4-BE49-F238E27FC236}">
                <a16:creationId xmlns:a16="http://schemas.microsoft.com/office/drawing/2014/main" id="{C3CBE938-C9B6-40AE-B0A7-5B2288BEA3BF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51816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7846" name="Slide Number Placeholder 1">
            <a:extLst>
              <a:ext uri="{FF2B5EF4-FFF2-40B4-BE49-F238E27FC236}">
                <a16:creationId xmlns:a16="http://schemas.microsoft.com/office/drawing/2014/main" id="{56DF49DD-B04B-47CB-B035-6D948C6EE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0F72EE6-BF6E-45B7-A35F-CB8B0458FAAA}" type="slidenum">
              <a:rPr lang="en-US" altLang="en-US" sz="1000" smtClean="0"/>
              <a:t>111</a:t>
            </a:fld>
            <a:endParaRPr lang="en-US" altLang="en-US" sz="1000"/>
          </a:p>
        </p:txBody>
      </p:sp>
      <p:sp>
        <p:nvSpPr>
          <p:cNvPr id="77847" name="TextBox 24">
            <a:extLst>
              <a:ext uri="{FF2B5EF4-FFF2-40B4-BE49-F238E27FC236}">
                <a16:creationId xmlns:a16="http://schemas.microsoft.com/office/drawing/2014/main" id="{B03D4EDD-1B34-4F7E-8EB8-5259C3C65B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1</a:t>
            </a:r>
            <a:r>
              <a:rPr lang="en-US" altLang="en-US" sz="1200" baseline="30000"/>
              <a:t>st</a:t>
            </a:r>
            <a:endParaRPr lang="en-US" altLang="en-US" sz="1800"/>
          </a:p>
        </p:txBody>
      </p:sp>
      <p:sp>
        <p:nvSpPr>
          <p:cNvPr id="77848" name="TextBox 25">
            <a:extLst>
              <a:ext uri="{FF2B5EF4-FFF2-40B4-BE49-F238E27FC236}">
                <a16:creationId xmlns:a16="http://schemas.microsoft.com/office/drawing/2014/main" id="{E228AF99-58F5-4F1E-8EAD-E395A0BF2D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2</a:t>
            </a:r>
            <a:r>
              <a:rPr lang="en-US" altLang="en-US" sz="1200" baseline="30000"/>
              <a:t>nd</a:t>
            </a:r>
            <a:endParaRPr lang="en-US" altLang="en-US" sz="1800"/>
          </a:p>
        </p:txBody>
      </p:sp>
      <p:sp>
        <p:nvSpPr>
          <p:cNvPr id="77849" name="TextBox 26">
            <a:extLst>
              <a:ext uri="{FF2B5EF4-FFF2-40B4-BE49-F238E27FC236}">
                <a16:creationId xmlns:a16="http://schemas.microsoft.com/office/drawing/2014/main" id="{3612EBAB-42F9-4F90-BF2A-86B2242720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5486400"/>
            <a:ext cx="4492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3</a:t>
            </a:r>
            <a:r>
              <a:rPr lang="en-US" altLang="en-US" sz="1200" baseline="30000"/>
              <a:t>rd</a:t>
            </a:r>
            <a:endParaRPr lang="en-US" altLang="en-US" sz="1800"/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FA9F1F0E-6D4D-D20F-15A4-FDE99F7687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Übertragung</a:t>
            </a:r>
            <a:r>
              <a:rPr lang="en-US" altLang="en-US" sz="1200" b="1" i="1" dirty="0">
                <a:solidFill>
                  <a:srgbClr val="0000FF"/>
                </a:solidFill>
              </a:rPr>
              <a:t> </a:t>
            </a:r>
            <a:r>
              <a:rPr lang="en-US" altLang="en-US" sz="1200" b="1" i="1" dirty="0" err="1">
                <a:solidFill>
                  <a:srgbClr val="0000FF"/>
                </a:solidFill>
              </a:rPr>
              <a:t>durch</a:t>
            </a:r>
            <a:r>
              <a:rPr lang="en-US" altLang="en-US" sz="1200" b="1" i="1" dirty="0">
                <a:solidFill>
                  <a:srgbClr val="0000FF"/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 und 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>
            <a:extLst>
              <a:ext uri="{FF2B5EF4-FFF2-40B4-BE49-F238E27FC236}">
                <a16:creationId xmlns:a16="http://schemas.microsoft.com/office/drawing/2014/main" id="{ACA54505-3E25-4D8B-BE48-91CCD7573E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79875" name="Line 3">
            <a:extLst>
              <a:ext uri="{FF2B5EF4-FFF2-40B4-BE49-F238E27FC236}">
                <a16:creationId xmlns:a16="http://schemas.microsoft.com/office/drawing/2014/main" id="{F746C7E9-CF63-45FE-BFFF-4137ECDDBCE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876" name="Text Box 4">
            <a:extLst>
              <a:ext uri="{FF2B5EF4-FFF2-40B4-BE49-F238E27FC236}">
                <a16:creationId xmlns:a16="http://schemas.microsoft.com/office/drawing/2014/main" id="{9C9DFA5B-236C-4F75-B1FE-DB455E8622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Drei Augensyndrome</a:t>
            </a:r>
          </a:p>
        </p:txBody>
      </p:sp>
      <p:sp>
        <p:nvSpPr>
          <p:cNvPr id="79877" name="Line 6">
            <a:extLst>
              <a:ext uri="{FF2B5EF4-FFF2-40B4-BE49-F238E27FC236}">
                <a16:creationId xmlns:a16="http://schemas.microsoft.com/office/drawing/2014/main" id="{73A3CC06-2EFD-43DB-A3B2-1E7819E96F4E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878" name="Rectangle 7">
            <a:extLst>
              <a:ext uri="{FF2B5EF4-FFF2-40B4-BE49-F238E27FC236}">
                <a16:creationId xmlns:a16="http://schemas.microsoft.com/office/drawing/2014/main" id="{AAC13C47-4CCB-482F-A2D8-F906100613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9879" name="Text Box 8">
            <a:extLst>
              <a:ext uri="{FF2B5EF4-FFF2-40B4-BE49-F238E27FC236}">
                <a16:creationId xmlns:a16="http://schemas.microsoft.com/office/drawing/2014/main" id="{501FEDE5-B357-450E-AE09-70DFCFB1E3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/>
              <a:t>Follikuläre Konjunktivitis</a:t>
            </a:r>
          </a:p>
        </p:txBody>
      </p:sp>
      <p:sp>
        <p:nvSpPr>
          <p:cNvPr id="79880" name="Text Box 9">
            <a:extLst>
              <a:ext uri="{FF2B5EF4-FFF2-40B4-BE49-F238E27FC236}">
                <a16:creationId xmlns:a16="http://schemas.microsoft.com/office/drawing/2014/main" id="{BE0A29BE-E2C9-4829-868B-72EF6B3083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621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--Leichte, vorübergehende </a:t>
            </a:r>
            <a:r>
              <a:rPr lang="en-US" altLang="en-US" sz="1200"/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--Keine ärztliche Behandlung</a:t>
            </a:r>
          </a:p>
        </p:txBody>
      </p:sp>
      <p:sp>
        <p:nvSpPr>
          <p:cNvPr id="79881" name="Rectangle 10">
            <a:extLst>
              <a:ext uri="{FF2B5EF4-FFF2-40B4-BE49-F238E27FC236}">
                <a16:creationId xmlns:a16="http://schemas.microsoft.com/office/drawing/2014/main" id="{AF55ECC0-1BB9-43AE-8937-24B988B62F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9882" name="Text Box 11">
            <a:extLst>
              <a:ext uri="{FF2B5EF4-FFF2-40B4-BE49-F238E27FC236}">
                <a16:creationId xmlns:a16="http://schemas.microsoft.com/office/drawing/2014/main" id="{F3DB57BB-0BCE-4658-B7BB-C4ACDB5220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Pharyngokonjunktivales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Fieber</a:t>
            </a:r>
            <a:r>
              <a:rPr lang="en-US" altLang="en-US" sz="1200" i="1" dirty="0"/>
              <a:t> </a:t>
            </a:r>
            <a:r>
              <a:rPr lang="en-US" altLang="en-US" sz="1200" dirty="0"/>
              <a:t>(PCF)</a:t>
            </a:r>
          </a:p>
        </p:txBody>
      </p:sp>
      <p:sp>
        <p:nvSpPr>
          <p:cNvPr id="79883" name="Text Box 12">
            <a:extLst>
              <a:ext uri="{FF2B5EF4-FFF2-40B4-BE49-F238E27FC236}">
                <a16:creationId xmlns:a16="http://schemas.microsoft.com/office/drawing/2014/main" id="{40976398-D841-474B-BE7F-318C99E74D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7015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--Serotypen</a:t>
            </a:r>
            <a:r>
              <a:rPr lang="en-US" altLang="en-US" sz="1200" b="1">
                <a:solidFill>
                  <a:srgbClr val="0000FF"/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--Follikuläre Konjunktivitis + </a:t>
            </a:r>
            <a:r>
              <a:rPr lang="en-US" altLang="en-US" sz="1200" b="1">
                <a:solidFill>
                  <a:srgbClr val="0000FF"/>
                </a:solidFill>
              </a:rPr>
              <a:t>Fieber </a:t>
            </a:r>
            <a:r>
              <a:rPr lang="en-US" altLang="en-US" sz="1200"/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  </a:t>
            </a:r>
            <a:r>
              <a:rPr lang="en-US" altLang="en-US" sz="1200" b="1">
                <a:solidFill>
                  <a:srgbClr val="0000FF"/>
                </a:solidFill>
              </a:rPr>
              <a:t>HA </a:t>
            </a:r>
            <a:r>
              <a:rPr lang="en-US" altLang="en-US" sz="1200"/>
              <a:t>+ </a:t>
            </a:r>
            <a:r>
              <a:rPr lang="en-US" altLang="en-US" sz="1200" b="1">
                <a:solidFill>
                  <a:srgbClr val="0000FF"/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--Ähnlich wie eine </a:t>
            </a:r>
            <a:r>
              <a:rPr lang="en-US" altLang="en-US" sz="1200" b="1">
                <a:solidFill>
                  <a:srgbClr val="0000FF"/>
                </a:solidFill>
              </a:rPr>
              <a:t>Grippe</a:t>
            </a:r>
          </a:p>
        </p:txBody>
      </p:sp>
      <p:sp>
        <p:nvSpPr>
          <p:cNvPr id="79884" name="Line 13">
            <a:extLst>
              <a:ext uri="{FF2B5EF4-FFF2-40B4-BE49-F238E27FC236}">
                <a16:creationId xmlns:a16="http://schemas.microsoft.com/office/drawing/2014/main" id="{B9429E73-14C2-45CE-8D8E-3427B5B7BD04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885" name="Rectangle 14">
            <a:extLst>
              <a:ext uri="{FF2B5EF4-FFF2-40B4-BE49-F238E27FC236}">
                <a16:creationId xmlns:a16="http://schemas.microsoft.com/office/drawing/2014/main" id="{FCF5272C-F577-421A-81EB-A9D2E8D559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9886" name="Text Box 15">
            <a:extLst>
              <a:ext uri="{FF2B5EF4-FFF2-40B4-BE49-F238E27FC236}">
                <a16:creationId xmlns:a16="http://schemas.microsoft.com/office/drawing/2014/main" id="{9343FCD7-C661-4BAE-B845-CAEF8544BF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Epidemische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Keratokonjunktivitis</a:t>
            </a:r>
            <a:r>
              <a:rPr lang="en-US" altLang="en-US" sz="1200" i="1" dirty="0"/>
              <a:t> </a:t>
            </a:r>
            <a:r>
              <a:rPr lang="en-US" altLang="en-US" sz="1200" dirty="0"/>
              <a:t>(EKC)</a:t>
            </a:r>
          </a:p>
        </p:txBody>
      </p:sp>
      <p:sp>
        <p:nvSpPr>
          <p:cNvPr id="79887" name="Text Box 16">
            <a:extLst>
              <a:ext uri="{FF2B5EF4-FFF2-40B4-BE49-F238E27FC236}">
                <a16:creationId xmlns:a16="http://schemas.microsoft.com/office/drawing/2014/main" id="{A17E9A3F-5FBE-4E08-AAA7-1FB655AC84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3589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</a:t>
            </a:r>
            <a:r>
              <a:rPr lang="en-US" altLang="en-US" sz="1200" dirty="0" err="1"/>
              <a:t>Serotypen</a:t>
            </a:r>
            <a:r>
              <a:rPr lang="en-US" altLang="en-US" sz="1200" b="1" dirty="0">
                <a:solidFill>
                  <a:srgbClr val="0000FF"/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</a:t>
            </a:r>
            <a:r>
              <a:rPr lang="en-US" altLang="en-US" sz="1200" dirty="0" err="1"/>
              <a:t>Kann</a:t>
            </a:r>
            <a:r>
              <a:rPr lang="en-US" altLang="en-US" sz="1200" dirty="0"/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einer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oberen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Atemwegsinfektion</a:t>
            </a:r>
            <a:r>
              <a:rPr lang="en-US" altLang="en-US" sz="1200" dirty="0"/>
              <a:t> </a:t>
            </a:r>
            <a:r>
              <a:rPr lang="en-US" altLang="en-US" sz="1200" dirty="0" err="1"/>
              <a:t>folgen</a:t>
            </a:r>
            <a:endParaRPr lang="en-US" altLang="en-US" sz="12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 err="1"/>
              <a:t>nd</a:t>
            </a:r>
            <a:r>
              <a:rPr lang="en-US" altLang="en-US" sz="1200" dirty="0"/>
              <a:t>--</a:t>
            </a:r>
            <a:r>
              <a:rPr lang="en-US" altLang="en-US" sz="1200" dirty="0" err="1"/>
              <a:t>Beteiligung</a:t>
            </a:r>
            <a:r>
              <a:rPr lang="en-US" altLang="en-US" sz="1200" dirty="0"/>
              <a:t> des </a:t>
            </a:r>
            <a:r>
              <a:rPr lang="en-US" altLang="en-US" sz="1200" dirty="0" err="1"/>
              <a:t>zweiten</a:t>
            </a:r>
            <a:r>
              <a:rPr lang="en-US" altLang="en-US" sz="1200" dirty="0"/>
              <a:t> </a:t>
            </a:r>
            <a:r>
              <a:rPr lang="en-US" altLang="en-US" sz="1200" dirty="0" err="1"/>
              <a:t>Auges</a:t>
            </a:r>
            <a:r>
              <a:rPr lang="en-US" altLang="en-US" sz="1200" dirty="0"/>
              <a:t> </a:t>
            </a:r>
            <a:r>
              <a:rPr lang="en-US" altLang="en-US" sz="1200" dirty="0" err="1"/>
              <a:t>innerhalb</a:t>
            </a:r>
            <a:r>
              <a:rPr lang="en-US" altLang="en-US" sz="1200" dirty="0"/>
              <a:t> von</a:t>
            </a:r>
            <a:r>
              <a:rPr lang="en-US" altLang="en-US" sz="1200" b="1" dirty="0">
                <a:solidFill>
                  <a:srgbClr val="0000FF"/>
                </a:solidFill>
              </a:rPr>
              <a:t> 3–7 </a:t>
            </a:r>
            <a:r>
              <a:rPr lang="en-US" altLang="en-US" sz="1200" b="1" dirty="0" err="1">
                <a:solidFill>
                  <a:srgbClr val="0000FF"/>
                </a:solidFill>
              </a:rPr>
              <a:t>Tagen</a:t>
            </a:r>
            <a:endParaRPr lang="en-US" altLang="en-US" sz="1200" b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</a:t>
            </a:r>
            <a:r>
              <a:rPr lang="en-US" altLang="en-US" sz="1200" dirty="0" err="1"/>
              <a:t>Stadien</a:t>
            </a:r>
            <a:r>
              <a:rPr lang="en-US" altLang="en-US" sz="1200" dirty="0"/>
              <a:t>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    </a:t>
            </a:r>
            <a:r>
              <a:rPr lang="en-US" altLang="en-US" sz="1200" b="1" dirty="0">
                <a:solidFill>
                  <a:srgbClr val="0000FF"/>
                </a:solidFill>
              </a:rPr>
              <a:t>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</a:t>
            </a:r>
            <a:r>
              <a:rPr lang="en-US" altLang="en-US" sz="1200" b="1" dirty="0" err="1">
                <a:solidFill>
                  <a:srgbClr val="0000FF"/>
                </a:solidFill>
              </a:rPr>
              <a:t>Schwere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follikuläre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Konjunktivitis</a:t>
            </a:r>
            <a:endParaRPr lang="en-US" altLang="en-US" sz="1200" b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     </a:t>
            </a:r>
            <a:r>
              <a:rPr lang="en-US" altLang="en-US" sz="1200" b="1" dirty="0" err="1">
                <a:solidFill>
                  <a:srgbClr val="0000FF"/>
                </a:solidFill>
              </a:rPr>
              <a:t>Subepitheliale</a:t>
            </a:r>
            <a:r>
              <a:rPr lang="en-US" altLang="en-US" sz="1200" b="1" dirty="0">
                <a:solidFill>
                  <a:srgbClr val="0000FF"/>
                </a:solidFill>
              </a:rPr>
              <a:t> Infiltrate </a:t>
            </a:r>
            <a:r>
              <a:rPr lang="en-US" altLang="en-US" sz="1200" dirty="0">
                <a:solidFill>
                  <a:srgbClr val="0000FF"/>
                </a:solidFill>
              </a:rPr>
              <a:t>(SEI)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</a:t>
            </a:r>
            <a:r>
              <a:rPr lang="en-US" altLang="en-US" sz="1200" dirty="0" err="1">
                <a:solidFill>
                  <a:srgbClr val="DDDDDD"/>
                </a:solidFill>
              </a:rPr>
              <a:t>Behandlung</a:t>
            </a:r>
            <a:endParaRPr lang="en-US" altLang="en-US" sz="12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</a:t>
            </a:r>
            <a:r>
              <a:rPr lang="en-US" altLang="en-US" sz="1200" dirty="0" err="1">
                <a:solidFill>
                  <a:srgbClr val="DDDDDD"/>
                </a:solidFill>
              </a:rPr>
              <a:t>Symptomatische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Behandlung</a:t>
            </a:r>
            <a:r>
              <a:rPr lang="en-US" altLang="en-US" sz="1200" dirty="0">
                <a:solidFill>
                  <a:srgbClr val="DDDDDD"/>
                </a:solidFill>
              </a:rPr>
              <a:t>: ATs, </a:t>
            </a:r>
            <a:r>
              <a:rPr lang="en-US" altLang="en-US" sz="1200" dirty="0" err="1">
                <a:solidFill>
                  <a:srgbClr val="DDDDDD"/>
                </a:solidFill>
              </a:rPr>
              <a:t>kühle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Kompressen</a:t>
            </a:r>
            <a:endParaRPr lang="en-US" altLang="en-US" sz="12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</a:t>
            </a:r>
            <a:r>
              <a:rPr lang="en-US" altLang="en-US" sz="1200" dirty="0" err="1">
                <a:solidFill>
                  <a:srgbClr val="DDDDDD"/>
                </a:solidFill>
              </a:rPr>
              <a:t>Membranen</a:t>
            </a:r>
            <a:r>
              <a:rPr lang="en-US" altLang="en-US" sz="1200" dirty="0">
                <a:solidFill>
                  <a:srgbClr val="DDDDDD"/>
                </a:solidFill>
              </a:rPr>
              <a:t>: QOD </a:t>
            </a:r>
            <a:r>
              <a:rPr lang="en-US" altLang="en-US" sz="1200" dirty="0" err="1">
                <a:solidFill>
                  <a:srgbClr val="DDDDDD"/>
                </a:solidFill>
              </a:rPr>
              <a:t>ablösen</a:t>
            </a:r>
            <a:r>
              <a:rPr lang="en-US" altLang="en-US" sz="1200" dirty="0">
                <a:solidFill>
                  <a:srgbClr val="DDDDDD"/>
                </a:solidFill>
              </a:rPr>
              <a:t>; +/- </a:t>
            </a:r>
            <a:r>
              <a:rPr lang="en-US" altLang="en-US" sz="1200" dirty="0" err="1">
                <a:solidFill>
                  <a:srgbClr val="DDDDDD"/>
                </a:solidFill>
              </a:rPr>
              <a:t>Steroide</a:t>
            </a:r>
            <a:endParaRPr lang="en-US" altLang="en-US" sz="12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--SEI: +/- </a:t>
            </a:r>
            <a:r>
              <a:rPr lang="en-US" altLang="en-US" sz="1200" dirty="0" err="1">
                <a:solidFill>
                  <a:srgbClr val="DDDDDD"/>
                </a:solidFill>
              </a:rPr>
              <a:t>Steroide</a:t>
            </a:r>
            <a:endParaRPr lang="en-US" altLang="en-US" sz="1200" dirty="0">
              <a:solidFill>
                <a:srgbClr val="DDDDDD"/>
              </a:solidFill>
            </a:endParaRPr>
          </a:p>
        </p:txBody>
      </p:sp>
      <p:sp>
        <p:nvSpPr>
          <p:cNvPr id="79888" name="Text Box 17">
            <a:extLst>
              <a:ext uri="{FF2B5EF4-FFF2-40B4-BE49-F238E27FC236}">
                <a16:creationId xmlns:a16="http://schemas.microsoft.com/office/drawing/2014/main" id="{7D85D178-F56C-4520-A3E2-9DBC49F984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19876" y="4572000"/>
            <a:ext cx="736591" cy="210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1 </a:t>
            </a:r>
            <a:r>
              <a:rPr lang="en-US" altLang="en-US" sz="1200" dirty="0" err="1"/>
              <a:t>Woche</a:t>
            </a:r>
            <a:endParaRPr lang="en-US" altLang="en-US" sz="1200" dirty="0"/>
          </a:p>
        </p:txBody>
      </p:sp>
      <p:sp>
        <p:nvSpPr>
          <p:cNvPr id="79889" name="Line 18">
            <a:extLst>
              <a:ext uri="{FF2B5EF4-FFF2-40B4-BE49-F238E27FC236}">
                <a16:creationId xmlns:a16="http://schemas.microsoft.com/office/drawing/2014/main" id="{E04B9397-FE0A-4550-BB44-886D7DB3B023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890" name="Text Box 19">
            <a:extLst>
              <a:ext uri="{FF2B5EF4-FFF2-40B4-BE49-F238E27FC236}">
                <a16:creationId xmlns:a16="http://schemas.microsoft.com/office/drawing/2014/main" id="{31839B7C-5448-4373-917A-EBBBEB7E70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9770" y="5252348"/>
            <a:ext cx="1015996" cy="210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1–2 </a:t>
            </a:r>
            <a:r>
              <a:rPr lang="en-US" altLang="en-US" sz="1200" dirty="0" err="1"/>
              <a:t>Wochen</a:t>
            </a:r>
            <a:endParaRPr lang="en-US" altLang="en-US" sz="1200" dirty="0"/>
          </a:p>
        </p:txBody>
      </p:sp>
      <p:sp>
        <p:nvSpPr>
          <p:cNvPr id="79891" name="Line 21">
            <a:extLst>
              <a:ext uri="{FF2B5EF4-FFF2-40B4-BE49-F238E27FC236}">
                <a16:creationId xmlns:a16="http://schemas.microsoft.com/office/drawing/2014/main" id="{21161836-E2D6-4902-B756-2E8319441BF9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892" name="Line 22">
            <a:extLst>
              <a:ext uri="{FF2B5EF4-FFF2-40B4-BE49-F238E27FC236}">
                <a16:creationId xmlns:a16="http://schemas.microsoft.com/office/drawing/2014/main" id="{0C0F1750-B832-4251-B1A8-62027653439E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51816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893" name="Slide Number Placeholder 1">
            <a:extLst>
              <a:ext uri="{FF2B5EF4-FFF2-40B4-BE49-F238E27FC236}">
                <a16:creationId xmlns:a16="http://schemas.microsoft.com/office/drawing/2014/main" id="{D5A2CF5E-4757-40CA-BDD0-961F7C91C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E2E9BE6-1A98-4ED4-A17B-43EC36E5628E}" type="slidenum">
              <a:rPr lang="en-US" altLang="en-US" sz="1000" smtClean="0"/>
              <a:t>112</a:t>
            </a:fld>
            <a:endParaRPr lang="en-US" altLang="en-US" sz="1000"/>
          </a:p>
        </p:txBody>
      </p:sp>
      <p:sp>
        <p:nvSpPr>
          <p:cNvPr id="79894" name="TextBox 24">
            <a:extLst>
              <a:ext uri="{FF2B5EF4-FFF2-40B4-BE49-F238E27FC236}">
                <a16:creationId xmlns:a16="http://schemas.microsoft.com/office/drawing/2014/main" id="{2B28F112-C1EE-48C0-BD7E-A8888C06FC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1</a:t>
            </a:r>
            <a:r>
              <a:rPr lang="en-US" altLang="en-US" sz="1200" baseline="30000"/>
              <a:t>st</a:t>
            </a:r>
            <a:endParaRPr lang="en-US" altLang="en-US" sz="1800"/>
          </a:p>
        </p:txBody>
      </p:sp>
      <p:sp>
        <p:nvSpPr>
          <p:cNvPr id="79895" name="TextBox 25">
            <a:extLst>
              <a:ext uri="{FF2B5EF4-FFF2-40B4-BE49-F238E27FC236}">
                <a16:creationId xmlns:a16="http://schemas.microsoft.com/office/drawing/2014/main" id="{6DFC1EDF-3B35-40A1-B3D8-11A203E72B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2</a:t>
            </a:r>
            <a:r>
              <a:rPr lang="en-US" altLang="en-US" sz="1200" baseline="30000"/>
              <a:t>nd</a:t>
            </a:r>
            <a:endParaRPr lang="en-US" altLang="en-US" sz="1800"/>
          </a:p>
        </p:txBody>
      </p:sp>
      <p:sp>
        <p:nvSpPr>
          <p:cNvPr id="79896" name="TextBox 26">
            <a:extLst>
              <a:ext uri="{FF2B5EF4-FFF2-40B4-BE49-F238E27FC236}">
                <a16:creationId xmlns:a16="http://schemas.microsoft.com/office/drawing/2014/main" id="{C7A777B6-5242-4CB3-A7F4-09146A98B6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5486400"/>
            <a:ext cx="4492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3</a:t>
            </a:r>
            <a:r>
              <a:rPr lang="en-US" altLang="en-US" sz="1200" baseline="30000"/>
              <a:t>rd</a:t>
            </a:r>
            <a:endParaRPr lang="en-US" altLang="en-US" sz="1800"/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52C00FAC-940C-F7D6-E689-0263DB547F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Übertragung</a:t>
            </a:r>
            <a:r>
              <a:rPr lang="en-US" altLang="en-US" sz="1200" b="1" i="1" dirty="0">
                <a:solidFill>
                  <a:srgbClr val="0000FF"/>
                </a:solidFill>
              </a:rPr>
              <a:t> </a:t>
            </a:r>
            <a:r>
              <a:rPr lang="en-US" altLang="en-US" sz="1200" b="1" i="1" dirty="0" err="1">
                <a:solidFill>
                  <a:srgbClr val="0000FF"/>
                </a:solidFill>
              </a:rPr>
              <a:t>durch</a:t>
            </a:r>
            <a:r>
              <a:rPr lang="en-US" altLang="en-US" sz="1200" b="1" i="1" dirty="0">
                <a:solidFill>
                  <a:srgbClr val="0000FF"/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 und 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id="{74253C18-4982-46FE-914D-815E3F79412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81923" name="Line 3">
            <a:extLst>
              <a:ext uri="{FF2B5EF4-FFF2-40B4-BE49-F238E27FC236}">
                <a16:creationId xmlns:a16="http://schemas.microsoft.com/office/drawing/2014/main" id="{E2A6958C-F460-453A-ACEF-A82E5A7552B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24" name="Text Box 4">
            <a:extLst>
              <a:ext uri="{FF2B5EF4-FFF2-40B4-BE49-F238E27FC236}">
                <a16:creationId xmlns:a16="http://schemas.microsoft.com/office/drawing/2014/main" id="{631251EE-5288-4411-8060-9052ED13CE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Drei Augensyndrome</a:t>
            </a:r>
          </a:p>
        </p:txBody>
      </p:sp>
      <p:sp>
        <p:nvSpPr>
          <p:cNvPr id="81925" name="Line 6">
            <a:extLst>
              <a:ext uri="{FF2B5EF4-FFF2-40B4-BE49-F238E27FC236}">
                <a16:creationId xmlns:a16="http://schemas.microsoft.com/office/drawing/2014/main" id="{79D59F26-B22F-497A-A080-499F84776028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26" name="Rectangle 7">
            <a:extLst>
              <a:ext uri="{FF2B5EF4-FFF2-40B4-BE49-F238E27FC236}">
                <a16:creationId xmlns:a16="http://schemas.microsoft.com/office/drawing/2014/main" id="{33EEFE07-8C3E-4A5B-9953-BF1ABB0261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27" name="Text Box 8">
            <a:extLst>
              <a:ext uri="{FF2B5EF4-FFF2-40B4-BE49-F238E27FC236}">
                <a16:creationId xmlns:a16="http://schemas.microsoft.com/office/drawing/2014/main" id="{9383E192-F032-487E-B137-F142CB376C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chemeClr val="bg1">
                    <a:lumMod val="75000"/>
                  </a:schemeClr>
                </a:solidFill>
              </a:rPr>
              <a:t>Follikuläre Konjunktivitis</a:t>
            </a:r>
          </a:p>
        </p:txBody>
      </p:sp>
      <p:sp>
        <p:nvSpPr>
          <p:cNvPr id="81928" name="Text Box 9">
            <a:extLst>
              <a:ext uri="{FF2B5EF4-FFF2-40B4-BE49-F238E27FC236}">
                <a16:creationId xmlns:a16="http://schemas.microsoft.com/office/drawing/2014/main" id="{34F188F3-BC20-47FB-BCAE-3661874249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8200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--Leichte, vorübergehende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--Keine ärztliche Behandlung</a:t>
            </a:r>
          </a:p>
        </p:txBody>
      </p:sp>
      <p:sp>
        <p:nvSpPr>
          <p:cNvPr id="81929" name="Rectangle 10">
            <a:extLst>
              <a:ext uri="{FF2B5EF4-FFF2-40B4-BE49-F238E27FC236}">
                <a16:creationId xmlns:a16="http://schemas.microsoft.com/office/drawing/2014/main" id="{AF7676F7-AE82-4E3E-B432-B7244E5AB0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30" name="Text Box 11">
            <a:extLst>
              <a:ext uri="{FF2B5EF4-FFF2-40B4-BE49-F238E27FC236}">
                <a16:creationId xmlns:a16="http://schemas.microsoft.com/office/drawing/2014/main" id="{60E4F96F-2FB1-493B-910C-2A47FC63FC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Pharyngokonjunktivales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Fieber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(PCF)</a:t>
            </a:r>
          </a:p>
        </p:txBody>
      </p:sp>
      <p:sp>
        <p:nvSpPr>
          <p:cNvPr id="81931" name="Text Box 12">
            <a:extLst>
              <a:ext uri="{FF2B5EF4-FFF2-40B4-BE49-F238E27FC236}">
                <a16:creationId xmlns:a16="http://schemas.microsoft.com/office/drawing/2014/main" id="{A86C6C49-B325-4EA6-8825-EB171F6C28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92990" cy="911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--Follikuläre Konjunktivitis 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Fieber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HA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--Ähnlich wie eine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Grippe</a:t>
            </a:r>
          </a:p>
        </p:txBody>
      </p:sp>
      <p:sp>
        <p:nvSpPr>
          <p:cNvPr id="81932" name="Line 13">
            <a:extLst>
              <a:ext uri="{FF2B5EF4-FFF2-40B4-BE49-F238E27FC236}">
                <a16:creationId xmlns:a16="http://schemas.microsoft.com/office/drawing/2014/main" id="{2915EBFE-4BC1-42B2-85BE-3E99916E7EE7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33" name="Rectangle 14">
            <a:extLst>
              <a:ext uri="{FF2B5EF4-FFF2-40B4-BE49-F238E27FC236}">
                <a16:creationId xmlns:a16="http://schemas.microsoft.com/office/drawing/2014/main" id="{3E25EB2B-A7F4-443C-8D5F-FE00A3729F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81934" name="Text Box 15">
            <a:extLst>
              <a:ext uri="{FF2B5EF4-FFF2-40B4-BE49-F238E27FC236}">
                <a16:creationId xmlns:a16="http://schemas.microsoft.com/office/drawing/2014/main" id="{EB88F6F5-848E-4FA8-9111-C80E73A414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Epidemische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Keratokonjunktivitis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81935" name="Text Box 16">
            <a:extLst>
              <a:ext uri="{FF2B5EF4-FFF2-40B4-BE49-F238E27FC236}">
                <a16:creationId xmlns:a16="http://schemas.microsoft.com/office/drawing/2014/main" id="{A690FA8D-32DF-42A9-9BCC-6C522ED697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3589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--Kann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einer oberen 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Atemwegsinfektion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folgen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--Beteiligung des zweiten Auges innerhalb von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3–7 Tagen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--Stadien: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   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Schwere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     </a:t>
            </a:r>
            <a:r>
              <a:rPr lang="en-US" altLang="en-US" sz="1200" b="1" dirty="0">
                <a:solidFill>
                  <a:srgbClr val="0000FF"/>
                </a:solidFill>
              </a:rPr>
              <a:t>Subepitheliale Infiltrate </a:t>
            </a:r>
            <a:r>
              <a:rPr lang="en-US" altLang="en-US" sz="1200" dirty="0">
                <a:solidFill>
                  <a:srgbClr val="0000FF"/>
                </a:solidFill>
              </a:rPr>
              <a:t>(SEI)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--Behandlung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--Symptomatische Behandlung: ATs, kühle Kompressen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--Membranen: </a:t>
            </a:r>
            <a:r>
              <a:rPr lang="en-US" altLang="en-US" sz="1200" dirty="0" err="1">
                <a:solidFill>
                  <a:srgbClr val="DDDDDD"/>
                </a:solidFill>
              </a:rPr>
              <a:t>QOD</a:t>
            </a:r>
            <a:r>
              <a:rPr lang="en-US" altLang="en-US" sz="1200" dirty="0">
                <a:solidFill>
                  <a:srgbClr val="DDDDDD"/>
                </a:solidFill>
              </a:rPr>
              <a:t>ablösen; +/- Steroide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--SEI: +/- Steroide</a:t>
            </a:r>
          </a:p>
        </p:txBody>
      </p:sp>
      <p:sp>
        <p:nvSpPr>
          <p:cNvPr id="81936" name="Text Box 17">
            <a:extLst>
              <a:ext uri="{FF2B5EF4-FFF2-40B4-BE49-F238E27FC236}">
                <a16:creationId xmlns:a16="http://schemas.microsoft.com/office/drawing/2014/main" id="{331801B3-A002-4EE7-BDAD-F4B95E2483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 Woche</a:t>
            </a:r>
          </a:p>
        </p:txBody>
      </p:sp>
      <p:sp>
        <p:nvSpPr>
          <p:cNvPr id="81937" name="Line 18">
            <a:extLst>
              <a:ext uri="{FF2B5EF4-FFF2-40B4-BE49-F238E27FC236}">
                <a16:creationId xmlns:a16="http://schemas.microsoft.com/office/drawing/2014/main" id="{3DF5DAC2-8966-47B2-B42B-8C080C2C985F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38" name="Text Box 19">
            <a:extLst>
              <a:ext uri="{FF2B5EF4-FFF2-40B4-BE49-F238E27FC236}">
                <a16:creationId xmlns:a16="http://schemas.microsoft.com/office/drawing/2014/main" id="{DB8D9BC2-EDD2-4F26-BAB6-13FB3B4CF5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8588" y="5181600"/>
            <a:ext cx="760412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1–2 Wochen</a:t>
            </a:r>
          </a:p>
        </p:txBody>
      </p:sp>
      <p:sp>
        <p:nvSpPr>
          <p:cNvPr id="81939" name="Line 21">
            <a:extLst>
              <a:ext uri="{FF2B5EF4-FFF2-40B4-BE49-F238E27FC236}">
                <a16:creationId xmlns:a16="http://schemas.microsoft.com/office/drawing/2014/main" id="{A8576825-48D8-462A-B859-45F8E0EF5B55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40" name="Line 22">
            <a:extLst>
              <a:ext uri="{FF2B5EF4-FFF2-40B4-BE49-F238E27FC236}">
                <a16:creationId xmlns:a16="http://schemas.microsoft.com/office/drawing/2014/main" id="{78779565-D7D9-4CD4-86D7-676425B69E29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51816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43" name="Slide Number Placeholder 1">
            <a:extLst>
              <a:ext uri="{FF2B5EF4-FFF2-40B4-BE49-F238E27FC236}">
                <a16:creationId xmlns:a16="http://schemas.microsoft.com/office/drawing/2014/main" id="{F28ACBFF-61DC-4565-942C-D700E008C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5D7D7C2-9201-4189-9CA9-F9D97C53DA87}" type="slidenum">
              <a:rPr lang="en-US" altLang="en-US" sz="1000" smtClean="0"/>
              <a:t>113</a:t>
            </a:fld>
            <a:endParaRPr lang="en-US" altLang="en-US" sz="1000"/>
          </a:p>
        </p:txBody>
      </p:sp>
      <p:sp>
        <p:nvSpPr>
          <p:cNvPr id="81944" name="TextBox 24">
            <a:extLst>
              <a:ext uri="{FF2B5EF4-FFF2-40B4-BE49-F238E27FC236}">
                <a16:creationId xmlns:a16="http://schemas.microsoft.com/office/drawing/2014/main" id="{5FC1A102-77D2-4DAB-A0FA-B2EF17B39D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</a:t>
            </a:r>
            <a:r>
              <a:rPr lang="en-US" altLang="en-US" sz="1200" baseline="30000">
                <a:solidFill>
                  <a:schemeClr val="bg1">
                    <a:lumMod val="75000"/>
                  </a:schemeClr>
                </a:solidFill>
              </a:rPr>
              <a:t>st</a:t>
            </a: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45" name="TextBox 25">
            <a:extLst>
              <a:ext uri="{FF2B5EF4-FFF2-40B4-BE49-F238E27FC236}">
                <a16:creationId xmlns:a16="http://schemas.microsoft.com/office/drawing/2014/main" id="{3691DDDB-793E-4839-9571-F7EC7F6F49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2</a:t>
            </a:r>
            <a:r>
              <a:rPr lang="en-US" altLang="en-US" sz="1200" baseline="30000">
                <a:solidFill>
                  <a:schemeClr val="bg1">
                    <a:lumMod val="75000"/>
                  </a:schemeClr>
                </a:solidFill>
              </a:rPr>
              <a:t>nd</a:t>
            </a: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46" name="TextBox 26">
            <a:extLst>
              <a:ext uri="{FF2B5EF4-FFF2-40B4-BE49-F238E27FC236}">
                <a16:creationId xmlns:a16="http://schemas.microsoft.com/office/drawing/2014/main" id="{673B95E7-8C4C-4BC2-94A2-B41ED30DE6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5486400"/>
            <a:ext cx="4492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3</a:t>
            </a: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rd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" name="Text Box 17">
            <a:extLst>
              <a:ext uri="{FF2B5EF4-FFF2-40B4-BE49-F238E27FC236}">
                <a16:creationId xmlns:a16="http://schemas.microsoft.com/office/drawing/2014/main" id="{89C76E47-B7FE-90C0-E29A-38FAD82688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Übertragung durch…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engen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Kontakt mit Augen- und Atemwegssekreten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…kontaminierte Gegenstände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…kontaminierte Schwimmbäder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F67C4E8-C1B2-F4F3-DCEC-29C3DFD5FBE6}"/>
              </a:ext>
            </a:extLst>
          </p:cNvPr>
          <p:cNvSpPr txBox="1"/>
          <p:nvPr/>
        </p:nvSpPr>
        <p:spPr>
          <a:xfrm>
            <a:off x="295913" y="4470307"/>
            <a:ext cx="3198311" cy="523220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Sind SEIs:</a:t>
            </a:r>
          </a:p>
          <a:p>
            <a:r>
              <a:rPr lang="en-US" sz="1200" i="1" dirty="0"/>
              <a:t>--unifokal (</a:t>
            </a:r>
            <a:r>
              <a:rPr lang="en-US" sz="1200" i="1" dirty="0" err="1"/>
              <a:t>d</a:t>
            </a:r>
            <a:r>
              <a:rPr lang="en-US" sz="1200" i="1" dirty="0"/>
              <a:t>.</a:t>
            </a:r>
            <a:r>
              <a:rPr lang="en-US" sz="1200" i="1" dirty="0" err="1"/>
              <a:t> h</a:t>
            </a:r>
            <a:r>
              <a:rPr lang="en-US" sz="1200" i="1" dirty="0"/>
              <a:t>. singulär) oder multifokal? </a:t>
            </a:r>
            <a:endParaRPr lang="en-US" sz="1400" dirty="0"/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2FEF9-1F44-3770-F014-38E8510C55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id="{A5A18565-732F-33D2-6B5D-3486478FF9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81923" name="Line 3">
            <a:extLst>
              <a:ext uri="{FF2B5EF4-FFF2-40B4-BE49-F238E27FC236}">
                <a16:creationId xmlns:a16="http://schemas.microsoft.com/office/drawing/2014/main" id="{6C23900A-2F62-5C5A-CDE8-A8783F49E0D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24" name="Text Box 4">
            <a:extLst>
              <a:ext uri="{FF2B5EF4-FFF2-40B4-BE49-F238E27FC236}">
                <a16:creationId xmlns:a16="http://schemas.microsoft.com/office/drawing/2014/main" id="{37D637EA-75F4-B990-0DB6-7BA46BDE8A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Drei Augensyndrome</a:t>
            </a:r>
          </a:p>
        </p:txBody>
      </p:sp>
      <p:sp>
        <p:nvSpPr>
          <p:cNvPr id="81925" name="Line 6">
            <a:extLst>
              <a:ext uri="{FF2B5EF4-FFF2-40B4-BE49-F238E27FC236}">
                <a16:creationId xmlns:a16="http://schemas.microsoft.com/office/drawing/2014/main" id="{B2D0911E-9AE7-76C6-4307-886443999FFC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26" name="Rectangle 7">
            <a:extLst>
              <a:ext uri="{FF2B5EF4-FFF2-40B4-BE49-F238E27FC236}">
                <a16:creationId xmlns:a16="http://schemas.microsoft.com/office/drawing/2014/main" id="{C0343C81-A9DC-0209-2A9A-49D370D504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27" name="Text Box 8">
            <a:extLst>
              <a:ext uri="{FF2B5EF4-FFF2-40B4-BE49-F238E27FC236}">
                <a16:creationId xmlns:a16="http://schemas.microsoft.com/office/drawing/2014/main" id="{3EF00242-33D9-822F-B885-94ADDA8C1C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chemeClr val="bg1">
                    <a:lumMod val="75000"/>
                  </a:schemeClr>
                </a:solidFill>
              </a:rPr>
              <a:t>Follikuläre Konjunktivitis</a:t>
            </a:r>
          </a:p>
        </p:txBody>
      </p:sp>
      <p:sp>
        <p:nvSpPr>
          <p:cNvPr id="81928" name="Text Box 9">
            <a:extLst>
              <a:ext uri="{FF2B5EF4-FFF2-40B4-BE49-F238E27FC236}">
                <a16:creationId xmlns:a16="http://schemas.microsoft.com/office/drawing/2014/main" id="{2DEEFF41-2C7D-408B-4349-8FA0F83E8D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8200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--Leichte, vorübergehende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--Keine ärztliche Behandlung</a:t>
            </a:r>
          </a:p>
        </p:txBody>
      </p:sp>
      <p:sp>
        <p:nvSpPr>
          <p:cNvPr id="81929" name="Rectangle 10">
            <a:extLst>
              <a:ext uri="{FF2B5EF4-FFF2-40B4-BE49-F238E27FC236}">
                <a16:creationId xmlns:a16="http://schemas.microsoft.com/office/drawing/2014/main" id="{73971B4D-B8B8-BE90-4283-36DE70C840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30" name="Text Box 11">
            <a:extLst>
              <a:ext uri="{FF2B5EF4-FFF2-40B4-BE49-F238E27FC236}">
                <a16:creationId xmlns:a16="http://schemas.microsoft.com/office/drawing/2014/main" id="{60FE544F-BF96-63CE-1E76-CBE6399C6C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Pharyngokonjunktivales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Fieber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(PCF)</a:t>
            </a:r>
          </a:p>
        </p:txBody>
      </p:sp>
      <p:sp>
        <p:nvSpPr>
          <p:cNvPr id="81931" name="Text Box 12">
            <a:extLst>
              <a:ext uri="{FF2B5EF4-FFF2-40B4-BE49-F238E27FC236}">
                <a16:creationId xmlns:a16="http://schemas.microsoft.com/office/drawing/2014/main" id="{AA5B997B-2B7D-29EB-026C-D2A5C339A2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92990" cy="911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--Follikuläre Konjunktivitis 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Fieber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HA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--Ähnlich wie eine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Grippe</a:t>
            </a:r>
          </a:p>
        </p:txBody>
      </p:sp>
      <p:sp>
        <p:nvSpPr>
          <p:cNvPr id="81932" name="Line 13">
            <a:extLst>
              <a:ext uri="{FF2B5EF4-FFF2-40B4-BE49-F238E27FC236}">
                <a16:creationId xmlns:a16="http://schemas.microsoft.com/office/drawing/2014/main" id="{5A00E3F2-E323-3B14-9027-CF85BB477C22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33" name="Rectangle 14">
            <a:extLst>
              <a:ext uri="{FF2B5EF4-FFF2-40B4-BE49-F238E27FC236}">
                <a16:creationId xmlns:a16="http://schemas.microsoft.com/office/drawing/2014/main" id="{2188B7E4-9A79-3A2F-191F-141C71237B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81934" name="Text Box 15">
            <a:extLst>
              <a:ext uri="{FF2B5EF4-FFF2-40B4-BE49-F238E27FC236}">
                <a16:creationId xmlns:a16="http://schemas.microsoft.com/office/drawing/2014/main" id="{4D025DDA-26D5-5717-062F-09EB8CBBD2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Epidemische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Keratokonjunktivitis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81935" name="Text Box 16">
            <a:extLst>
              <a:ext uri="{FF2B5EF4-FFF2-40B4-BE49-F238E27FC236}">
                <a16:creationId xmlns:a16="http://schemas.microsoft.com/office/drawing/2014/main" id="{405861C9-E88F-0285-BFBA-7EBB44552C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3589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--Kann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einer oberen 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Atemwegsinfektion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folgen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--Beteiligung des zweiten Auges innerhalb von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3–7 Tagen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--Stadien: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   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Schwere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     </a:t>
            </a:r>
            <a:r>
              <a:rPr lang="en-US" altLang="en-US" sz="1200" b="1" dirty="0">
                <a:solidFill>
                  <a:srgbClr val="0000FF"/>
                </a:solidFill>
              </a:rPr>
              <a:t>Subepitheliale Infiltrate </a:t>
            </a:r>
            <a:r>
              <a:rPr lang="en-US" altLang="en-US" sz="1200" dirty="0">
                <a:solidFill>
                  <a:srgbClr val="0000FF"/>
                </a:solidFill>
              </a:rPr>
              <a:t>(SEI)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--Behandlung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--Symptomatische Behandlung: ATs, kühle Kompressen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--Membranen: </a:t>
            </a:r>
            <a:r>
              <a:rPr lang="en-US" altLang="en-US" sz="1200" dirty="0" err="1">
                <a:solidFill>
                  <a:srgbClr val="DDDDDD"/>
                </a:solidFill>
              </a:rPr>
              <a:t>QOD</a:t>
            </a:r>
            <a:r>
              <a:rPr lang="en-US" altLang="en-US" sz="1200" dirty="0">
                <a:solidFill>
                  <a:srgbClr val="DDDDDD"/>
                </a:solidFill>
              </a:rPr>
              <a:t>ablösen; +/- Steroide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--SEI: +/- Steroide</a:t>
            </a:r>
          </a:p>
        </p:txBody>
      </p:sp>
      <p:sp>
        <p:nvSpPr>
          <p:cNvPr id="81936" name="Text Box 17">
            <a:extLst>
              <a:ext uri="{FF2B5EF4-FFF2-40B4-BE49-F238E27FC236}">
                <a16:creationId xmlns:a16="http://schemas.microsoft.com/office/drawing/2014/main" id="{399AEFEC-5B1B-5B76-419F-5619DB7FD2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 Woche</a:t>
            </a:r>
          </a:p>
        </p:txBody>
      </p:sp>
      <p:sp>
        <p:nvSpPr>
          <p:cNvPr id="81937" name="Line 18">
            <a:extLst>
              <a:ext uri="{FF2B5EF4-FFF2-40B4-BE49-F238E27FC236}">
                <a16:creationId xmlns:a16="http://schemas.microsoft.com/office/drawing/2014/main" id="{7AD1FBA6-3173-B74B-73E1-86768CBBB63D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38" name="Text Box 19">
            <a:extLst>
              <a:ext uri="{FF2B5EF4-FFF2-40B4-BE49-F238E27FC236}">
                <a16:creationId xmlns:a16="http://schemas.microsoft.com/office/drawing/2014/main" id="{40E85492-4357-7DCC-BB1E-D0CFE1D40C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8588" y="5181600"/>
            <a:ext cx="760412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1–2 Wochen</a:t>
            </a:r>
          </a:p>
        </p:txBody>
      </p:sp>
      <p:sp>
        <p:nvSpPr>
          <p:cNvPr id="81939" name="Line 21">
            <a:extLst>
              <a:ext uri="{FF2B5EF4-FFF2-40B4-BE49-F238E27FC236}">
                <a16:creationId xmlns:a16="http://schemas.microsoft.com/office/drawing/2014/main" id="{C6DB8F4D-2123-EED6-23EE-D9618E7E8928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40" name="Line 22">
            <a:extLst>
              <a:ext uri="{FF2B5EF4-FFF2-40B4-BE49-F238E27FC236}">
                <a16:creationId xmlns:a16="http://schemas.microsoft.com/office/drawing/2014/main" id="{D3620DC8-0697-D8B6-405A-4FF142E9913E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51816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43" name="Slide Number Placeholder 1">
            <a:extLst>
              <a:ext uri="{FF2B5EF4-FFF2-40B4-BE49-F238E27FC236}">
                <a16:creationId xmlns:a16="http://schemas.microsoft.com/office/drawing/2014/main" id="{2658F536-34CC-52E0-5572-EBDCCC1EF4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5D7D7C2-9201-4189-9CA9-F9D97C53DA87}" type="slidenum">
              <a:rPr lang="en-US" altLang="en-US" sz="1000" smtClean="0"/>
              <a:t>114</a:t>
            </a:fld>
            <a:endParaRPr lang="en-US" altLang="en-US" sz="1000"/>
          </a:p>
        </p:txBody>
      </p:sp>
      <p:sp>
        <p:nvSpPr>
          <p:cNvPr id="81944" name="TextBox 24">
            <a:extLst>
              <a:ext uri="{FF2B5EF4-FFF2-40B4-BE49-F238E27FC236}">
                <a16:creationId xmlns:a16="http://schemas.microsoft.com/office/drawing/2014/main" id="{C5D9197F-B166-BF1B-4FD7-AF6B35612E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</a:t>
            </a:r>
            <a:r>
              <a:rPr lang="en-US" altLang="en-US" sz="1200" baseline="30000">
                <a:solidFill>
                  <a:schemeClr val="bg1">
                    <a:lumMod val="75000"/>
                  </a:schemeClr>
                </a:solidFill>
              </a:rPr>
              <a:t>st</a:t>
            </a: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45" name="TextBox 25">
            <a:extLst>
              <a:ext uri="{FF2B5EF4-FFF2-40B4-BE49-F238E27FC236}">
                <a16:creationId xmlns:a16="http://schemas.microsoft.com/office/drawing/2014/main" id="{3318965F-E755-65AE-69BE-505AB1BFCC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2</a:t>
            </a:r>
            <a:r>
              <a:rPr lang="en-US" altLang="en-US" sz="1200" baseline="30000">
                <a:solidFill>
                  <a:schemeClr val="bg1">
                    <a:lumMod val="75000"/>
                  </a:schemeClr>
                </a:solidFill>
              </a:rPr>
              <a:t>nd</a:t>
            </a: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46" name="TextBox 26">
            <a:extLst>
              <a:ext uri="{FF2B5EF4-FFF2-40B4-BE49-F238E27FC236}">
                <a16:creationId xmlns:a16="http://schemas.microsoft.com/office/drawing/2014/main" id="{A40BD096-7512-88E9-B775-47DAF3D164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5486400"/>
            <a:ext cx="4492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3</a:t>
            </a: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rd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3808B9-1DF9-58C8-24C1-2321B360581B}"/>
              </a:ext>
            </a:extLst>
          </p:cNvPr>
          <p:cNvSpPr txBox="1"/>
          <p:nvPr/>
        </p:nvSpPr>
        <p:spPr>
          <a:xfrm>
            <a:off x="295913" y="4470307"/>
            <a:ext cx="3954929" cy="523220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Sind SEIs:</a:t>
            </a:r>
          </a:p>
          <a:p>
            <a:r>
              <a:rPr lang="en-US" sz="1200" i="1" dirty="0"/>
              <a:t>--unifokal (</a:t>
            </a:r>
            <a:r>
              <a:rPr lang="en-US" sz="1200" i="1" dirty="0" err="1"/>
              <a:t>d</a:t>
            </a:r>
            <a:r>
              <a:rPr lang="en-US" sz="1200" i="1" dirty="0"/>
              <a:t>.</a:t>
            </a:r>
            <a:r>
              <a:rPr lang="en-US" sz="1200" i="1" dirty="0" err="1"/>
              <a:t> h</a:t>
            </a:r>
            <a:r>
              <a:rPr lang="en-US" sz="1200" i="1" dirty="0"/>
              <a:t>. singulär) oder multifokal? </a:t>
            </a:r>
            <a:r>
              <a:rPr lang="en-US" sz="1200" dirty="0"/>
              <a:t>Multifokal</a:t>
            </a:r>
          </a:p>
        </p:txBody>
      </p:sp>
      <p:sp>
        <p:nvSpPr>
          <p:cNvPr id="28" name="Text Box 17">
            <a:extLst>
              <a:ext uri="{FF2B5EF4-FFF2-40B4-BE49-F238E27FC236}">
                <a16:creationId xmlns:a16="http://schemas.microsoft.com/office/drawing/2014/main" id="{E6A4ED41-28E7-4E74-966B-0821473FE3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Übertragung durch…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engen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Kontakt mit Augen- und Atemwegssekreten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…kontaminierte Gegenstände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…kontaminierte Schwimmbäder</a:t>
            </a:r>
          </a:p>
        </p:txBody>
      </p:sp>
    </p:spTree>
    <p:extLst>
      <p:ext uri="{BB962C8B-B14F-4D97-AF65-F5344CB8AC3E}">
        <p14:creationId xmlns:p14="http://schemas.microsoft.com/office/powerpoint/2010/main" val="1706349056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404948-0BCA-C2B5-B0BE-EEBBFA8704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id="{C15D595F-3131-CC89-75AF-B8ED53F96F0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81923" name="Line 3">
            <a:extLst>
              <a:ext uri="{FF2B5EF4-FFF2-40B4-BE49-F238E27FC236}">
                <a16:creationId xmlns:a16="http://schemas.microsoft.com/office/drawing/2014/main" id="{1CC31A6A-001F-AFA1-BCBB-4F70028C848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24" name="Text Box 4">
            <a:extLst>
              <a:ext uri="{FF2B5EF4-FFF2-40B4-BE49-F238E27FC236}">
                <a16:creationId xmlns:a16="http://schemas.microsoft.com/office/drawing/2014/main" id="{45595BDE-3B97-9C5C-AF6D-B0A71967D5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Drei Augensyndrome</a:t>
            </a:r>
          </a:p>
        </p:txBody>
      </p:sp>
      <p:sp>
        <p:nvSpPr>
          <p:cNvPr id="81925" name="Line 6">
            <a:extLst>
              <a:ext uri="{FF2B5EF4-FFF2-40B4-BE49-F238E27FC236}">
                <a16:creationId xmlns:a16="http://schemas.microsoft.com/office/drawing/2014/main" id="{B0257520-BD69-AEC4-D8BC-7D8F0DC6DBCB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26" name="Rectangle 7">
            <a:extLst>
              <a:ext uri="{FF2B5EF4-FFF2-40B4-BE49-F238E27FC236}">
                <a16:creationId xmlns:a16="http://schemas.microsoft.com/office/drawing/2014/main" id="{DB3E261C-5C9D-310E-90DF-26A90FB5C2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27" name="Text Box 8">
            <a:extLst>
              <a:ext uri="{FF2B5EF4-FFF2-40B4-BE49-F238E27FC236}">
                <a16:creationId xmlns:a16="http://schemas.microsoft.com/office/drawing/2014/main" id="{B4317B9D-BE51-7920-AF71-D655FF92AC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chemeClr val="bg1">
                    <a:lumMod val="75000"/>
                  </a:schemeClr>
                </a:solidFill>
              </a:rPr>
              <a:t>Follikuläre Konjunktivitis</a:t>
            </a:r>
          </a:p>
        </p:txBody>
      </p:sp>
      <p:sp>
        <p:nvSpPr>
          <p:cNvPr id="81928" name="Text Box 9">
            <a:extLst>
              <a:ext uri="{FF2B5EF4-FFF2-40B4-BE49-F238E27FC236}">
                <a16:creationId xmlns:a16="http://schemas.microsoft.com/office/drawing/2014/main" id="{BB6DC9EF-507C-E98F-A0AE-C31FD9D2CD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8200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--Leichte, vorübergehende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--Keine ärztliche Behandlung</a:t>
            </a:r>
          </a:p>
        </p:txBody>
      </p:sp>
      <p:sp>
        <p:nvSpPr>
          <p:cNvPr id="81929" name="Rectangle 10">
            <a:extLst>
              <a:ext uri="{FF2B5EF4-FFF2-40B4-BE49-F238E27FC236}">
                <a16:creationId xmlns:a16="http://schemas.microsoft.com/office/drawing/2014/main" id="{ACAADD2C-F295-F648-528B-C4646EF382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30" name="Text Box 11">
            <a:extLst>
              <a:ext uri="{FF2B5EF4-FFF2-40B4-BE49-F238E27FC236}">
                <a16:creationId xmlns:a16="http://schemas.microsoft.com/office/drawing/2014/main" id="{301335A7-8214-D682-4BA7-A196E69565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Pharyngokonjunktivales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Fieber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(PCF)</a:t>
            </a:r>
          </a:p>
        </p:txBody>
      </p:sp>
      <p:sp>
        <p:nvSpPr>
          <p:cNvPr id="81931" name="Text Box 12">
            <a:extLst>
              <a:ext uri="{FF2B5EF4-FFF2-40B4-BE49-F238E27FC236}">
                <a16:creationId xmlns:a16="http://schemas.microsoft.com/office/drawing/2014/main" id="{0AADF01D-5A99-CBD9-B9CC-7F1EA745E1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92990" cy="911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--Follikuläre Konjunktivitis 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Fieber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HA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--Ähnlich wie eine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Grippe</a:t>
            </a:r>
          </a:p>
        </p:txBody>
      </p:sp>
      <p:sp>
        <p:nvSpPr>
          <p:cNvPr id="81932" name="Line 13">
            <a:extLst>
              <a:ext uri="{FF2B5EF4-FFF2-40B4-BE49-F238E27FC236}">
                <a16:creationId xmlns:a16="http://schemas.microsoft.com/office/drawing/2014/main" id="{04097EB1-B7C5-7BD5-EE67-B0479A8C07B3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33" name="Rectangle 14">
            <a:extLst>
              <a:ext uri="{FF2B5EF4-FFF2-40B4-BE49-F238E27FC236}">
                <a16:creationId xmlns:a16="http://schemas.microsoft.com/office/drawing/2014/main" id="{06C3D860-0208-7833-6CE1-20FC96067F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81934" name="Text Box 15">
            <a:extLst>
              <a:ext uri="{FF2B5EF4-FFF2-40B4-BE49-F238E27FC236}">
                <a16:creationId xmlns:a16="http://schemas.microsoft.com/office/drawing/2014/main" id="{CF80158D-CAB8-9DDA-AA67-84C78EA619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Epidemische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Keratokonjunktivitis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81935" name="Text Box 16">
            <a:extLst>
              <a:ext uri="{FF2B5EF4-FFF2-40B4-BE49-F238E27FC236}">
                <a16:creationId xmlns:a16="http://schemas.microsoft.com/office/drawing/2014/main" id="{AE96BC77-BF83-4EF9-46B8-ADD0114BAC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3589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--Kann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einer oberen 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Atemwegsinfektion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folgen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--Beteiligung des zweiten Auges innerhalb von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3–7 Tagen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--Stadien: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   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Schwere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     </a:t>
            </a:r>
            <a:r>
              <a:rPr lang="en-US" altLang="en-US" sz="1200" b="1" dirty="0">
                <a:solidFill>
                  <a:srgbClr val="0000FF"/>
                </a:solidFill>
              </a:rPr>
              <a:t>Subepitheliale Infiltrate </a:t>
            </a:r>
            <a:r>
              <a:rPr lang="en-US" altLang="en-US" sz="1200" dirty="0">
                <a:solidFill>
                  <a:srgbClr val="0000FF"/>
                </a:solidFill>
              </a:rPr>
              <a:t>(SEI)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--Behandlung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--Symptomatische Behandlung: ATs, kühle Kompressen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--Membranen: </a:t>
            </a:r>
            <a:r>
              <a:rPr lang="en-US" altLang="en-US" sz="1200" dirty="0" err="1">
                <a:solidFill>
                  <a:srgbClr val="DDDDDD"/>
                </a:solidFill>
              </a:rPr>
              <a:t>QOD</a:t>
            </a:r>
            <a:r>
              <a:rPr lang="en-US" altLang="en-US" sz="1200" dirty="0">
                <a:solidFill>
                  <a:srgbClr val="DDDDDD"/>
                </a:solidFill>
              </a:rPr>
              <a:t>ablösen; +/- Steroide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--SEI: +/- Steroide</a:t>
            </a:r>
          </a:p>
        </p:txBody>
      </p:sp>
      <p:sp>
        <p:nvSpPr>
          <p:cNvPr id="81936" name="Text Box 17">
            <a:extLst>
              <a:ext uri="{FF2B5EF4-FFF2-40B4-BE49-F238E27FC236}">
                <a16:creationId xmlns:a16="http://schemas.microsoft.com/office/drawing/2014/main" id="{D5EA0D74-C316-9C14-BCF9-186C0826CC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 Woche</a:t>
            </a:r>
          </a:p>
        </p:txBody>
      </p:sp>
      <p:sp>
        <p:nvSpPr>
          <p:cNvPr id="81937" name="Line 18">
            <a:extLst>
              <a:ext uri="{FF2B5EF4-FFF2-40B4-BE49-F238E27FC236}">
                <a16:creationId xmlns:a16="http://schemas.microsoft.com/office/drawing/2014/main" id="{D0C1AC96-F46D-2BDE-D1E5-36DFF0475888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38" name="Text Box 19">
            <a:extLst>
              <a:ext uri="{FF2B5EF4-FFF2-40B4-BE49-F238E27FC236}">
                <a16:creationId xmlns:a16="http://schemas.microsoft.com/office/drawing/2014/main" id="{61435324-3E73-37AD-D692-DB063C377D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8588" y="5181600"/>
            <a:ext cx="760412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1–2 Wochen</a:t>
            </a:r>
          </a:p>
        </p:txBody>
      </p:sp>
      <p:sp>
        <p:nvSpPr>
          <p:cNvPr id="81939" name="Line 21">
            <a:extLst>
              <a:ext uri="{FF2B5EF4-FFF2-40B4-BE49-F238E27FC236}">
                <a16:creationId xmlns:a16="http://schemas.microsoft.com/office/drawing/2014/main" id="{0077374F-E4BC-0D36-43C0-479EC37DBDFD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40" name="Line 22">
            <a:extLst>
              <a:ext uri="{FF2B5EF4-FFF2-40B4-BE49-F238E27FC236}">
                <a16:creationId xmlns:a16="http://schemas.microsoft.com/office/drawing/2014/main" id="{46D6E87D-B4E2-7241-4128-54F403740874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51816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43" name="Slide Number Placeholder 1">
            <a:extLst>
              <a:ext uri="{FF2B5EF4-FFF2-40B4-BE49-F238E27FC236}">
                <a16:creationId xmlns:a16="http://schemas.microsoft.com/office/drawing/2014/main" id="{4398E566-6582-6402-9264-4D162D2C8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5D7D7C2-9201-4189-9CA9-F9D97C53DA87}" type="slidenum">
              <a:rPr lang="en-US" altLang="en-US" sz="1000" smtClean="0"/>
              <a:t>115</a:t>
            </a:fld>
            <a:endParaRPr lang="en-US" altLang="en-US" sz="1000"/>
          </a:p>
        </p:txBody>
      </p:sp>
      <p:sp>
        <p:nvSpPr>
          <p:cNvPr id="81944" name="TextBox 24">
            <a:extLst>
              <a:ext uri="{FF2B5EF4-FFF2-40B4-BE49-F238E27FC236}">
                <a16:creationId xmlns:a16="http://schemas.microsoft.com/office/drawing/2014/main" id="{1CEF5101-24BC-0919-5AED-CFF47BF590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</a:t>
            </a:r>
            <a:r>
              <a:rPr lang="en-US" altLang="en-US" sz="1200" baseline="30000">
                <a:solidFill>
                  <a:schemeClr val="bg1">
                    <a:lumMod val="75000"/>
                  </a:schemeClr>
                </a:solidFill>
              </a:rPr>
              <a:t>st</a:t>
            </a: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45" name="TextBox 25">
            <a:extLst>
              <a:ext uri="{FF2B5EF4-FFF2-40B4-BE49-F238E27FC236}">
                <a16:creationId xmlns:a16="http://schemas.microsoft.com/office/drawing/2014/main" id="{897588B6-268F-DE62-E0C1-774F1264B6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2</a:t>
            </a:r>
            <a:r>
              <a:rPr lang="en-US" altLang="en-US" sz="1200" baseline="30000">
                <a:solidFill>
                  <a:schemeClr val="bg1">
                    <a:lumMod val="75000"/>
                  </a:schemeClr>
                </a:solidFill>
              </a:rPr>
              <a:t>nd</a:t>
            </a: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46" name="TextBox 26">
            <a:extLst>
              <a:ext uri="{FF2B5EF4-FFF2-40B4-BE49-F238E27FC236}">
                <a16:creationId xmlns:a16="http://schemas.microsoft.com/office/drawing/2014/main" id="{9A23EC0A-95B3-DBA4-59A6-1BF5DF1811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5486400"/>
            <a:ext cx="4492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3</a:t>
            </a: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rd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6DACC5-941F-0771-540A-FA3FBF7FD581}"/>
              </a:ext>
            </a:extLst>
          </p:cNvPr>
          <p:cNvSpPr txBox="1"/>
          <p:nvPr/>
        </p:nvSpPr>
        <p:spPr>
          <a:xfrm>
            <a:off x="295913" y="4470307"/>
            <a:ext cx="3954929" cy="73866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Sind SEIs:</a:t>
            </a:r>
          </a:p>
          <a:p>
            <a:r>
              <a:rPr lang="en-US" sz="1200" i="1" dirty="0"/>
              <a:t>--unifokal (</a:t>
            </a:r>
            <a:r>
              <a:rPr lang="en-US" sz="1200" i="1" dirty="0" err="1"/>
              <a:t>d</a:t>
            </a:r>
            <a:r>
              <a:rPr lang="en-US" sz="1200" i="1" dirty="0"/>
              <a:t>.</a:t>
            </a:r>
            <a:r>
              <a:rPr lang="en-US" sz="1200" i="1" dirty="0" err="1"/>
              <a:t> h</a:t>
            </a:r>
            <a:r>
              <a:rPr lang="en-US" sz="1200" i="1" dirty="0"/>
              <a:t>. singulär) oder multifokal? </a:t>
            </a:r>
            <a:r>
              <a:rPr lang="en-US" sz="1200" dirty="0"/>
              <a:t>Multifokal</a:t>
            </a:r>
          </a:p>
          <a:p>
            <a:r>
              <a:rPr lang="en-US" sz="1200" i="1" dirty="0"/>
              <a:t>--Klein, mittel oder groß? </a:t>
            </a:r>
            <a:endParaRPr lang="en-US" sz="1400" dirty="0"/>
          </a:p>
        </p:txBody>
      </p:sp>
      <p:sp>
        <p:nvSpPr>
          <p:cNvPr id="28" name="Text Box 17">
            <a:extLst>
              <a:ext uri="{FF2B5EF4-FFF2-40B4-BE49-F238E27FC236}">
                <a16:creationId xmlns:a16="http://schemas.microsoft.com/office/drawing/2014/main" id="{982474ED-C409-4EF2-8AE5-D4D4230F50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Übertragung durch…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engen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Kontakt mit Augen- und Atemwegssekreten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…kontaminierte Gegenstände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…kontaminierte Schwimmbäder</a:t>
            </a:r>
          </a:p>
        </p:txBody>
      </p:sp>
    </p:spTree>
    <p:extLst>
      <p:ext uri="{BB962C8B-B14F-4D97-AF65-F5344CB8AC3E}">
        <p14:creationId xmlns:p14="http://schemas.microsoft.com/office/powerpoint/2010/main" val="2289103214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A4A539-F819-ECDD-D0D0-1113AB9A9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id="{D3AA9BD0-0C0B-AB7D-3A79-543547B703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81923" name="Line 3">
            <a:extLst>
              <a:ext uri="{FF2B5EF4-FFF2-40B4-BE49-F238E27FC236}">
                <a16:creationId xmlns:a16="http://schemas.microsoft.com/office/drawing/2014/main" id="{86F323CA-6767-292E-7128-E7A86CB9FF7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24" name="Text Box 4">
            <a:extLst>
              <a:ext uri="{FF2B5EF4-FFF2-40B4-BE49-F238E27FC236}">
                <a16:creationId xmlns:a16="http://schemas.microsoft.com/office/drawing/2014/main" id="{4D8DBE54-ABCC-D11A-AB5A-C6DA2B94E9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Drei Augensyndrome</a:t>
            </a:r>
          </a:p>
        </p:txBody>
      </p:sp>
      <p:sp>
        <p:nvSpPr>
          <p:cNvPr id="81925" name="Line 6">
            <a:extLst>
              <a:ext uri="{FF2B5EF4-FFF2-40B4-BE49-F238E27FC236}">
                <a16:creationId xmlns:a16="http://schemas.microsoft.com/office/drawing/2014/main" id="{73A5B0C1-F1E3-944B-255A-48E75DFF81C6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26" name="Rectangle 7">
            <a:extLst>
              <a:ext uri="{FF2B5EF4-FFF2-40B4-BE49-F238E27FC236}">
                <a16:creationId xmlns:a16="http://schemas.microsoft.com/office/drawing/2014/main" id="{B492476A-83AA-A14F-3323-6B41A3D9DA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27" name="Text Box 8">
            <a:extLst>
              <a:ext uri="{FF2B5EF4-FFF2-40B4-BE49-F238E27FC236}">
                <a16:creationId xmlns:a16="http://schemas.microsoft.com/office/drawing/2014/main" id="{D3F466F1-4F09-BDD6-E3D3-F5FC6A7319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chemeClr val="bg1">
                    <a:lumMod val="75000"/>
                  </a:schemeClr>
                </a:solidFill>
              </a:rPr>
              <a:t>Follikuläre Konjunktivitis</a:t>
            </a:r>
          </a:p>
        </p:txBody>
      </p:sp>
      <p:sp>
        <p:nvSpPr>
          <p:cNvPr id="81928" name="Text Box 9">
            <a:extLst>
              <a:ext uri="{FF2B5EF4-FFF2-40B4-BE49-F238E27FC236}">
                <a16:creationId xmlns:a16="http://schemas.microsoft.com/office/drawing/2014/main" id="{9597C6D0-7323-7C36-6BEA-8CA2D7F8C1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8200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--Leichte, vorübergehende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--Keine ärztliche Behandlung</a:t>
            </a:r>
          </a:p>
        </p:txBody>
      </p:sp>
      <p:sp>
        <p:nvSpPr>
          <p:cNvPr id="81929" name="Rectangle 10">
            <a:extLst>
              <a:ext uri="{FF2B5EF4-FFF2-40B4-BE49-F238E27FC236}">
                <a16:creationId xmlns:a16="http://schemas.microsoft.com/office/drawing/2014/main" id="{14436EB4-60E8-1329-EA74-14896EABC0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30" name="Text Box 11">
            <a:extLst>
              <a:ext uri="{FF2B5EF4-FFF2-40B4-BE49-F238E27FC236}">
                <a16:creationId xmlns:a16="http://schemas.microsoft.com/office/drawing/2014/main" id="{3195AA5C-9ECC-B4B6-F945-0064B4EDFB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Pharyngokonjunktivales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Fieber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(PCF)</a:t>
            </a:r>
          </a:p>
        </p:txBody>
      </p:sp>
      <p:sp>
        <p:nvSpPr>
          <p:cNvPr id="81931" name="Text Box 12">
            <a:extLst>
              <a:ext uri="{FF2B5EF4-FFF2-40B4-BE49-F238E27FC236}">
                <a16:creationId xmlns:a16="http://schemas.microsoft.com/office/drawing/2014/main" id="{CECFB08C-BE66-A868-288C-062B8904D4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92990" cy="911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--Follikuläre Konjunktivitis 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Fieber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HA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--Ähnlich wie eine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Grippe</a:t>
            </a:r>
          </a:p>
        </p:txBody>
      </p:sp>
      <p:sp>
        <p:nvSpPr>
          <p:cNvPr id="81932" name="Line 13">
            <a:extLst>
              <a:ext uri="{FF2B5EF4-FFF2-40B4-BE49-F238E27FC236}">
                <a16:creationId xmlns:a16="http://schemas.microsoft.com/office/drawing/2014/main" id="{3D1E35EB-8E41-8907-903B-424A345F8543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33" name="Rectangle 14">
            <a:extLst>
              <a:ext uri="{FF2B5EF4-FFF2-40B4-BE49-F238E27FC236}">
                <a16:creationId xmlns:a16="http://schemas.microsoft.com/office/drawing/2014/main" id="{D73C2C25-3EF6-EDFA-0ACF-EFD072D317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81934" name="Text Box 15">
            <a:extLst>
              <a:ext uri="{FF2B5EF4-FFF2-40B4-BE49-F238E27FC236}">
                <a16:creationId xmlns:a16="http://schemas.microsoft.com/office/drawing/2014/main" id="{269312D4-78F5-5468-7536-BB3E38EA54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Epidemische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Keratokonjunktivitis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81935" name="Text Box 16">
            <a:extLst>
              <a:ext uri="{FF2B5EF4-FFF2-40B4-BE49-F238E27FC236}">
                <a16:creationId xmlns:a16="http://schemas.microsoft.com/office/drawing/2014/main" id="{BFF5B3A7-486B-366C-3F52-94A244D00B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3589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--Kann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einer oberen 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Atemwegsinfektion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folgen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--Beteiligung des zweiten Auges innerhalb von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3–7 Tagen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--Stadien: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   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Schwere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     </a:t>
            </a:r>
            <a:r>
              <a:rPr lang="en-US" altLang="en-US" sz="1200" b="1" dirty="0">
                <a:solidFill>
                  <a:srgbClr val="0000FF"/>
                </a:solidFill>
              </a:rPr>
              <a:t>Subepitheliale Infiltrate </a:t>
            </a:r>
            <a:r>
              <a:rPr lang="en-US" altLang="en-US" sz="1200" dirty="0">
                <a:solidFill>
                  <a:srgbClr val="0000FF"/>
                </a:solidFill>
              </a:rPr>
              <a:t>(SEI)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--Behandlung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--Symptomatische Behandlung: ATs, kühle Kompressen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--Membranen: </a:t>
            </a:r>
            <a:r>
              <a:rPr lang="en-US" altLang="en-US" sz="1200" dirty="0" err="1">
                <a:solidFill>
                  <a:srgbClr val="DDDDDD"/>
                </a:solidFill>
              </a:rPr>
              <a:t>QOD</a:t>
            </a:r>
            <a:r>
              <a:rPr lang="en-US" altLang="en-US" sz="1200" dirty="0">
                <a:solidFill>
                  <a:srgbClr val="DDDDDD"/>
                </a:solidFill>
              </a:rPr>
              <a:t>ablösen; +/- Steroide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--SEI: +/- Steroide</a:t>
            </a:r>
          </a:p>
        </p:txBody>
      </p:sp>
      <p:sp>
        <p:nvSpPr>
          <p:cNvPr id="81936" name="Text Box 17">
            <a:extLst>
              <a:ext uri="{FF2B5EF4-FFF2-40B4-BE49-F238E27FC236}">
                <a16:creationId xmlns:a16="http://schemas.microsoft.com/office/drawing/2014/main" id="{16514311-F221-3884-F2A6-87F17510DD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 Woche</a:t>
            </a:r>
          </a:p>
        </p:txBody>
      </p:sp>
      <p:sp>
        <p:nvSpPr>
          <p:cNvPr id="81937" name="Line 18">
            <a:extLst>
              <a:ext uri="{FF2B5EF4-FFF2-40B4-BE49-F238E27FC236}">
                <a16:creationId xmlns:a16="http://schemas.microsoft.com/office/drawing/2014/main" id="{3D5055A9-7BA4-FFA6-1AD0-7597BE1AE68E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38" name="Text Box 19">
            <a:extLst>
              <a:ext uri="{FF2B5EF4-FFF2-40B4-BE49-F238E27FC236}">
                <a16:creationId xmlns:a16="http://schemas.microsoft.com/office/drawing/2014/main" id="{513F4EE7-1AB9-98FB-ED87-5077BA1A13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8588" y="5181600"/>
            <a:ext cx="760412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1–2 Wochen</a:t>
            </a:r>
          </a:p>
        </p:txBody>
      </p:sp>
      <p:sp>
        <p:nvSpPr>
          <p:cNvPr id="81939" name="Line 21">
            <a:extLst>
              <a:ext uri="{FF2B5EF4-FFF2-40B4-BE49-F238E27FC236}">
                <a16:creationId xmlns:a16="http://schemas.microsoft.com/office/drawing/2014/main" id="{01F6FB6E-F364-F2F8-84FA-4D05A9C75423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40" name="Line 22">
            <a:extLst>
              <a:ext uri="{FF2B5EF4-FFF2-40B4-BE49-F238E27FC236}">
                <a16:creationId xmlns:a16="http://schemas.microsoft.com/office/drawing/2014/main" id="{FAA2C7B5-3ADD-0AAF-5C2A-493E3CAC5E78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51816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43" name="Slide Number Placeholder 1">
            <a:extLst>
              <a:ext uri="{FF2B5EF4-FFF2-40B4-BE49-F238E27FC236}">
                <a16:creationId xmlns:a16="http://schemas.microsoft.com/office/drawing/2014/main" id="{5C7386E0-6639-1166-7F61-0400E837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5D7D7C2-9201-4189-9CA9-F9D97C53DA87}" type="slidenum">
              <a:rPr lang="en-US" altLang="en-US" sz="1000" smtClean="0"/>
              <a:t>116</a:t>
            </a:fld>
            <a:endParaRPr lang="en-US" altLang="en-US" sz="1000"/>
          </a:p>
        </p:txBody>
      </p:sp>
      <p:sp>
        <p:nvSpPr>
          <p:cNvPr id="81944" name="TextBox 24">
            <a:extLst>
              <a:ext uri="{FF2B5EF4-FFF2-40B4-BE49-F238E27FC236}">
                <a16:creationId xmlns:a16="http://schemas.microsoft.com/office/drawing/2014/main" id="{3A7F9604-61C1-6AC2-AAF0-0A8AE8ED21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</a:t>
            </a:r>
            <a:r>
              <a:rPr lang="en-US" altLang="en-US" sz="1200" baseline="30000">
                <a:solidFill>
                  <a:schemeClr val="bg1">
                    <a:lumMod val="75000"/>
                  </a:schemeClr>
                </a:solidFill>
              </a:rPr>
              <a:t>st</a:t>
            </a: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45" name="TextBox 25">
            <a:extLst>
              <a:ext uri="{FF2B5EF4-FFF2-40B4-BE49-F238E27FC236}">
                <a16:creationId xmlns:a16="http://schemas.microsoft.com/office/drawing/2014/main" id="{92C106E9-1B02-8AF8-7E6F-A8F996FC47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2</a:t>
            </a:r>
            <a:r>
              <a:rPr lang="en-US" altLang="en-US" sz="1200" baseline="30000">
                <a:solidFill>
                  <a:schemeClr val="bg1">
                    <a:lumMod val="75000"/>
                  </a:schemeClr>
                </a:solidFill>
              </a:rPr>
              <a:t>nd</a:t>
            </a: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46" name="TextBox 26">
            <a:extLst>
              <a:ext uri="{FF2B5EF4-FFF2-40B4-BE49-F238E27FC236}">
                <a16:creationId xmlns:a16="http://schemas.microsoft.com/office/drawing/2014/main" id="{E6821CEF-50FD-D353-B9DD-F936F8A08B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5486400"/>
            <a:ext cx="4492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3</a:t>
            </a: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rd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DC1957E-DA59-C9D0-5C24-825B426C3CB8}"/>
              </a:ext>
            </a:extLst>
          </p:cNvPr>
          <p:cNvSpPr txBox="1"/>
          <p:nvPr/>
        </p:nvSpPr>
        <p:spPr>
          <a:xfrm>
            <a:off x="295913" y="4470307"/>
            <a:ext cx="3954929" cy="73866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Sind SEIs:</a:t>
            </a:r>
          </a:p>
          <a:p>
            <a:r>
              <a:rPr lang="en-US" sz="1200" i="1" dirty="0"/>
              <a:t>--unifokal (</a:t>
            </a:r>
            <a:r>
              <a:rPr lang="en-US" sz="1200" i="1" dirty="0" err="1"/>
              <a:t>d</a:t>
            </a:r>
            <a:r>
              <a:rPr lang="en-US" sz="1200" i="1" dirty="0"/>
              <a:t>.</a:t>
            </a:r>
            <a:r>
              <a:rPr lang="en-US" sz="1200" i="1" dirty="0" err="1"/>
              <a:t> h</a:t>
            </a:r>
            <a:r>
              <a:rPr lang="en-US" sz="1200" i="1" dirty="0"/>
              <a:t>. singulär) oder multifokal? </a:t>
            </a:r>
            <a:r>
              <a:rPr lang="en-US" sz="1200" dirty="0"/>
              <a:t>Multifokal</a:t>
            </a:r>
          </a:p>
          <a:p>
            <a:r>
              <a:rPr lang="en-US" sz="1200" i="1" dirty="0"/>
              <a:t>--Klein, mittel oder groß? </a:t>
            </a:r>
            <a:r>
              <a:rPr lang="en-US" sz="1200" dirty="0"/>
              <a:t>Mittel</a:t>
            </a:r>
          </a:p>
        </p:txBody>
      </p:sp>
      <p:sp>
        <p:nvSpPr>
          <p:cNvPr id="28" name="Text Box 17">
            <a:extLst>
              <a:ext uri="{FF2B5EF4-FFF2-40B4-BE49-F238E27FC236}">
                <a16:creationId xmlns:a16="http://schemas.microsoft.com/office/drawing/2014/main" id="{AD70E8C5-E478-4021-B9F5-A448FDF29B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Übertragung durch…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engen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Kontakt mit Augen- und Atemwegssekreten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…kontaminierte Gegenstände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…kontaminierte Schwimmbäder</a:t>
            </a:r>
          </a:p>
        </p:txBody>
      </p:sp>
    </p:spTree>
    <p:extLst>
      <p:ext uri="{BB962C8B-B14F-4D97-AF65-F5344CB8AC3E}">
        <p14:creationId xmlns:p14="http://schemas.microsoft.com/office/powerpoint/2010/main" val="617461538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CE6D0C-199A-4401-BBDC-7063E964F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pPr>
              <a:defRPr/>
            </a:pPr>
            <a:fld id="{28421308-B42C-42B7-B765-AB9AB102A4B4}" type="slidenum">
              <a:rPr lang="en-US" altLang="en-US" smtClean="0"/>
              <a:t>117</a:t>
            </a:fld>
            <a:endParaRPr lang="en-US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16136A3-BF2C-466E-A497-F9C12EFCC0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865" y="1231106"/>
            <a:ext cx="6336270" cy="439578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1FE6ADE-CA63-4EFB-4C7A-31C2E47E4E80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228600"/>
            <a:ext cx="7543800" cy="609600"/>
          </a:xfrm>
          <a:prstGeom prst="rect">
            <a:avLst/>
          </a:prstGeom>
        </p:spPr>
        <p:txBody>
          <a:bodyPr wrap="square" lIns="25400" tIns="12700" rIns="25400" bIns="12700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1200" kern="0" dirty="0"/>
              <a:t>Adenovirale Konjunktivitis</a:t>
            </a:r>
            <a:endParaRPr lang="en-US" altLang="en-US" sz="3200" b="0" kern="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383763-29A9-8700-9F1F-D88E4132D0C1}"/>
              </a:ext>
            </a:extLst>
          </p:cNvPr>
          <p:cNvSpPr txBox="1"/>
          <p:nvPr/>
        </p:nvSpPr>
        <p:spPr>
          <a:xfrm>
            <a:off x="3934652" y="6091520"/>
            <a:ext cx="1274708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EKC: SEIs</a:t>
            </a:r>
          </a:p>
        </p:txBody>
      </p:sp>
    </p:spTree>
    <p:extLst>
      <p:ext uri="{BB962C8B-B14F-4D97-AF65-F5344CB8AC3E}">
        <p14:creationId xmlns:p14="http://schemas.microsoft.com/office/powerpoint/2010/main" val="3925311270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4F09D9-CF85-8472-C8DA-583CD1BAD5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id="{A1B51628-F498-2EF7-EAFE-E6492C2156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81923" name="Line 3">
            <a:extLst>
              <a:ext uri="{FF2B5EF4-FFF2-40B4-BE49-F238E27FC236}">
                <a16:creationId xmlns:a16="http://schemas.microsoft.com/office/drawing/2014/main" id="{067FF5B2-7E93-EA6C-8BD9-1D51BF96537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24" name="Text Box 4">
            <a:extLst>
              <a:ext uri="{FF2B5EF4-FFF2-40B4-BE49-F238E27FC236}">
                <a16:creationId xmlns:a16="http://schemas.microsoft.com/office/drawing/2014/main" id="{BA70E3F1-FE24-1045-2DF8-DE7FBBEBB1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Drei Augensyndrome</a:t>
            </a:r>
          </a:p>
        </p:txBody>
      </p:sp>
      <p:sp>
        <p:nvSpPr>
          <p:cNvPr id="81925" name="Line 6">
            <a:extLst>
              <a:ext uri="{FF2B5EF4-FFF2-40B4-BE49-F238E27FC236}">
                <a16:creationId xmlns:a16="http://schemas.microsoft.com/office/drawing/2014/main" id="{A79A05D9-7880-B5A3-6446-1C0AF3BEB95F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26" name="Rectangle 7">
            <a:extLst>
              <a:ext uri="{FF2B5EF4-FFF2-40B4-BE49-F238E27FC236}">
                <a16:creationId xmlns:a16="http://schemas.microsoft.com/office/drawing/2014/main" id="{2436423F-BAAE-DED4-8826-479C81E931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27" name="Text Box 8">
            <a:extLst>
              <a:ext uri="{FF2B5EF4-FFF2-40B4-BE49-F238E27FC236}">
                <a16:creationId xmlns:a16="http://schemas.microsoft.com/office/drawing/2014/main" id="{6FB4ED34-5C16-59A5-8AFD-53B4D12D79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chemeClr val="bg1">
                    <a:lumMod val="75000"/>
                  </a:schemeClr>
                </a:solidFill>
              </a:rPr>
              <a:t>Follikuläre Konjunktivitis</a:t>
            </a:r>
          </a:p>
        </p:txBody>
      </p:sp>
      <p:sp>
        <p:nvSpPr>
          <p:cNvPr id="81928" name="Text Box 9">
            <a:extLst>
              <a:ext uri="{FF2B5EF4-FFF2-40B4-BE49-F238E27FC236}">
                <a16:creationId xmlns:a16="http://schemas.microsoft.com/office/drawing/2014/main" id="{F22A61E8-514F-9D50-4219-8B97AC94FE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8200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--Leichte, vorübergehende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--Keine ärztliche Behandlung</a:t>
            </a:r>
          </a:p>
        </p:txBody>
      </p:sp>
      <p:sp>
        <p:nvSpPr>
          <p:cNvPr id="81929" name="Rectangle 10">
            <a:extLst>
              <a:ext uri="{FF2B5EF4-FFF2-40B4-BE49-F238E27FC236}">
                <a16:creationId xmlns:a16="http://schemas.microsoft.com/office/drawing/2014/main" id="{567A038E-8C3F-D942-C6DA-1CBB8EBA0F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30" name="Text Box 11">
            <a:extLst>
              <a:ext uri="{FF2B5EF4-FFF2-40B4-BE49-F238E27FC236}">
                <a16:creationId xmlns:a16="http://schemas.microsoft.com/office/drawing/2014/main" id="{C103C2EE-F935-4F29-069F-2DBC5F7316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Pharyngokonjunktivales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Fieber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(PCF)</a:t>
            </a:r>
          </a:p>
        </p:txBody>
      </p:sp>
      <p:sp>
        <p:nvSpPr>
          <p:cNvPr id="81931" name="Text Box 12">
            <a:extLst>
              <a:ext uri="{FF2B5EF4-FFF2-40B4-BE49-F238E27FC236}">
                <a16:creationId xmlns:a16="http://schemas.microsoft.com/office/drawing/2014/main" id="{88FA50E7-EAB1-6619-9EA9-111A81369F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92990" cy="911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--Follikuläre Konjunktivitis 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Fieber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HA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--Ähnlich wie eine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Grippe</a:t>
            </a:r>
          </a:p>
        </p:txBody>
      </p:sp>
      <p:sp>
        <p:nvSpPr>
          <p:cNvPr id="81932" name="Line 13">
            <a:extLst>
              <a:ext uri="{FF2B5EF4-FFF2-40B4-BE49-F238E27FC236}">
                <a16:creationId xmlns:a16="http://schemas.microsoft.com/office/drawing/2014/main" id="{74555C23-B060-932F-CD75-A05CD3F596F9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33" name="Rectangle 14">
            <a:extLst>
              <a:ext uri="{FF2B5EF4-FFF2-40B4-BE49-F238E27FC236}">
                <a16:creationId xmlns:a16="http://schemas.microsoft.com/office/drawing/2014/main" id="{45F1B05F-216D-1505-9DA5-5219AABA26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81934" name="Text Box 15">
            <a:extLst>
              <a:ext uri="{FF2B5EF4-FFF2-40B4-BE49-F238E27FC236}">
                <a16:creationId xmlns:a16="http://schemas.microsoft.com/office/drawing/2014/main" id="{E0ABED27-5192-0581-F024-6A72940A82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Epidemische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Keratokonjunktivitis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81935" name="Text Box 16">
            <a:extLst>
              <a:ext uri="{FF2B5EF4-FFF2-40B4-BE49-F238E27FC236}">
                <a16:creationId xmlns:a16="http://schemas.microsoft.com/office/drawing/2014/main" id="{767A04B6-3B7B-0177-1EA5-D683075759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3589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--Kann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einer oberen 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Atemwegsinfektion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folgen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--Beteiligung des zweiten Auges innerhalb von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3–7 Tagen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--Stadien: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   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Schwere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     </a:t>
            </a:r>
            <a:r>
              <a:rPr lang="en-US" altLang="en-US" sz="1200" b="1" dirty="0">
                <a:solidFill>
                  <a:srgbClr val="0000FF"/>
                </a:solidFill>
              </a:rPr>
              <a:t>Subepitheliale Infiltrate </a:t>
            </a:r>
            <a:r>
              <a:rPr lang="en-US" altLang="en-US" sz="1200" dirty="0">
                <a:solidFill>
                  <a:srgbClr val="0000FF"/>
                </a:solidFill>
              </a:rPr>
              <a:t>(SEI)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--Behandlung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--Symptomatische Behandlung: ATs, kühle Kompressen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--Membranen: </a:t>
            </a:r>
            <a:r>
              <a:rPr lang="en-US" altLang="en-US" sz="1200" dirty="0" err="1">
                <a:solidFill>
                  <a:srgbClr val="DDDDDD"/>
                </a:solidFill>
              </a:rPr>
              <a:t>QOD</a:t>
            </a:r>
            <a:r>
              <a:rPr lang="en-US" altLang="en-US" sz="1200" dirty="0">
                <a:solidFill>
                  <a:srgbClr val="DDDDDD"/>
                </a:solidFill>
              </a:rPr>
              <a:t>ablösen; +/- Steroide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--SEI: +/- Steroide</a:t>
            </a:r>
          </a:p>
        </p:txBody>
      </p:sp>
      <p:sp>
        <p:nvSpPr>
          <p:cNvPr id="81936" name="Text Box 17">
            <a:extLst>
              <a:ext uri="{FF2B5EF4-FFF2-40B4-BE49-F238E27FC236}">
                <a16:creationId xmlns:a16="http://schemas.microsoft.com/office/drawing/2014/main" id="{DF366AC8-A399-1F25-82CA-67B3030173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 Woche</a:t>
            </a:r>
          </a:p>
        </p:txBody>
      </p:sp>
      <p:sp>
        <p:nvSpPr>
          <p:cNvPr id="81937" name="Line 18">
            <a:extLst>
              <a:ext uri="{FF2B5EF4-FFF2-40B4-BE49-F238E27FC236}">
                <a16:creationId xmlns:a16="http://schemas.microsoft.com/office/drawing/2014/main" id="{CA52298C-08A5-4467-75CA-0B0D4C6A1628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38" name="Text Box 19">
            <a:extLst>
              <a:ext uri="{FF2B5EF4-FFF2-40B4-BE49-F238E27FC236}">
                <a16:creationId xmlns:a16="http://schemas.microsoft.com/office/drawing/2014/main" id="{CBDAABD4-A87C-6977-D7DA-EFCB9B9098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8588" y="5181600"/>
            <a:ext cx="760412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1–2 Wochen</a:t>
            </a:r>
          </a:p>
        </p:txBody>
      </p:sp>
      <p:sp>
        <p:nvSpPr>
          <p:cNvPr id="81939" name="Line 21">
            <a:extLst>
              <a:ext uri="{FF2B5EF4-FFF2-40B4-BE49-F238E27FC236}">
                <a16:creationId xmlns:a16="http://schemas.microsoft.com/office/drawing/2014/main" id="{B749498D-2DA8-A568-B9F2-4E1ACD9D2026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40" name="Line 22">
            <a:extLst>
              <a:ext uri="{FF2B5EF4-FFF2-40B4-BE49-F238E27FC236}">
                <a16:creationId xmlns:a16="http://schemas.microsoft.com/office/drawing/2014/main" id="{A2FC4075-D30F-C692-517A-E49044C1BA6E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51816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43" name="Slide Number Placeholder 1">
            <a:extLst>
              <a:ext uri="{FF2B5EF4-FFF2-40B4-BE49-F238E27FC236}">
                <a16:creationId xmlns:a16="http://schemas.microsoft.com/office/drawing/2014/main" id="{603F8862-A73C-259C-0DEB-9CB065739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5D7D7C2-9201-4189-9CA9-F9D97C53DA87}" type="slidenum">
              <a:rPr lang="en-US" altLang="en-US" sz="1000" smtClean="0"/>
              <a:t>118</a:t>
            </a:fld>
            <a:endParaRPr lang="en-US" altLang="en-US" sz="1000"/>
          </a:p>
        </p:txBody>
      </p:sp>
      <p:sp>
        <p:nvSpPr>
          <p:cNvPr id="81944" name="TextBox 24">
            <a:extLst>
              <a:ext uri="{FF2B5EF4-FFF2-40B4-BE49-F238E27FC236}">
                <a16:creationId xmlns:a16="http://schemas.microsoft.com/office/drawing/2014/main" id="{55F57F93-E005-A1B6-BFBB-63734BD2F7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</a:t>
            </a:r>
            <a:r>
              <a:rPr lang="en-US" altLang="en-US" sz="1200" baseline="30000">
                <a:solidFill>
                  <a:schemeClr val="bg1">
                    <a:lumMod val="75000"/>
                  </a:schemeClr>
                </a:solidFill>
              </a:rPr>
              <a:t>st</a:t>
            </a: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45" name="TextBox 25">
            <a:extLst>
              <a:ext uri="{FF2B5EF4-FFF2-40B4-BE49-F238E27FC236}">
                <a16:creationId xmlns:a16="http://schemas.microsoft.com/office/drawing/2014/main" id="{49BA555D-0B71-FEE7-483D-26F657FF28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2</a:t>
            </a:r>
            <a:r>
              <a:rPr lang="en-US" altLang="en-US" sz="1200" baseline="30000">
                <a:solidFill>
                  <a:schemeClr val="bg1">
                    <a:lumMod val="75000"/>
                  </a:schemeClr>
                </a:solidFill>
              </a:rPr>
              <a:t>nd</a:t>
            </a: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46" name="TextBox 26">
            <a:extLst>
              <a:ext uri="{FF2B5EF4-FFF2-40B4-BE49-F238E27FC236}">
                <a16:creationId xmlns:a16="http://schemas.microsoft.com/office/drawing/2014/main" id="{5397049B-C963-9301-D6CA-37A66DE478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5486400"/>
            <a:ext cx="4492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3</a:t>
            </a: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rd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9C27D1-31D5-4572-92A3-CF28982990FE}"/>
              </a:ext>
            </a:extLst>
          </p:cNvPr>
          <p:cNvSpPr txBox="1"/>
          <p:nvPr/>
        </p:nvSpPr>
        <p:spPr>
          <a:xfrm>
            <a:off x="295913" y="4470307"/>
            <a:ext cx="4698722" cy="95410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Sind SEIs:</a:t>
            </a:r>
          </a:p>
          <a:p>
            <a:r>
              <a:rPr lang="en-US" sz="1200" i="1" dirty="0"/>
              <a:t>--unifokal (</a:t>
            </a:r>
            <a:r>
              <a:rPr lang="en-US" sz="1200" i="1" dirty="0" err="1"/>
              <a:t>d</a:t>
            </a:r>
            <a:r>
              <a:rPr lang="en-US" sz="1200" i="1" dirty="0"/>
              <a:t>.</a:t>
            </a:r>
            <a:r>
              <a:rPr lang="en-US" sz="1200" i="1" dirty="0" err="1"/>
              <a:t> h</a:t>
            </a:r>
            <a:r>
              <a:rPr lang="en-US" sz="1200" i="1" dirty="0"/>
              <a:t>. singulär) oder multifokal? </a:t>
            </a:r>
            <a:r>
              <a:rPr lang="en-US" sz="1200" dirty="0"/>
              <a:t>Multifokal</a:t>
            </a:r>
          </a:p>
          <a:p>
            <a:r>
              <a:rPr lang="en-US" sz="1200" i="1" dirty="0"/>
              <a:t>--Klein, mittel oder groß? </a:t>
            </a:r>
            <a:r>
              <a:rPr lang="en-US" sz="1200" dirty="0"/>
              <a:t>Mittel</a:t>
            </a:r>
          </a:p>
          <a:p>
            <a:r>
              <a:rPr lang="en-US" sz="1200" i="1" dirty="0"/>
              <a:t>--Befindet es sich im subepithelialen oder im vorderen Stroma? </a:t>
            </a:r>
            <a:endParaRPr lang="en-US" sz="1400" dirty="0"/>
          </a:p>
        </p:txBody>
      </p:sp>
      <p:sp>
        <p:nvSpPr>
          <p:cNvPr id="28" name="Text Box 17">
            <a:extLst>
              <a:ext uri="{FF2B5EF4-FFF2-40B4-BE49-F238E27FC236}">
                <a16:creationId xmlns:a16="http://schemas.microsoft.com/office/drawing/2014/main" id="{2921881C-7622-4590-B99A-14F748D828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Übertragung durch…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engen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Kontakt mit Augen- und Atemwegssekreten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…kontaminierte Gegenstände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…kontaminierte Schwimmbäder</a:t>
            </a:r>
          </a:p>
        </p:txBody>
      </p:sp>
    </p:spTree>
    <p:extLst>
      <p:ext uri="{BB962C8B-B14F-4D97-AF65-F5344CB8AC3E}">
        <p14:creationId xmlns:p14="http://schemas.microsoft.com/office/powerpoint/2010/main" val="475327092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E28291-62B8-9B23-B6D8-B66804D055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id="{E6FCFCCF-7EEE-25CA-7872-2DA7902CDC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81923" name="Line 3">
            <a:extLst>
              <a:ext uri="{FF2B5EF4-FFF2-40B4-BE49-F238E27FC236}">
                <a16:creationId xmlns:a16="http://schemas.microsoft.com/office/drawing/2014/main" id="{DC7214D7-02F4-11E3-A167-A5240A61518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24" name="Text Box 4">
            <a:extLst>
              <a:ext uri="{FF2B5EF4-FFF2-40B4-BE49-F238E27FC236}">
                <a16:creationId xmlns:a16="http://schemas.microsoft.com/office/drawing/2014/main" id="{44591958-3BE0-169B-5A61-5723619E98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Drei Augensyndrome</a:t>
            </a:r>
          </a:p>
        </p:txBody>
      </p:sp>
      <p:sp>
        <p:nvSpPr>
          <p:cNvPr id="81925" name="Line 6">
            <a:extLst>
              <a:ext uri="{FF2B5EF4-FFF2-40B4-BE49-F238E27FC236}">
                <a16:creationId xmlns:a16="http://schemas.microsoft.com/office/drawing/2014/main" id="{CBBB7C0F-F15D-F0C6-32E5-1E0959ADD31E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26" name="Rectangle 7">
            <a:extLst>
              <a:ext uri="{FF2B5EF4-FFF2-40B4-BE49-F238E27FC236}">
                <a16:creationId xmlns:a16="http://schemas.microsoft.com/office/drawing/2014/main" id="{65DE23A5-D6FD-25FD-3D23-E30CAE4382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27" name="Text Box 8">
            <a:extLst>
              <a:ext uri="{FF2B5EF4-FFF2-40B4-BE49-F238E27FC236}">
                <a16:creationId xmlns:a16="http://schemas.microsoft.com/office/drawing/2014/main" id="{12CBEE76-8D44-C765-73B5-7F4B5FFD05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chemeClr val="bg1">
                    <a:lumMod val="75000"/>
                  </a:schemeClr>
                </a:solidFill>
              </a:rPr>
              <a:t>Follikuläre Konjunktivitis</a:t>
            </a:r>
          </a:p>
        </p:txBody>
      </p:sp>
      <p:sp>
        <p:nvSpPr>
          <p:cNvPr id="81928" name="Text Box 9">
            <a:extLst>
              <a:ext uri="{FF2B5EF4-FFF2-40B4-BE49-F238E27FC236}">
                <a16:creationId xmlns:a16="http://schemas.microsoft.com/office/drawing/2014/main" id="{A6A8D90E-2238-80DB-135E-BAAD8BA13E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8200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--Leichte, vorübergehende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--Keine ärztliche Behandlung</a:t>
            </a:r>
          </a:p>
        </p:txBody>
      </p:sp>
      <p:sp>
        <p:nvSpPr>
          <p:cNvPr id="81929" name="Rectangle 10">
            <a:extLst>
              <a:ext uri="{FF2B5EF4-FFF2-40B4-BE49-F238E27FC236}">
                <a16:creationId xmlns:a16="http://schemas.microsoft.com/office/drawing/2014/main" id="{2F6385AD-95EB-87F8-F3BC-2CEE3E8CB6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30" name="Text Box 11">
            <a:extLst>
              <a:ext uri="{FF2B5EF4-FFF2-40B4-BE49-F238E27FC236}">
                <a16:creationId xmlns:a16="http://schemas.microsoft.com/office/drawing/2014/main" id="{4768CABD-591B-5C6D-428F-79B3EA40F7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Pharyngokonjunktivales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Fieber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(PCF)</a:t>
            </a:r>
          </a:p>
        </p:txBody>
      </p:sp>
      <p:sp>
        <p:nvSpPr>
          <p:cNvPr id="81931" name="Text Box 12">
            <a:extLst>
              <a:ext uri="{FF2B5EF4-FFF2-40B4-BE49-F238E27FC236}">
                <a16:creationId xmlns:a16="http://schemas.microsoft.com/office/drawing/2014/main" id="{5A1EE638-43BA-0754-A553-2C97B8DFD1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92990" cy="911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--Follikuläre Konjunktivitis 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Fieber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HA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--Ähnlich wie eine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Grippe</a:t>
            </a:r>
          </a:p>
        </p:txBody>
      </p:sp>
      <p:sp>
        <p:nvSpPr>
          <p:cNvPr id="81932" name="Line 13">
            <a:extLst>
              <a:ext uri="{FF2B5EF4-FFF2-40B4-BE49-F238E27FC236}">
                <a16:creationId xmlns:a16="http://schemas.microsoft.com/office/drawing/2014/main" id="{EB4DAD4F-64C5-0783-E1AB-27311A087ACE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33" name="Rectangle 14">
            <a:extLst>
              <a:ext uri="{FF2B5EF4-FFF2-40B4-BE49-F238E27FC236}">
                <a16:creationId xmlns:a16="http://schemas.microsoft.com/office/drawing/2014/main" id="{9CD610E0-2604-474E-153E-27B18A9D54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81934" name="Text Box 15">
            <a:extLst>
              <a:ext uri="{FF2B5EF4-FFF2-40B4-BE49-F238E27FC236}">
                <a16:creationId xmlns:a16="http://schemas.microsoft.com/office/drawing/2014/main" id="{C6DB6186-00F4-7F09-9271-28B9431374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Epidemische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Keratokonjunktivitis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81935" name="Text Box 16">
            <a:extLst>
              <a:ext uri="{FF2B5EF4-FFF2-40B4-BE49-F238E27FC236}">
                <a16:creationId xmlns:a16="http://schemas.microsoft.com/office/drawing/2014/main" id="{C11E0021-55C4-E5D0-066B-4825B360BE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3589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--Kann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einer oberen 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Atemwegsinfektion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folgen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--Beteiligung des zweiten Auges innerhalb von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3–7 Tagen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--Stadien: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   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Schwere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     </a:t>
            </a:r>
            <a:r>
              <a:rPr lang="en-US" altLang="en-US" sz="1200" b="1" dirty="0">
                <a:solidFill>
                  <a:srgbClr val="0000FF"/>
                </a:solidFill>
              </a:rPr>
              <a:t>Subepitheliale Infiltrate </a:t>
            </a:r>
            <a:r>
              <a:rPr lang="en-US" altLang="en-US" sz="1200" dirty="0">
                <a:solidFill>
                  <a:srgbClr val="0000FF"/>
                </a:solidFill>
              </a:rPr>
              <a:t>(SEI)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--Behandlung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--Symptomatische Behandlung: ATs, kühle Kompressen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--Membranen: </a:t>
            </a:r>
            <a:r>
              <a:rPr lang="en-US" altLang="en-US" sz="1200" dirty="0" err="1">
                <a:solidFill>
                  <a:srgbClr val="DDDDDD"/>
                </a:solidFill>
              </a:rPr>
              <a:t>QOD</a:t>
            </a:r>
            <a:r>
              <a:rPr lang="en-US" altLang="en-US" sz="1200" dirty="0">
                <a:solidFill>
                  <a:srgbClr val="DDDDDD"/>
                </a:solidFill>
              </a:rPr>
              <a:t>ablösen; +/- Steroide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--SEI: +/- Steroide</a:t>
            </a:r>
          </a:p>
        </p:txBody>
      </p:sp>
      <p:sp>
        <p:nvSpPr>
          <p:cNvPr id="81936" name="Text Box 17">
            <a:extLst>
              <a:ext uri="{FF2B5EF4-FFF2-40B4-BE49-F238E27FC236}">
                <a16:creationId xmlns:a16="http://schemas.microsoft.com/office/drawing/2014/main" id="{9FEA403A-6AA4-33F3-AC2C-008ED5699E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 Woche</a:t>
            </a:r>
          </a:p>
        </p:txBody>
      </p:sp>
      <p:sp>
        <p:nvSpPr>
          <p:cNvPr id="81937" name="Line 18">
            <a:extLst>
              <a:ext uri="{FF2B5EF4-FFF2-40B4-BE49-F238E27FC236}">
                <a16:creationId xmlns:a16="http://schemas.microsoft.com/office/drawing/2014/main" id="{4EEE0AAD-B216-B037-ECD6-3B7DC22FE102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38" name="Text Box 19">
            <a:extLst>
              <a:ext uri="{FF2B5EF4-FFF2-40B4-BE49-F238E27FC236}">
                <a16:creationId xmlns:a16="http://schemas.microsoft.com/office/drawing/2014/main" id="{DAAE2E94-EFA0-375E-4F7F-E6C777DD5E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8588" y="5181600"/>
            <a:ext cx="760412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1–2 Wochen</a:t>
            </a:r>
          </a:p>
        </p:txBody>
      </p:sp>
      <p:sp>
        <p:nvSpPr>
          <p:cNvPr id="81939" name="Line 21">
            <a:extLst>
              <a:ext uri="{FF2B5EF4-FFF2-40B4-BE49-F238E27FC236}">
                <a16:creationId xmlns:a16="http://schemas.microsoft.com/office/drawing/2014/main" id="{51445474-D830-FB6B-80A8-3C434D6D6F80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40" name="Line 22">
            <a:extLst>
              <a:ext uri="{FF2B5EF4-FFF2-40B4-BE49-F238E27FC236}">
                <a16:creationId xmlns:a16="http://schemas.microsoft.com/office/drawing/2014/main" id="{13762889-8435-F5E3-2F4C-D64A7CE5E582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51816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43" name="Slide Number Placeholder 1">
            <a:extLst>
              <a:ext uri="{FF2B5EF4-FFF2-40B4-BE49-F238E27FC236}">
                <a16:creationId xmlns:a16="http://schemas.microsoft.com/office/drawing/2014/main" id="{BF8A73CB-753E-8A7D-D4FF-1223CCB7C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5D7D7C2-9201-4189-9CA9-F9D97C53DA87}" type="slidenum">
              <a:rPr lang="en-US" altLang="en-US" sz="1000" smtClean="0"/>
              <a:t>119</a:t>
            </a:fld>
            <a:endParaRPr lang="en-US" altLang="en-US" sz="1000"/>
          </a:p>
        </p:txBody>
      </p:sp>
      <p:sp>
        <p:nvSpPr>
          <p:cNvPr id="81944" name="TextBox 24">
            <a:extLst>
              <a:ext uri="{FF2B5EF4-FFF2-40B4-BE49-F238E27FC236}">
                <a16:creationId xmlns:a16="http://schemas.microsoft.com/office/drawing/2014/main" id="{128A21EC-E096-3C4E-8DD1-87DD9E5FED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</a:t>
            </a:r>
            <a:r>
              <a:rPr lang="en-US" altLang="en-US" sz="1200" baseline="30000">
                <a:solidFill>
                  <a:schemeClr val="bg1">
                    <a:lumMod val="75000"/>
                  </a:schemeClr>
                </a:solidFill>
              </a:rPr>
              <a:t>st</a:t>
            </a: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45" name="TextBox 25">
            <a:extLst>
              <a:ext uri="{FF2B5EF4-FFF2-40B4-BE49-F238E27FC236}">
                <a16:creationId xmlns:a16="http://schemas.microsoft.com/office/drawing/2014/main" id="{3E516A07-2A9B-FABA-56D2-57CA6DA996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2</a:t>
            </a:r>
            <a:r>
              <a:rPr lang="en-US" altLang="en-US" sz="1200" baseline="30000">
                <a:solidFill>
                  <a:schemeClr val="bg1">
                    <a:lumMod val="75000"/>
                  </a:schemeClr>
                </a:solidFill>
              </a:rPr>
              <a:t>nd</a:t>
            </a: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46" name="TextBox 26">
            <a:extLst>
              <a:ext uri="{FF2B5EF4-FFF2-40B4-BE49-F238E27FC236}">
                <a16:creationId xmlns:a16="http://schemas.microsoft.com/office/drawing/2014/main" id="{57242321-A67A-4178-7833-65B310C3E5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5486400"/>
            <a:ext cx="4492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3</a:t>
            </a: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rd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F78DC6-FB0B-F89E-6BC1-30A0D56C0C79}"/>
              </a:ext>
            </a:extLst>
          </p:cNvPr>
          <p:cNvSpPr txBox="1"/>
          <p:nvPr/>
        </p:nvSpPr>
        <p:spPr>
          <a:xfrm>
            <a:off x="295913" y="4470307"/>
            <a:ext cx="5564344" cy="95410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Sind SEIs:</a:t>
            </a:r>
          </a:p>
          <a:p>
            <a:r>
              <a:rPr lang="en-US" sz="1200" i="1" dirty="0"/>
              <a:t>--unifokal (</a:t>
            </a:r>
            <a:r>
              <a:rPr lang="en-US" sz="1200" i="1" dirty="0" err="1"/>
              <a:t>d</a:t>
            </a:r>
            <a:r>
              <a:rPr lang="en-US" sz="1200" i="1" dirty="0"/>
              <a:t>.</a:t>
            </a:r>
            <a:r>
              <a:rPr lang="en-US" sz="1200" i="1" dirty="0" err="1"/>
              <a:t> h</a:t>
            </a:r>
            <a:r>
              <a:rPr lang="en-US" sz="1200" i="1" dirty="0"/>
              <a:t>. singulär) oder multifokal? </a:t>
            </a:r>
            <a:r>
              <a:rPr lang="en-US" sz="1200" dirty="0"/>
              <a:t>Multifokal</a:t>
            </a:r>
          </a:p>
          <a:p>
            <a:r>
              <a:rPr lang="en-US" sz="1200" i="1" dirty="0"/>
              <a:t>--Klein, mittel oder groß? </a:t>
            </a:r>
            <a:r>
              <a:rPr lang="en-US" sz="1200" dirty="0"/>
              <a:t>Mittel</a:t>
            </a:r>
          </a:p>
          <a:p>
            <a:r>
              <a:rPr lang="en-US" sz="1200" i="1" dirty="0"/>
              <a:t>--Befindet es sich im subepithelialen oder im vorderen Stroma? </a:t>
            </a:r>
            <a:r>
              <a:rPr lang="en-US" sz="1200" dirty="0"/>
              <a:t>Beides</a:t>
            </a:r>
          </a:p>
        </p:txBody>
      </p:sp>
      <p:sp>
        <p:nvSpPr>
          <p:cNvPr id="28" name="Text Box 17">
            <a:extLst>
              <a:ext uri="{FF2B5EF4-FFF2-40B4-BE49-F238E27FC236}">
                <a16:creationId xmlns:a16="http://schemas.microsoft.com/office/drawing/2014/main" id="{AEA770D5-80DB-4542-832A-370E0DA887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Übertragung durch…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engen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Kontakt mit Augen- und Atemwegssekreten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…kontaminierte Gegenstände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…kontaminierte Schwimmbäder</a:t>
            </a:r>
          </a:p>
        </p:txBody>
      </p:sp>
    </p:spTree>
    <p:extLst>
      <p:ext uri="{BB962C8B-B14F-4D97-AF65-F5344CB8AC3E}">
        <p14:creationId xmlns:p14="http://schemas.microsoft.com/office/powerpoint/2010/main" val="7013311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3C70B7-1DDC-5C71-5DFA-8A899AEDD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>
            <a:extLst>
              <a:ext uri="{FF2B5EF4-FFF2-40B4-BE49-F238E27FC236}">
                <a16:creationId xmlns:a16="http://schemas.microsoft.com/office/drawing/2014/main" id="{DC0EBB1B-B95B-9DAC-0064-FC9BADE145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6148" name="Slide Number Placeholder 1">
            <a:extLst>
              <a:ext uri="{FF2B5EF4-FFF2-40B4-BE49-F238E27FC236}">
                <a16:creationId xmlns:a16="http://schemas.microsoft.com/office/drawing/2014/main" id="{3A5D7C54-B738-B043-089E-7678C0E82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2A0B983-D245-402D-A9C2-276FA68C592B}" type="slidenum">
              <a:rPr lang="en-US" altLang="en-US" sz="1000" smtClean="0"/>
              <a:t>12</a:t>
            </a:fld>
            <a:endParaRPr lang="en-US" altLang="en-US" sz="1000"/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ECC60735-428B-13C4-951A-6E4C16E6F0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8843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>
                <a:solidFill>
                  <a:srgbClr val="0000FF"/>
                </a:solidFill>
              </a:rPr>
              <a:t>Übertragung durch…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 und 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C520D1-2136-4355-32B5-7DBBB788AD87}"/>
              </a:ext>
            </a:extLst>
          </p:cNvPr>
          <p:cNvSpPr txBox="1"/>
          <p:nvPr/>
        </p:nvSpPr>
        <p:spPr>
          <a:xfrm>
            <a:off x="4607859" y="1475927"/>
            <a:ext cx="1939955" cy="30777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latin typeface="Segoe Script" panose="030B0504020000000003" pitchFamily="66" charset="0"/>
              </a:rPr>
              <a:t>…den Augenarzt?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85B8B7-74D8-A0DA-502F-CD0890EFC654}"/>
              </a:ext>
            </a:extLst>
          </p:cNvPr>
          <p:cNvSpPr txBox="1"/>
          <p:nvPr/>
        </p:nvSpPr>
        <p:spPr>
          <a:xfrm>
            <a:off x="1981200" y="2013582"/>
            <a:ext cx="6591869" cy="584775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Ist eine Adeno-Konjunktivitis durch routinemäßige Augenuntersuchungen übertragbar?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Oh ja, am häufigsten bei </a:t>
            </a:r>
            <a:r>
              <a:rPr lang="en-US" sz="1200" b="1" dirty="0"/>
              <a:t>der Applanationstonometrie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und der Tropfengabe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43B7C0D-8E4C-A41C-CB74-69705C2698C9}"/>
              </a:ext>
            </a:extLst>
          </p:cNvPr>
          <p:cNvSpPr txBox="1"/>
          <p:nvPr/>
        </p:nvSpPr>
        <p:spPr>
          <a:xfrm>
            <a:off x="2220305" y="2802431"/>
            <a:ext cx="6543779" cy="1533753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Ich </a:t>
            </a:r>
            <a:r>
              <a:rPr lang="en-US" sz="1200" i="1" dirty="0" err="1">
                <a:solidFill>
                  <a:srgbClr val="0000FF"/>
                </a:solidFill>
              </a:rPr>
              <a:t>wische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meine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Goldmann-Prismen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immer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mit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einem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Alkoholtupfer</a:t>
            </a:r>
            <a:r>
              <a:rPr lang="en-US" sz="1200" i="1" dirty="0">
                <a:solidFill>
                  <a:srgbClr val="0000FF"/>
                </a:solidFill>
              </a:rPr>
              <a:t> ab, also </a:t>
            </a:r>
            <a:r>
              <a:rPr lang="en-US" sz="1200" i="1" dirty="0" err="1">
                <a:solidFill>
                  <a:srgbClr val="0000FF"/>
                </a:solidFill>
              </a:rPr>
              <a:t>kein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Grund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zur</a:t>
            </a:r>
            <a:r>
              <a:rPr lang="en-US" sz="1200" i="1" dirty="0">
                <a:solidFill>
                  <a:srgbClr val="0000FF"/>
                </a:solidFill>
              </a:rPr>
              <a:t> Sorge, </a:t>
            </a:r>
            <a:r>
              <a:rPr lang="en-US" sz="1200" i="1" dirty="0" err="1">
                <a:solidFill>
                  <a:srgbClr val="0000FF"/>
                </a:solidFill>
              </a:rPr>
              <a:t>oder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r>
              <a:rPr lang="en-US" sz="1200" dirty="0" err="1">
                <a:solidFill>
                  <a:srgbClr val="0000FF"/>
                </a:solidFill>
              </a:rPr>
              <a:t>Leider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nein</a:t>
            </a:r>
            <a:r>
              <a:rPr lang="en-US" sz="1200" dirty="0">
                <a:solidFill>
                  <a:srgbClr val="0000FF"/>
                </a:solidFill>
              </a:rPr>
              <a:t> – </a:t>
            </a:r>
            <a:r>
              <a:rPr lang="en-US" sz="1200" dirty="0" err="1">
                <a:solidFill>
                  <a:srgbClr val="0000FF"/>
                </a:solidFill>
              </a:rPr>
              <a:t>Adenoviren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sind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zähe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kleine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Kerle</a:t>
            </a:r>
            <a:r>
              <a:rPr lang="en-US" sz="1200" dirty="0">
                <a:solidFill>
                  <a:srgbClr val="0000FF"/>
                </a:solidFill>
              </a:rPr>
              <a:t>, die </a:t>
            </a:r>
            <a:r>
              <a:rPr lang="en-US" sz="1200" dirty="0" err="1">
                <a:solidFill>
                  <a:srgbClr val="0000FF"/>
                </a:solidFill>
              </a:rPr>
              <a:t>Alkohol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überleben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können</a:t>
            </a:r>
            <a:endParaRPr lang="en-US" sz="1200" dirty="0">
              <a:solidFill>
                <a:srgbClr val="0000FF"/>
              </a:solidFill>
            </a:endParaRPr>
          </a:p>
          <a:p>
            <a:endParaRPr lang="en-US" sz="14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Welche Maßnahmen können ergriffen werden, um dies zu vermeiden?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– Sterilisieren Sie die Spitze, indem Sie sie</a:t>
            </a:r>
            <a:r>
              <a:rPr lang="en-US" sz="1200" dirty="0"/>
              <a:t> 5–10 Minuten lang</a:t>
            </a:r>
            <a:r>
              <a:rPr lang="en-US" sz="1200" dirty="0">
                <a:solidFill>
                  <a:srgbClr val="0000FF"/>
                </a:solidFill>
              </a:rPr>
              <a:t> in verdünntem Bleichmittel einweichen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sz="1200" b="1" i="1" dirty="0">
                <a:solidFill>
                  <a:schemeClr val="bg1">
                    <a:lumMod val="75000"/>
                  </a:schemeClr>
                </a:solidFill>
              </a:rPr>
              <a:t>?</a:t>
            </a:r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0F74EE6-287F-1FF8-0BAE-4269A49B8EF2}"/>
              </a:ext>
            </a:extLst>
          </p:cNvPr>
          <p:cNvSpPr/>
          <p:nvPr/>
        </p:nvSpPr>
        <p:spPr>
          <a:xfrm>
            <a:off x="5181600" y="3750835"/>
            <a:ext cx="914400" cy="228600"/>
          </a:xfrm>
          <a:prstGeom prst="rect">
            <a:avLst/>
          </a:prstGeom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Zeitraum</a:t>
            </a:r>
          </a:p>
        </p:txBody>
      </p:sp>
    </p:spTree>
    <p:extLst>
      <p:ext uri="{BB962C8B-B14F-4D97-AF65-F5344CB8AC3E}">
        <p14:creationId xmlns:p14="http://schemas.microsoft.com/office/powerpoint/2010/main" val="2241651370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BA4D954-8F7B-3543-5282-892D12B50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pPr>
              <a:defRPr/>
            </a:pPr>
            <a:fld id="{9DA36E47-537D-4C10-883D-39433EC17FB5}" type="slidenum">
              <a:rPr lang="en-US" altLang="en-US" smtClean="0"/>
              <a:t>120</a:t>
            </a:fld>
            <a:endParaRPr lang="en-US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5B7A6F6-EE9A-DABA-B284-338CF8D24F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95" y="1790664"/>
            <a:ext cx="7134209" cy="3276672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36A771EE-3846-A9FB-4253-6F1EBCC1B91A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228600"/>
            <a:ext cx="7543800" cy="609600"/>
          </a:xfrm>
          <a:prstGeom prst="rect">
            <a:avLst/>
          </a:prstGeom>
        </p:spPr>
        <p:txBody>
          <a:bodyPr wrap="square" lIns="25400" tIns="12700" rIns="25400" bIns="12700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1200" kern="0" dirty="0"/>
              <a:t>Adenovirale Konjunktivitis</a:t>
            </a:r>
            <a:endParaRPr lang="en-US" altLang="en-US" sz="3200" b="0" kern="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CBB5E1-E5A8-8222-AD7D-3EEA8B376040}"/>
              </a:ext>
            </a:extLst>
          </p:cNvPr>
          <p:cNvSpPr txBox="1"/>
          <p:nvPr/>
        </p:nvSpPr>
        <p:spPr>
          <a:xfrm>
            <a:off x="1906511" y="5983069"/>
            <a:ext cx="5330975" cy="64633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i="1" dirty="0"/>
              <a:t>A, </a:t>
            </a:r>
            <a:r>
              <a:rPr lang="en-US" sz="1200" dirty="0"/>
              <a:t>SEIs bei EKC. </a:t>
            </a:r>
            <a:r>
              <a:rPr lang="en-US" sz="1200" i="1" dirty="0"/>
              <a:t>B, </a:t>
            </a:r>
            <a:r>
              <a:rPr lang="en-US" sz="1200" dirty="0"/>
              <a:t>Schmaler/schräger Strahl, der die oberflächliche Beschaffenheit der Infiltrate verdeutlicht.</a:t>
            </a:r>
          </a:p>
        </p:txBody>
      </p:sp>
    </p:spTree>
    <p:extLst>
      <p:ext uri="{BB962C8B-B14F-4D97-AF65-F5344CB8AC3E}">
        <p14:creationId xmlns:p14="http://schemas.microsoft.com/office/powerpoint/2010/main" val="2335029905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5DCF5-855C-A62E-29EC-B60859DCCF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id="{22105062-7BCD-8F38-544A-0638D6B85E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81923" name="Line 3">
            <a:extLst>
              <a:ext uri="{FF2B5EF4-FFF2-40B4-BE49-F238E27FC236}">
                <a16:creationId xmlns:a16="http://schemas.microsoft.com/office/drawing/2014/main" id="{861E9E5F-65A1-FEE7-2004-6BBBF61E0A9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24" name="Text Box 4">
            <a:extLst>
              <a:ext uri="{FF2B5EF4-FFF2-40B4-BE49-F238E27FC236}">
                <a16:creationId xmlns:a16="http://schemas.microsoft.com/office/drawing/2014/main" id="{07529D3C-B61F-D771-070D-28B68A7C7C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Drei Augensyndrome</a:t>
            </a:r>
          </a:p>
        </p:txBody>
      </p:sp>
      <p:sp>
        <p:nvSpPr>
          <p:cNvPr id="81925" name="Line 6">
            <a:extLst>
              <a:ext uri="{FF2B5EF4-FFF2-40B4-BE49-F238E27FC236}">
                <a16:creationId xmlns:a16="http://schemas.microsoft.com/office/drawing/2014/main" id="{95D10A26-0CEB-5C09-1552-A7E9C2659E36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26" name="Rectangle 7">
            <a:extLst>
              <a:ext uri="{FF2B5EF4-FFF2-40B4-BE49-F238E27FC236}">
                <a16:creationId xmlns:a16="http://schemas.microsoft.com/office/drawing/2014/main" id="{B62D05A3-E15A-FA79-9E2F-6B6EAD5BBF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27" name="Text Box 8">
            <a:extLst>
              <a:ext uri="{FF2B5EF4-FFF2-40B4-BE49-F238E27FC236}">
                <a16:creationId xmlns:a16="http://schemas.microsoft.com/office/drawing/2014/main" id="{C3F1DB72-88FF-83B1-DE31-B23F576A0A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chemeClr val="bg1">
                    <a:lumMod val="75000"/>
                  </a:schemeClr>
                </a:solidFill>
              </a:rPr>
              <a:t>Follikuläre Konjunktivitis</a:t>
            </a:r>
          </a:p>
        </p:txBody>
      </p:sp>
      <p:sp>
        <p:nvSpPr>
          <p:cNvPr id="81928" name="Text Box 9">
            <a:extLst>
              <a:ext uri="{FF2B5EF4-FFF2-40B4-BE49-F238E27FC236}">
                <a16:creationId xmlns:a16="http://schemas.microsoft.com/office/drawing/2014/main" id="{85CADBEF-4652-3A10-1690-7629118F2C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8200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--Leichte, vorübergehende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--Keine ärztliche Behandlung</a:t>
            </a:r>
          </a:p>
        </p:txBody>
      </p:sp>
      <p:sp>
        <p:nvSpPr>
          <p:cNvPr id="81929" name="Rectangle 10">
            <a:extLst>
              <a:ext uri="{FF2B5EF4-FFF2-40B4-BE49-F238E27FC236}">
                <a16:creationId xmlns:a16="http://schemas.microsoft.com/office/drawing/2014/main" id="{4808842C-5045-7894-9DD6-746A48A6F4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30" name="Text Box 11">
            <a:extLst>
              <a:ext uri="{FF2B5EF4-FFF2-40B4-BE49-F238E27FC236}">
                <a16:creationId xmlns:a16="http://schemas.microsoft.com/office/drawing/2014/main" id="{F64F0865-4019-963D-A83F-618FBCBBB3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Pharyngokonjunktivales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Fieber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(PCF)</a:t>
            </a:r>
          </a:p>
        </p:txBody>
      </p:sp>
      <p:sp>
        <p:nvSpPr>
          <p:cNvPr id="81931" name="Text Box 12">
            <a:extLst>
              <a:ext uri="{FF2B5EF4-FFF2-40B4-BE49-F238E27FC236}">
                <a16:creationId xmlns:a16="http://schemas.microsoft.com/office/drawing/2014/main" id="{21C9309C-481D-2AEF-507B-2CADB7DF7E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92990" cy="911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--Follikuläre Konjunktivitis 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Fieber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HA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--Ähnlich wie eine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Grippe</a:t>
            </a:r>
          </a:p>
        </p:txBody>
      </p:sp>
      <p:sp>
        <p:nvSpPr>
          <p:cNvPr id="81932" name="Line 13">
            <a:extLst>
              <a:ext uri="{FF2B5EF4-FFF2-40B4-BE49-F238E27FC236}">
                <a16:creationId xmlns:a16="http://schemas.microsoft.com/office/drawing/2014/main" id="{DD1755FE-4932-77E1-0503-F1434E5C8334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33" name="Rectangle 14">
            <a:extLst>
              <a:ext uri="{FF2B5EF4-FFF2-40B4-BE49-F238E27FC236}">
                <a16:creationId xmlns:a16="http://schemas.microsoft.com/office/drawing/2014/main" id="{BF0F6E24-FFEA-A552-6951-B130635C39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81934" name="Text Box 15">
            <a:extLst>
              <a:ext uri="{FF2B5EF4-FFF2-40B4-BE49-F238E27FC236}">
                <a16:creationId xmlns:a16="http://schemas.microsoft.com/office/drawing/2014/main" id="{D5C491EB-30A9-AFDA-85C7-EDE9BEADD8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Epidemische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Keratokonjunktivitis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81935" name="Text Box 16">
            <a:extLst>
              <a:ext uri="{FF2B5EF4-FFF2-40B4-BE49-F238E27FC236}">
                <a16:creationId xmlns:a16="http://schemas.microsoft.com/office/drawing/2014/main" id="{43A70439-F007-4511-59CC-12BEAF3550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3589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--Kann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einer oberen 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Atemwegsinfektion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folgen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--Beteiligung des zweiten Auges innerhalb von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3–7 Tagen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--Stadien: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   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Schwere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     </a:t>
            </a:r>
            <a:r>
              <a:rPr lang="en-US" altLang="en-US" sz="1200" b="1" dirty="0">
                <a:solidFill>
                  <a:srgbClr val="0000FF"/>
                </a:solidFill>
              </a:rPr>
              <a:t>Subepitheliale Infiltrate </a:t>
            </a:r>
            <a:r>
              <a:rPr lang="en-US" altLang="en-US" sz="1200" dirty="0">
                <a:solidFill>
                  <a:srgbClr val="0000FF"/>
                </a:solidFill>
              </a:rPr>
              <a:t>(SEI)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--Behandlung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--Symptomatische Behandlung: ATs, kühle Kompressen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--Membranen: </a:t>
            </a:r>
            <a:r>
              <a:rPr lang="en-US" altLang="en-US" sz="1200" dirty="0" err="1">
                <a:solidFill>
                  <a:srgbClr val="DDDDDD"/>
                </a:solidFill>
              </a:rPr>
              <a:t>QOD</a:t>
            </a:r>
            <a:r>
              <a:rPr lang="en-US" altLang="en-US" sz="1200" dirty="0">
                <a:solidFill>
                  <a:srgbClr val="DDDDDD"/>
                </a:solidFill>
              </a:rPr>
              <a:t>ablösen; +/- Steroide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--SEI: +/- Steroide</a:t>
            </a:r>
          </a:p>
        </p:txBody>
      </p:sp>
      <p:sp>
        <p:nvSpPr>
          <p:cNvPr id="81936" name="Text Box 17">
            <a:extLst>
              <a:ext uri="{FF2B5EF4-FFF2-40B4-BE49-F238E27FC236}">
                <a16:creationId xmlns:a16="http://schemas.microsoft.com/office/drawing/2014/main" id="{EAF91E13-EB53-A344-D7F0-1DD53DEFA6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 Woche</a:t>
            </a:r>
          </a:p>
        </p:txBody>
      </p:sp>
      <p:sp>
        <p:nvSpPr>
          <p:cNvPr id="81937" name="Line 18">
            <a:extLst>
              <a:ext uri="{FF2B5EF4-FFF2-40B4-BE49-F238E27FC236}">
                <a16:creationId xmlns:a16="http://schemas.microsoft.com/office/drawing/2014/main" id="{DB4D197E-AD4D-4DB2-045F-7AE8A31E36FC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38" name="Text Box 19">
            <a:extLst>
              <a:ext uri="{FF2B5EF4-FFF2-40B4-BE49-F238E27FC236}">
                <a16:creationId xmlns:a16="http://schemas.microsoft.com/office/drawing/2014/main" id="{79578CF2-A59C-D613-C256-B8E87FB155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8588" y="5181600"/>
            <a:ext cx="760412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1–2 Wochen</a:t>
            </a:r>
          </a:p>
        </p:txBody>
      </p:sp>
      <p:sp>
        <p:nvSpPr>
          <p:cNvPr id="81939" name="Line 21">
            <a:extLst>
              <a:ext uri="{FF2B5EF4-FFF2-40B4-BE49-F238E27FC236}">
                <a16:creationId xmlns:a16="http://schemas.microsoft.com/office/drawing/2014/main" id="{2C475AEC-2E82-A073-2D63-D7C9867DFDA8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40" name="Line 22">
            <a:extLst>
              <a:ext uri="{FF2B5EF4-FFF2-40B4-BE49-F238E27FC236}">
                <a16:creationId xmlns:a16="http://schemas.microsoft.com/office/drawing/2014/main" id="{FDE04FB6-132A-96F7-BB1A-63D26F7A22DA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51816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43" name="Slide Number Placeholder 1">
            <a:extLst>
              <a:ext uri="{FF2B5EF4-FFF2-40B4-BE49-F238E27FC236}">
                <a16:creationId xmlns:a16="http://schemas.microsoft.com/office/drawing/2014/main" id="{9AEA7A06-0180-E4E8-1B81-89849AACF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5D7D7C2-9201-4189-9CA9-F9D97C53DA87}" type="slidenum">
              <a:rPr lang="en-US" altLang="en-US" sz="1000" smtClean="0"/>
              <a:t>121</a:t>
            </a:fld>
            <a:endParaRPr lang="en-US" altLang="en-US" sz="1000"/>
          </a:p>
        </p:txBody>
      </p:sp>
      <p:sp>
        <p:nvSpPr>
          <p:cNvPr id="81944" name="TextBox 24">
            <a:extLst>
              <a:ext uri="{FF2B5EF4-FFF2-40B4-BE49-F238E27FC236}">
                <a16:creationId xmlns:a16="http://schemas.microsoft.com/office/drawing/2014/main" id="{20C62CB0-1AB6-C84E-9B11-E7231956C9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</a:t>
            </a:r>
            <a:r>
              <a:rPr lang="en-US" altLang="en-US" sz="1200" baseline="30000">
                <a:solidFill>
                  <a:schemeClr val="bg1">
                    <a:lumMod val="75000"/>
                  </a:schemeClr>
                </a:solidFill>
              </a:rPr>
              <a:t>st</a:t>
            </a: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45" name="TextBox 25">
            <a:extLst>
              <a:ext uri="{FF2B5EF4-FFF2-40B4-BE49-F238E27FC236}">
                <a16:creationId xmlns:a16="http://schemas.microsoft.com/office/drawing/2014/main" id="{7AD37CEB-5F3C-ED63-3691-695CBDC04B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2</a:t>
            </a:r>
            <a:r>
              <a:rPr lang="en-US" altLang="en-US" sz="1200" baseline="30000">
                <a:solidFill>
                  <a:schemeClr val="bg1">
                    <a:lumMod val="75000"/>
                  </a:schemeClr>
                </a:solidFill>
              </a:rPr>
              <a:t>nd</a:t>
            </a: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46" name="TextBox 26">
            <a:extLst>
              <a:ext uri="{FF2B5EF4-FFF2-40B4-BE49-F238E27FC236}">
                <a16:creationId xmlns:a16="http://schemas.microsoft.com/office/drawing/2014/main" id="{EDEF114A-E1FB-FF48-BD34-86916F88C1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5486400"/>
            <a:ext cx="4492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3</a:t>
            </a: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rd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274A3E4-77E0-7AA8-F545-DA3A1B7A8FDE}"/>
              </a:ext>
            </a:extLst>
          </p:cNvPr>
          <p:cNvSpPr txBox="1"/>
          <p:nvPr/>
        </p:nvSpPr>
        <p:spPr>
          <a:xfrm>
            <a:off x="295913" y="4470307"/>
            <a:ext cx="5564344" cy="1384995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Sind SEIs:</a:t>
            </a:r>
          </a:p>
          <a:p>
            <a:r>
              <a:rPr lang="en-US" sz="1200" i="1" dirty="0"/>
              <a:t>--unifokal (</a:t>
            </a:r>
            <a:r>
              <a:rPr lang="en-US" sz="1200" i="1" dirty="0" err="1"/>
              <a:t>d</a:t>
            </a:r>
            <a:r>
              <a:rPr lang="en-US" sz="1200" i="1" dirty="0"/>
              <a:t>.</a:t>
            </a:r>
            <a:r>
              <a:rPr lang="en-US" sz="1200" i="1" dirty="0" err="1"/>
              <a:t> h</a:t>
            </a:r>
            <a:r>
              <a:rPr lang="en-US" sz="1200" i="1" dirty="0"/>
              <a:t>. singulär) oder multifokal? </a:t>
            </a:r>
            <a:r>
              <a:rPr lang="en-US" sz="1200" dirty="0"/>
              <a:t>Multifokal</a:t>
            </a:r>
          </a:p>
          <a:p>
            <a:r>
              <a:rPr lang="en-US" sz="1200" i="1" dirty="0"/>
              <a:t>--Klein, mittel oder groß? </a:t>
            </a:r>
            <a:r>
              <a:rPr lang="en-US" sz="1200" dirty="0"/>
              <a:t>Mittel</a:t>
            </a:r>
          </a:p>
          <a:p>
            <a:r>
              <a:rPr lang="en-US" sz="1200" i="1" dirty="0"/>
              <a:t>--Befindet es sich im subepithelialen oder im vorderen Stroma? </a:t>
            </a:r>
            <a:r>
              <a:rPr lang="en-US" sz="1200" dirty="0"/>
              <a:t>Beides</a:t>
            </a:r>
          </a:p>
          <a:p>
            <a:endParaRPr lang="en-US" sz="1400" i="1" dirty="0"/>
          </a:p>
          <a:p>
            <a:r>
              <a:rPr lang="en-US" sz="1200" i="1" dirty="0"/>
              <a:t>Was sind die beiden häufigsten Beschwerden, die auf SEIs zurückzuführen sind?</a:t>
            </a:r>
          </a:p>
        </p:txBody>
      </p:sp>
      <p:sp>
        <p:nvSpPr>
          <p:cNvPr id="28" name="Text Box 17">
            <a:extLst>
              <a:ext uri="{FF2B5EF4-FFF2-40B4-BE49-F238E27FC236}">
                <a16:creationId xmlns:a16="http://schemas.microsoft.com/office/drawing/2014/main" id="{CC0DA5C0-E25E-42B6-98F5-EFB5CAC29E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Übertragung durch…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engen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Kontakt mit Augen- und Atemwegssekreten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…kontaminierte Gegenstände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…kontaminierte Schwimmbäder</a:t>
            </a:r>
          </a:p>
        </p:txBody>
      </p:sp>
    </p:spTree>
    <p:extLst>
      <p:ext uri="{BB962C8B-B14F-4D97-AF65-F5344CB8AC3E}">
        <p14:creationId xmlns:p14="http://schemas.microsoft.com/office/powerpoint/2010/main" val="35009619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CAC4CF-889C-9505-A4A3-9DC50928CA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id="{B4101A38-01C2-177B-0183-AEBA432E6B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81923" name="Line 3">
            <a:extLst>
              <a:ext uri="{FF2B5EF4-FFF2-40B4-BE49-F238E27FC236}">
                <a16:creationId xmlns:a16="http://schemas.microsoft.com/office/drawing/2014/main" id="{E29668BF-4BEF-4139-5D83-A5E47AABB4B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24" name="Text Box 4">
            <a:extLst>
              <a:ext uri="{FF2B5EF4-FFF2-40B4-BE49-F238E27FC236}">
                <a16:creationId xmlns:a16="http://schemas.microsoft.com/office/drawing/2014/main" id="{8C675E1B-494E-A823-DD65-7BFD91D6FE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Drei Augensyndrome</a:t>
            </a:r>
          </a:p>
        </p:txBody>
      </p:sp>
      <p:sp>
        <p:nvSpPr>
          <p:cNvPr id="81925" name="Line 6">
            <a:extLst>
              <a:ext uri="{FF2B5EF4-FFF2-40B4-BE49-F238E27FC236}">
                <a16:creationId xmlns:a16="http://schemas.microsoft.com/office/drawing/2014/main" id="{CBB652BF-F8F9-13D2-9E7F-2C98B17DB15C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26" name="Rectangle 7">
            <a:extLst>
              <a:ext uri="{FF2B5EF4-FFF2-40B4-BE49-F238E27FC236}">
                <a16:creationId xmlns:a16="http://schemas.microsoft.com/office/drawing/2014/main" id="{CDD6FD33-DCBE-2AC7-FB35-4977B506C7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27" name="Text Box 8">
            <a:extLst>
              <a:ext uri="{FF2B5EF4-FFF2-40B4-BE49-F238E27FC236}">
                <a16:creationId xmlns:a16="http://schemas.microsoft.com/office/drawing/2014/main" id="{5641E3F7-3063-D16E-8D8E-D0BAAFB7A4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chemeClr val="bg1">
                    <a:lumMod val="75000"/>
                  </a:schemeClr>
                </a:solidFill>
              </a:rPr>
              <a:t>Follikuläre Konjunktivitis</a:t>
            </a:r>
          </a:p>
        </p:txBody>
      </p:sp>
      <p:sp>
        <p:nvSpPr>
          <p:cNvPr id="81928" name="Text Box 9">
            <a:extLst>
              <a:ext uri="{FF2B5EF4-FFF2-40B4-BE49-F238E27FC236}">
                <a16:creationId xmlns:a16="http://schemas.microsoft.com/office/drawing/2014/main" id="{311384FA-043B-9025-5381-7454B5A41B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8200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--Leichte, vorübergehende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--Keine ärztliche Behandlung</a:t>
            </a:r>
          </a:p>
        </p:txBody>
      </p:sp>
      <p:sp>
        <p:nvSpPr>
          <p:cNvPr id="81929" name="Rectangle 10">
            <a:extLst>
              <a:ext uri="{FF2B5EF4-FFF2-40B4-BE49-F238E27FC236}">
                <a16:creationId xmlns:a16="http://schemas.microsoft.com/office/drawing/2014/main" id="{B8F1E999-BBE6-EB1D-2A7C-C45F64C29D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30" name="Text Box 11">
            <a:extLst>
              <a:ext uri="{FF2B5EF4-FFF2-40B4-BE49-F238E27FC236}">
                <a16:creationId xmlns:a16="http://schemas.microsoft.com/office/drawing/2014/main" id="{73844B13-EDC0-5C37-0603-4B52863951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Pharyngokonjunktivales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Fieber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(PCF)</a:t>
            </a:r>
          </a:p>
        </p:txBody>
      </p:sp>
      <p:sp>
        <p:nvSpPr>
          <p:cNvPr id="81931" name="Text Box 12">
            <a:extLst>
              <a:ext uri="{FF2B5EF4-FFF2-40B4-BE49-F238E27FC236}">
                <a16:creationId xmlns:a16="http://schemas.microsoft.com/office/drawing/2014/main" id="{200550B0-74E7-2713-DED7-6C8B723B1C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92990" cy="911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--Follikuläre Konjunktivitis 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Fieber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HA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--Ähnlich wie eine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Grippe</a:t>
            </a:r>
          </a:p>
        </p:txBody>
      </p:sp>
      <p:sp>
        <p:nvSpPr>
          <p:cNvPr id="81932" name="Line 13">
            <a:extLst>
              <a:ext uri="{FF2B5EF4-FFF2-40B4-BE49-F238E27FC236}">
                <a16:creationId xmlns:a16="http://schemas.microsoft.com/office/drawing/2014/main" id="{C0578CE3-4B5F-A2FF-BEF0-3F87A8F73F3B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33" name="Rectangle 14">
            <a:extLst>
              <a:ext uri="{FF2B5EF4-FFF2-40B4-BE49-F238E27FC236}">
                <a16:creationId xmlns:a16="http://schemas.microsoft.com/office/drawing/2014/main" id="{9E4EDE36-A183-1B7C-3358-178E39FAC4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81934" name="Text Box 15">
            <a:extLst>
              <a:ext uri="{FF2B5EF4-FFF2-40B4-BE49-F238E27FC236}">
                <a16:creationId xmlns:a16="http://schemas.microsoft.com/office/drawing/2014/main" id="{1DABD249-0B83-F16C-368F-DF3EBAB161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Epidemische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Keratokonjunktivitis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81935" name="Text Box 16">
            <a:extLst>
              <a:ext uri="{FF2B5EF4-FFF2-40B4-BE49-F238E27FC236}">
                <a16:creationId xmlns:a16="http://schemas.microsoft.com/office/drawing/2014/main" id="{817B0222-14C8-9C4C-38F0-D0958B6C66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348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--Kann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einer oberen Atemwegsinfektion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vorausgehen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--Beteiligung des zweiten Auges innerhalb von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3–7 Tagen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--Stadien: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   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Schwere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     </a:t>
            </a:r>
            <a:r>
              <a:rPr lang="en-US" altLang="en-US" sz="1200" b="1" dirty="0">
                <a:solidFill>
                  <a:srgbClr val="0000FF"/>
                </a:solidFill>
              </a:rPr>
              <a:t>Subepitheliale Infiltrate </a:t>
            </a:r>
            <a:r>
              <a:rPr lang="en-US" altLang="en-US" sz="1200" dirty="0">
                <a:solidFill>
                  <a:srgbClr val="0000FF"/>
                </a:solidFill>
              </a:rPr>
              <a:t>(SEI)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--Behandlung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--Symptomatische Behandlung: ATs, kühle Kompressen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--Membranen: </a:t>
            </a:r>
            <a:r>
              <a:rPr lang="en-US" altLang="en-US" sz="1200" dirty="0" err="1">
                <a:solidFill>
                  <a:srgbClr val="DDDDDD"/>
                </a:solidFill>
              </a:rPr>
              <a:t>QOD</a:t>
            </a:r>
            <a:r>
              <a:rPr lang="en-US" altLang="en-US" sz="1200" dirty="0">
                <a:solidFill>
                  <a:srgbClr val="DDDDDD"/>
                </a:solidFill>
              </a:rPr>
              <a:t>ablösen; +/- Steroide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--SEI: +/- Steroide</a:t>
            </a:r>
          </a:p>
        </p:txBody>
      </p:sp>
      <p:sp>
        <p:nvSpPr>
          <p:cNvPr id="81936" name="Text Box 17">
            <a:extLst>
              <a:ext uri="{FF2B5EF4-FFF2-40B4-BE49-F238E27FC236}">
                <a16:creationId xmlns:a16="http://schemas.microsoft.com/office/drawing/2014/main" id="{0C2CB244-A6F9-D417-A211-0E6CCD1882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 Woche</a:t>
            </a:r>
          </a:p>
        </p:txBody>
      </p:sp>
      <p:sp>
        <p:nvSpPr>
          <p:cNvPr id="81937" name="Line 18">
            <a:extLst>
              <a:ext uri="{FF2B5EF4-FFF2-40B4-BE49-F238E27FC236}">
                <a16:creationId xmlns:a16="http://schemas.microsoft.com/office/drawing/2014/main" id="{F5A7B630-41C1-82ED-8274-AAF2132F56B2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38" name="Text Box 19">
            <a:extLst>
              <a:ext uri="{FF2B5EF4-FFF2-40B4-BE49-F238E27FC236}">
                <a16:creationId xmlns:a16="http://schemas.microsoft.com/office/drawing/2014/main" id="{8F4FB8EA-78E3-AF9F-D98E-46A4660AE0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8588" y="5181600"/>
            <a:ext cx="760412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1–2 Wochen</a:t>
            </a:r>
          </a:p>
        </p:txBody>
      </p:sp>
      <p:sp>
        <p:nvSpPr>
          <p:cNvPr id="81939" name="Line 21">
            <a:extLst>
              <a:ext uri="{FF2B5EF4-FFF2-40B4-BE49-F238E27FC236}">
                <a16:creationId xmlns:a16="http://schemas.microsoft.com/office/drawing/2014/main" id="{FF346233-4C6C-AA63-2E5C-AF967BB1F5D9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40" name="Line 22">
            <a:extLst>
              <a:ext uri="{FF2B5EF4-FFF2-40B4-BE49-F238E27FC236}">
                <a16:creationId xmlns:a16="http://schemas.microsoft.com/office/drawing/2014/main" id="{73475C7E-DBDB-C55F-8F0F-9E1A5D5D0A24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51816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43" name="Slide Number Placeholder 1">
            <a:extLst>
              <a:ext uri="{FF2B5EF4-FFF2-40B4-BE49-F238E27FC236}">
                <a16:creationId xmlns:a16="http://schemas.microsoft.com/office/drawing/2014/main" id="{0A083746-B8CD-B919-576C-5DB44FE75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5D7D7C2-9201-4189-9CA9-F9D97C53DA87}" type="slidenum">
              <a:rPr lang="en-US" altLang="en-US" sz="1000" smtClean="0"/>
              <a:t>122</a:t>
            </a:fld>
            <a:endParaRPr lang="en-US" altLang="en-US" sz="1000"/>
          </a:p>
        </p:txBody>
      </p:sp>
      <p:sp>
        <p:nvSpPr>
          <p:cNvPr id="81944" name="TextBox 24">
            <a:extLst>
              <a:ext uri="{FF2B5EF4-FFF2-40B4-BE49-F238E27FC236}">
                <a16:creationId xmlns:a16="http://schemas.microsoft.com/office/drawing/2014/main" id="{2E82CD5A-A24B-CD57-3901-DED0E54AFD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</a:t>
            </a:r>
            <a:r>
              <a:rPr lang="en-US" altLang="en-US" sz="1200" baseline="30000">
                <a:solidFill>
                  <a:schemeClr val="bg1">
                    <a:lumMod val="75000"/>
                  </a:schemeClr>
                </a:solidFill>
              </a:rPr>
              <a:t>st</a:t>
            </a: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45" name="TextBox 25">
            <a:extLst>
              <a:ext uri="{FF2B5EF4-FFF2-40B4-BE49-F238E27FC236}">
                <a16:creationId xmlns:a16="http://schemas.microsoft.com/office/drawing/2014/main" id="{BA55FBBF-A501-9E2A-7E22-B2D944E632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2</a:t>
            </a:r>
            <a:r>
              <a:rPr lang="en-US" altLang="en-US" sz="1200" baseline="30000">
                <a:solidFill>
                  <a:schemeClr val="bg1">
                    <a:lumMod val="75000"/>
                  </a:schemeClr>
                </a:solidFill>
              </a:rPr>
              <a:t>nd</a:t>
            </a: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46" name="TextBox 26">
            <a:extLst>
              <a:ext uri="{FF2B5EF4-FFF2-40B4-BE49-F238E27FC236}">
                <a16:creationId xmlns:a16="http://schemas.microsoft.com/office/drawing/2014/main" id="{39C8B7BE-5BC9-EDF7-1026-C6B4DE5926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5486400"/>
            <a:ext cx="4492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3</a:t>
            </a: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rd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94FF88-6BD1-5073-1350-A2441CEE0698}"/>
              </a:ext>
            </a:extLst>
          </p:cNvPr>
          <p:cNvSpPr txBox="1"/>
          <p:nvPr/>
        </p:nvSpPr>
        <p:spPr>
          <a:xfrm>
            <a:off x="295913" y="4470307"/>
            <a:ext cx="5564344" cy="1600438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Sind SEIs:</a:t>
            </a:r>
          </a:p>
          <a:p>
            <a:r>
              <a:rPr lang="en-US" sz="1200" i="1" dirty="0"/>
              <a:t>--unifokal (</a:t>
            </a:r>
            <a:r>
              <a:rPr lang="en-US" sz="1200" i="1" dirty="0" err="1"/>
              <a:t>d</a:t>
            </a:r>
            <a:r>
              <a:rPr lang="en-US" sz="1200" i="1" dirty="0"/>
              <a:t>.</a:t>
            </a:r>
            <a:r>
              <a:rPr lang="en-US" sz="1200" i="1" dirty="0" err="1"/>
              <a:t> h</a:t>
            </a:r>
            <a:r>
              <a:rPr lang="en-US" sz="1200" i="1" dirty="0"/>
              <a:t>. singulär) oder multifokal? </a:t>
            </a:r>
            <a:r>
              <a:rPr lang="en-US" sz="1200" dirty="0"/>
              <a:t>Multifokal</a:t>
            </a:r>
          </a:p>
          <a:p>
            <a:r>
              <a:rPr lang="en-US" sz="1200" i="1" dirty="0"/>
              <a:t>--Klein, mittel oder groß? </a:t>
            </a:r>
            <a:r>
              <a:rPr lang="en-US" sz="1200" dirty="0"/>
              <a:t>Mittel</a:t>
            </a:r>
          </a:p>
          <a:p>
            <a:r>
              <a:rPr lang="en-US" sz="1200" i="1" dirty="0"/>
              <a:t>--Befindet es sich im subepithelialen oder im vorderen Stroma? </a:t>
            </a:r>
            <a:r>
              <a:rPr lang="en-US" sz="1200" dirty="0"/>
              <a:t>Beides</a:t>
            </a:r>
          </a:p>
          <a:p>
            <a:endParaRPr lang="en-US" sz="1400" i="1" dirty="0"/>
          </a:p>
          <a:p>
            <a:r>
              <a:rPr lang="en-US" sz="1200" i="1" dirty="0"/>
              <a:t>Was sind die beiden häufigsten Beschwerden, die auf SEIs zurückzuführen sind?</a:t>
            </a:r>
          </a:p>
          <a:p>
            <a:r>
              <a:rPr lang="en-US" sz="1200" dirty="0"/>
              <a:t>Photophobie und verminderte Sehschärfe</a:t>
            </a:r>
          </a:p>
        </p:txBody>
      </p:sp>
      <p:sp>
        <p:nvSpPr>
          <p:cNvPr id="28" name="Text Box 17">
            <a:extLst>
              <a:ext uri="{FF2B5EF4-FFF2-40B4-BE49-F238E27FC236}">
                <a16:creationId xmlns:a16="http://schemas.microsoft.com/office/drawing/2014/main" id="{FCFA7937-6488-47E2-AA7A-D81F0E35AC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Übertragung durch…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engen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Kontakt mit Augen- und Atemwegssekreten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…kontaminierte Gegenstände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…kontaminierte Schwimmbäder</a:t>
            </a:r>
          </a:p>
        </p:txBody>
      </p:sp>
    </p:spTree>
    <p:extLst>
      <p:ext uri="{BB962C8B-B14F-4D97-AF65-F5344CB8AC3E}">
        <p14:creationId xmlns:p14="http://schemas.microsoft.com/office/powerpoint/2010/main" val="1092291558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93E7F4-2D4B-6386-9925-4BD1CA4C47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id="{DC179FD0-CF40-6D9C-A398-E7701B953B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81923" name="Line 3">
            <a:extLst>
              <a:ext uri="{FF2B5EF4-FFF2-40B4-BE49-F238E27FC236}">
                <a16:creationId xmlns:a16="http://schemas.microsoft.com/office/drawing/2014/main" id="{F33AFE57-5D10-2310-FB57-B0DF52342A8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24" name="Text Box 4">
            <a:extLst>
              <a:ext uri="{FF2B5EF4-FFF2-40B4-BE49-F238E27FC236}">
                <a16:creationId xmlns:a16="http://schemas.microsoft.com/office/drawing/2014/main" id="{310A5ECB-2827-C2EA-4CCC-3E97042BDC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Drei Augensyndrome</a:t>
            </a:r>
          </a:p>
        </p:txBody>
      </p:sp>
      <p:sp>
        <p:nvSpPr>
          <p:cNvPr id="81925" name="Line 6">
            <a:extLst>
              <a:ext uri="{FF2B5EF4-FFF2-40B4-BE49-F238E27FC236}">
                <a16:creationId xmlns:a16="http://schemas.microsoft.com/office/drawing/2014/main" id="{336E2552-023B-8634-DE5D-125562592803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26" name="Rectangle 7">
            <a:extLst>
              <a:ext uri="{FF2B5EF4-FFF2-40B4-BE49-F238E27FC236}">
                <a16:creationId xmlns:a16="http://schemas.microsoft.com/office/drawing/2014/main" id="{FC2F48C2-FC30-02BA-3DB3-73C94A2315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27" name="Text Box 8">
            <a:extLst>
              <a:ext uri="{FF2B5EF4-FFF2-40B4-BE49-F238E27FC236}">
                <a16:creationId xmlns:a16="http://schemas.microsoft.com/office/drawing/2014/main" id="{E6CAC889-9FA2-7526-F105-6E6E777E3F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chemeClr val="bg1">
                    <a:lumMod val="75000"/>
                  </a:schemeClr>
                </a:solidFill>
              </a:rPr>
              <a:t>Follikuläre Konjunktivitis</a:t>
            </a:r>
          </a:p>
        </p:txBody>
      </p:sp>
      <p:sp>
        <p:nvSpPr>
          <p:cNvPr id="81928" name="Text Box 9">
            <a:extLst>
              <a:ext uri="{FF2B5EF4-FFF2-40B4-BE49-F238E27FC236}">
                <a16:creationId xmlns:a16="http://schemas.microsoft.com/office/drawing/2014/main" id="{D33C46EC-D0AB-CC71-71BA-4858194B0D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8200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--Leichte, vorübergehende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--Keine ärztliche Behandlung</a:t>
            </a:r>
          </a:p>
        </p:txBody>
      </p:sp>
      <p:sp>
        <p:nvSpPr>
          <p:cNvPr id="81929" name="Rectangle 10">
            <a:extLst>
              <a:ext uri="{FF2B5EF4-FFF2-40B4-BE49-F238E27FC236}">
                <a16:creationId xmlns:a16="http://schemas.microsoft.com/office/drawing/2014/main" id="{4AF0D005-AED3-BF9A-513E-F8499C8C4F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30" name="Text Box 11">
            <a:extLst>
              <a:ext uri="{FF2B5EF4-FFF2-40B4-BE49-F238E27FC236}">
                <a16:creationId xmlns:a16="http://schemas.microsoft.com/office/drawing/2014/main" id="{0B627902-33F3-7C32-731F-71ADC4ED9B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Pharyngokonjunktivales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Fieber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(PCF)</a:t>
            </a:r>
          </a:p>
        </p:txBody>
      </p:sp>
      <p:sp>
        <p:nvSpPr>
          <p:cNvPr id="81931" name="Text Box 12">
            <a:extLst>
              <a:ext uri="{FF2B5EF4-FFF2-40B4-BE49-F238E27FC236}">
                <a16:creationId xmlns:a16="http://schemas.microsoft.com/office/drawing/2014/main" id="{8B91F415-7507-741A-C08A-2C94FF1C5D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92990" cy="911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--Follikuläre Konjunktivitis 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Fieber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HA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--Ähnlich wie eine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Grippe</a:t>
            </a:r>
          </a:p>
        </p:txBody>
      </p:sp>
      <p:sp>
        <p:nvSpPr>
          <p:cNvPr id="81932" name="Line 13">
            <a:extLst>
              <a:ext uri="{FF2B5EF4-FFF2-40B4-BE49-F238E27FC236}">
                <a16:creationId xmlns:a16="http://schemas.microsoft.com/office/drawing/2014/main" id="{F533AA16-3BEC-CDB1-558C-3D0F7E5B54BD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33" name="Rectangle 14">
            <a:extLst>
              <a:ext uri="{FF2B5EF4-FFF2-40B4-BE49-F238E27FC236}">
                <a16:creationId xmlns:a16="http://schemas.microsoft.com/office/drawing/2014/main" id="{F285B4C7-FA3D-7269-3B56-2F0824FD90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81934" name="Text Box 15">
            <a:extLst>
              <a:ext uri="{FF2B5EF4-FFF2-40B4-BE49-F238E27FC236}">
                <a16:creationId xmlns:a16="http://schemas.microsoft.com/office/drawing/2014/main" id="{4572A329-95AF-2911-9BED-277CEE1F2F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Epidemische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Keratokonjunktivitis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81935" name="Text Box 16">
            <a:extLst>
              <a:ext uri="{FF2B5EF4-FFF2-40B4-BE49-F238E27FC236}">
                <a16:creationId xmlns:a16="http://schemas.microsoft.com/office/drawing/2014/main" id="{CA5AC9B5-24F2-2044-2A0D-DC944403D7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3589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Kann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einer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oberen Atemwegsinfektion (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URTI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)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folgen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--Beteiligung des zweiten Auges innerhalb von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3–7 Tagen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--Stadien: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   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Schwere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     </a:t>
            </a:r>
            <a:r>
              <a:rPr lang="en-US" altLang="en-US" sz="1200" b="1" dirty="0">
                <a:solidFill>
                  <a:srgbClr val="0000FF"/>
                </a:solidFill>
              </a:rPr>
              <a:t>Subepitheliale Infiltrate </a:t>
            </a:r>
            <a:r>
              <a:rPr lang="en-US" altLang="en-US" sz="1200" dirty="0">
                <a:solidFill>
                  <a:srgbClr val="0000FF"/>
                </a:solidFill>
              </a:rPr>
              <a:t>(SEI)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--Behandlung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--Symptomatische Behandlung: ATs, kühle Kompressen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--Membranen: </a:t>
            </a:r>
            <a:r>
              <a:rPr lang="en-US" altLang="en-US" sz="1200" dirty="0" err="1">
                <a:solidFill>
                  <a:srgbClr val="DDDDDD"/>
                </a:solidFill>
              </a:rPr>
              <a:t>QOD</a:t>
            </a:r>
            <a:r>
              <a:rPr lang="en-US" altLang="en-US" sz="1200" dirty="0">
                <a:solidFill>
                  <a:srgbClr val="DDDDDD"/>
                </a:solidFill>
              </a:rPr>
              <a:t>ablösen; +/- Steroide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--SEI: +/- Steroide</a:t>
            </a:r>
          </a:p>
        </p:txBody>
      </p:sp>
      <p:sp>
        <p:nvSpPr>
          <p:cNvPr id="81936" name="Text Box 17">
            <a:extLst>
              <a:ext uri="{FF2B5EF4-FFF2-40B4-BE49-F238E27FC236}">
                <a16:creationId xmlns:a16="http://schemas.microsoft.com/office/drawing/2014/main" id="{7BBCC43A-CD0E-4132-C281-AC7D85DFA1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 Woche</a:t>
            </a:r>
          </a:p>
        </p:txBody>
      </p:sp>
      <p:sp>
        <p:nvSpPr>
          <p:cNvPr id="81937" name="Line 18">
            <a:extLst>
              <a:ext uri="{FF2B5EF4-FFF2-40B4-BE49-F238E27FC236}">
                <a16:creationId xmlns:a16="http://schemas.microsoft.com/office/drawing/2014/main" id="{59BCFD68-6D9F-BB2F-AF76-67AF4B9676C5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38" name="Text Box 19">
            <a:extLst>
              <a:ext uri="{FF2B5EF4-FFF2-40B4-BE49-F238E27FC236}">
                <a16:creationId xmlns:a16="http://schemas.microsoft.com/office/drawing/2014/main" id="{5C2CDD6D-3B8B-AE30-D087-6069EA7A22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8588" y="5181600"/>
            <a:ext cx="760412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1–2 Wochen</a:t>
            </a:r>
          </a:p>
        </p:txBody>
      </p:sp>
      <p:sp>
        <p:nvSpPr>
          <p:cNvPr id="81939" name="Line 21">
            <a:extLst>
              <a:ext uri="{FF2B5EF4-FFF2-40B4-BE49-F238E27FC236}">
                <a16:creationId xmlns:a16="http://schemas.microsoft.com/office/drawing/2014/main" id="{F7EE156F-6FC1-4E48-9A7E-E421DB1B5E93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40" name="Line 22">
            <a:extLst>
              <a:ext uri="{FF2B5EF4-FFF2-40B4-BE49-F238E27FC236}">
                <a16:creationId xmlns:a16="http://schemas.microsoft.com/office/drawing/2014/main" id="{8C6D04D6-CA17-1782-2663-2F3EC8AD4512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51816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43" name="Slide Number Placeholder 1">
            <a:extLst>
              <a:ext uri="{FF2B5EF4-FFF2-40B4-BE49-F238E27FC236}">
                <a16:creationId xmlns:a16="http://schemas.microsoft.com/office/drawing/2014/main" id="{A77252F6-55D0-5148-E6F9-D80C6AEE2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5D7D7C2-9201-4189-9CA9-F9D97C53DA87}" type="slidenum">
              <a:rPr lang="en-US" altLang="en-US" sz="1000" smtClean="0"/>
              <a:t>123</a:t>
            </a:fld>
            <a:endParaRPr lang="en-US" altLang="en-US" sz="1000"/>
          </a:p>
        </p:txBody>
      </p:sp>
      <p:sp>
        <p:nvSpPr>
          <p:cNvPr id="81944" name="TextBox 24">
            <a:extLst>
              <a:ext uri="{FF2B5EF4-FFF2-40B4-BE49-F238E27FC236}">
                <a16:creationId xmlns:a16="http://schemas.microsoft.com/office/drawing/2014/main" id="{3F068348-9A8C-5E66-D0EC-556696DA65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</a:t>
            </a:r>
            <a:r>
              <a:rPr lang="en-US" altLang="en-US" sz="1200" baseline="30000">
                <a:solidFill>
                  <a:schemeClr val="bg1">
                    <a:lumMod val="75000"/>
                  </a:schemeClr>
                </a:solidFill>
              </a:rPr>
              <a:t>st</a:t>
            </a: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45" name="TextBox 25">
            <a:extLst>
              <a:ext uri="{FF2B5EF4-FFF2-40B4-BE49-F238E27FC236}">
                <a16:creationId xmlns:a16="http://schemas.microsoft.com/office/drawing/2014/main" id="{42E99F2F-F037-47DF-7A57-0AB47D4072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2</a:t>
            </a:r>
            <a:r>
              <a:rPr lang="en-US" altLang="en-US" sz="1200" baseline="30000">
                <a:solidFill>
                  <a:schemeClr val="bg1">
                    <a:lumMod val="75000"/>
                  </a:schemeClr>
                </a:solidFill>
              </a:rPr>
              <a:t>nd</a:t>
            </a: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46" name="TextBox 26">
            <a:extLst>
              <a:ext uri="{FF2B5EF4-FFF2-40B4-BE49-F238E27FC236}">
                <a16:creationId xmlns:a16="http://schemas.microsoft.com/office/drawing/2014/main" id="{4D6C9149-1B62-7964-F59D-51D59EB324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5486400"/>
            <a:ext cx="4492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3</a:t>
            </a: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rd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242133-3D56-A943-326A-0448D1BBD628}"/>
              </a:ext>
            </a:extLst>
          </p:cNvPr>
          <p:cNvSpPr txBox="1"/>
          <p:nvPr/>
        </p:nvSpPr>
        <p:spPr>
          <a:xfrm>
            <a:off x="295913" y="4470307"/>
            <a:ext cx="5564344" cy="2031325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Sind SEIs:</a:t>
            </a:r>
          </a:p>
          <a:p>
            <a:r>
              <a:rPr lang="en-US" sz="1200" i="1" dirty="0"/>
              <a:t>--unifokal (</a:t>
            </a:r>
            <a:r>
              <a:rPr lang="en-US" sz="1200" i="1" dirty="0" err="1"/>
              <a:t>d</a:t>
            </a:r>
            <a:r>
              <a:rPr lang="en-US" sz="1200" i="1" dirty="0"/>
              <a:t>.</a:t>
            </a:r>
            <a:r>
              <a:rPr lang="en-US" sz="1200" i="1" dirty="0" err="1"/>
              <a:t> h</a:t>
            </a:r>
            <a:r>
              <a:rPr lang="en-US" sz="1200" i="1" dirty="0"/>
              <a:t>. singulär) oder multifokal? </a:t>
            </a:r>
            <a:r>
              <a:rPr lang="en-US" sz="1200" dirty="0"/>
              <a:t>Multifokal</a:t>
            </a:r>
          </a:p>
          <a:p>
            <a:r>
              <a:rPr lang="en-US" sz="1200" i="1" dirty="0"/>
              <a:t>--Klein, mittel oder groß? </a:t>
            </a:r>
            <a:r>
              <a:rPr lang="en-US" sz="1200" dirty="0"/>
              <a:t>Mittel</a:t>
            </a:r>
          </a:p>
          <a:p>
            <a:r>
              <a:rPr lang="en-US" sz="1200" i="1" dirty="0"/>
              <a:t>--Befindet es sich im subepithelialen oder im vorderen Stroma? </a:t>
            </a:r>
            <a:r>
              <a:rPr lang="en-US" sz="1200" dirty="0"/>
              <a:t>Beides</a:t>
            </a:r>
          </a:p>
          <a:p>
            <a:endParaRPr lang="en-US" sz="1400" i="1" dirty="0"/>
          </a:p>
          <a:p>
            <a:r>
              <a:rPr lang="en-US" sz="1200" i="1" dirty="0"/>
              <a:t>Was sind die beiden häufigsten Beschwerden, die auf SEIs zurückzuführen sind?</a:t>
            </a:r>
          </a:p>
          <a:p>
            <a:r>
              <a:rPr lang="en-US" sz="1200" dirty="0"/>
              <a:t>Lichtempfindlichkeit und verminderte Sehschärfe</a:t>
            </a:r>
          </a:p>
          <a:p>
            <a:endParaRPr lang="en-US" sz="1400" i="1" dirty="0"/>
          </a:p>
          <a:p>
            <a:r>
              <a:rPr lang="en-US" sz="1200" i="1" dirty="0"/>
              <a:t>Wie lange bestehen SEIs an?</a:t>
            </a:r>
            <a:endParaRPr lang="en-US" sz="1400" dirty="0"/>
          </a:p>
        </p:txBody>
      </p:sp>
      <p:sp>
        <p:nvSpPr>
          <p:cNvPr id="28" name="Text Box 17">
            <a:extLst>
              <a:ext uri="{FF2B5EF4-FFF2-40B4-BE49-F238E27FC236}">
                <a16:creationId xmlns:a16="http://schemas.microsoft.com/office/drawing/2014/main" id="{4CF942E5-7D82-4A8A-A320-DC60118793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Übertragung durch…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engen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Kontakt mit Augen- und Atemwegssekreten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…kontaminierte Gegenstände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…kontaminierte Schwimmbäder</a:t>
            </a:r>
          </a:p>
        </p:txBody>
      </p:sp>
    </p:spTree>
    <p:extLst>
      <p:ext uri="{BB962C8B-B14F-4D97-AF65-F5344CB8AC3E}">
        <p14:creationId xmlns:p14="http://schemas.microsoft.com/office/powerpoint/2010/main" val="3882292677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254375-71F8-3562-3009-AF7349CDB8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id="{9C55BA0D-B26D-5851-02AC-D7BDCB0C8CE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81923" name="Line 3">
            <a:extLst>
              <a:ext uri="{FF2B5EF4-FFF2-40B4-BE49-F238E27FC236}">
                <a16:creationId xmlns:a16="http://schemas.microsoft.com/office/drawing/2014/main" id="{84E2C906-2EF1-E8E2-0405-D507AA10DCD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24" name="Text Box 4">
            <a:extLst>
              <a:ext uri="{FF2B5EF4-FFF2-40B4-BE49-F238E27FC236}">
                <a16:creationId xmlns:a16="http://schemas.microsoft.com/office/drawing/2014/main" id="{3A379775-7C7F-CC1C-E6D5-E2487E2D1C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Drei Augensyndrome</a:t>
            </a:r>
          </a:p>
        </p:txBody>
      </p:sp>
      <p:sp>
        <p:nvSpPr>
          <p:cNvPr id="81925" name="Line 6">
            <a:extLst>
              <a:ext uri="{FF2B5EF4-FFF2-40B4-BE49-F238E27FC236}">
                <a16:creationId xmlns:a16="http://schemas.microsoft.com/office/drawing/2014/main" id="{F343972B-9CD9-1ED6-A411-1092F7497EAE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26" name="Rectangle 7">
            <a:extLst>
              <a:ext uri="{FF2B5EF4-FFF2-40B4-BE49-F238E27FC236}">
                <a16:creationId xmlns:a16="http://schemas.microsoft.com/office/drawing/2014/main" id="{04D4A5E8-A56A-4E28-68FC-9073E44D77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27" name="Text Box 8">
            <a:extLst>
              <a:ext uri="{FF2B5EF4-FFF2-40B4-BE49-F238E27FC236}">
                <a16:creationId xmlns:a16="http://schemas.microsoft.com/office/drawing/2014/main" id="{09490948-241C-0145-E1F2-4D12E83286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chemeClr val="bg1">
                    <a:lumMod val="75000"/>
                  </a:schemeClr>
                </a:solidFill>
              </a:rPr>
              <a:t>Follikuläre Konjunktivitis</a:t>
            </a:r>
          </a:p>
        </p:txBody>
      </p:sp>
      <p:sp>
        <p:nvSpPr>
          <p:cNvPr id="81928" name="Text Box 9">
            <a:extLst>
              <a:ext uri="{FF2B5EF4-FFF2-40B4-BE49-F238E27FC236}">
                <a16:creationId xmlns:a16="http://schemas.microsoft.com/office/drawing/2014/main" id="{87AD2C7A-1B9A-896D-3E1D-B00F2AA03E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8200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--Leichte, vorübergehende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--Keine ärztliche Behandlung</a:t>
            </a:r>
          </a:p>
        </p:txBody>
      </p:sp>
      <p:sp>
        <p:nvSpPr>
          <p:cNvPr id="81929" name="Rectangle 10">
            <a:extLst>
              <a:ext uri="{FF2B5EF4-FFF2-40B4-BE49-F238E27FC236}">
                <a16:creationId xmlns:a16="http://schemas.microsoft.com/office/drawing/2014/main" id="{54EB64ED-46D2-BA00-8BDB-2B48A7DE14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30" name="Text Box 11">
            <a:extLst>
              <a:ext uri="{FF2B5EF4-FFF2-40B4-BE49-F238E27FC236}">
                <a16:creationId xmlns:a16="http://schemas.microsoft.com/office/drawing/2014/main" id="{9C7DDF42-7BCD-798B-F5F0-D97196AF01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Pharyngokonjunktivales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Fieber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(PCF)</a:t>
            </a:r>
          </a:p>
        </p:txBody>
      </p:sp>
      <p:sp>
        <p:nvSpPr>
          <p:cNvPr id="81931" name="Text Box 12">
            <a:extLst>
              <a:ext uri="{FF2B5EF4-FFF2-40B4-BE49-F238E27FC236}">
                <a16:creationId xmlns:a16="http://schemas.microsoft.com/office/drawing/2014/main" id="{3A55B62F-C239-8BBB-401D-2CDAA1A5B0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92990" cy="911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--Follikuläre Konjunktivitis 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Fieber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HA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--Ähnlich wie eine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Grippe</a:t>
            </a:r>
          </a:p>
        </p:txBody>
      </p:sp>
      <p:sp>
        <p:nvSpPr>
          <p:cNvPr id="81932" name="Line 13">
            <a:extLst>
              <a:ext uri="{FF2B5EF4-FFF2-40B4-BE49-F238E27FC236}">
                <a16:creationId xmlns:a16="http://schemas.microsoft.com/office/drawing/2014/main" id="{4657BCD8-3046-87C8-D55F-EF5272455B2D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33" name="Rectangle 14">
            <a:extLst>
              <a:ext uri="{FF2B5EF4-FFF2-40B4-BE49-F238E27FC236}">
                <a16:creationId xmlns:a16="http://schemas.microsoft.com/office/drawing/2014/main" id="{61D0B9CC-70B4-984A-AAED-C7355C3B47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81934" name="Text Box 15">
            <a:extLst>
              <a:ext uri="{FF2B5EF4-FFF2-40B4-BE49-F238E27FC236}">
                <a16:creationId xmlns:a16="http://schemas.microsoft.com/office/drawing/2014/main" id="{0283E0B7-6F64-1A26-BE2E-02C746C1AB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Epidemische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Keratokonjunktivitis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81935" name="Text Box 16">
            <a:extLst>
              <a:ext uri="{FF2B5EF4-FFF2-40B4-BE49-F238E27FC236}">
                <a16:creationId xmlns:a16="http://schemas.microsoft.com/office/drawing/2014/main" id="{AB26E51A-6507-B888-9E17-51E253060E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3589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--Kann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einer oberen 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Atemwegsinfektion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folgen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--Beteiligung des zweiten Auges innerhalb von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3–7 Tagen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--Stadien: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   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Schwere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     </a:t>
            </a:r>
            <a:r>
              <a:rPr lang="en-US" altLang="en-US" sz="1200" b="1" dirty="0">
                <a:solidFill>
                  <a:srgbClr val="0000FF"/>
                </a:solidFill>
              </a:rPr>
              <a:t>Subepitheliale Infiltrate </a:t>
            </a:r>
            <a:r>
              <a:rPr lang="en-US" altLang="en-US" sz="1200" dirty="0">
                <a:solidFill>
                  <a:srgbClr val="0000FF"/>
                </a:solidFill>
              </a:rPr>
              <a:t>(SEI)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--Behandlung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--Symptomatische Behandlung: ATs, kühle Kompressen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--Membranen: </a:t>
            </a:r>
            <a:r>
              <a:rPr lang="en-US" altLang="en-US" sz="1200" dirty="0" err="1">
                <a:solidFill>
                  <a:srgbClr val="DDDDDD"/>
                </a:solidFill>
              </a:rPr>
              <a:t>QOD</a:t>
            </a:r>
            <a:r>
              <a:rPr lang="en-US" altLang="en-US" sz="1200" dirty="0">
                <a:solidFill>
                  <a:srgbClr val="DDDDDD"/>
                </a:solidFill>
              </a:rPr>
              <a:t>ablösen; +/- Steroide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--SEI: +/- Steroide</a:t>
            </a:r>
          </a:p>
        </p:txBody>
      </p:sp>
      <p:sp>
        <p:nvSpPr>
          <p:cNvPr id="81936" name="Text Box 17">
            <a:extLst>
              <a:ext uri="{FF2B5EF4-FFF2-40B4-BE49-F238E27FC236}">
                <a16:creationId xmlns:a16="http://schemas.microsoft.com/office/drawing/2014/main" id="{C5639946-8CAB-AD60-07B7-9C9409C7BC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 Woche</a:t>
            </a:r>
          </a:p>
        </p:txBody>
      </p:sp>
      <p:sp>
        <p:nvSpPr>
          <p:cNvPr id="81937" name="Line 18">
            <a:extLst>
              <a:ext uri="{FF2B5EF4-FFF2-40B4-BE49-F238E27FC236}">
                <a16:creationId xmlns:a16="http://schemas.microsoft.com/office/drawing/2014/main" id="{AE33510E-E24E-56C4-1E74-0F57BAB82791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38" name="Text Box 19">
            <a:extLst>
              <a:ext uri="{FF2B5EF4-FFF2-40B4-BE49-F238E27FC236}">
                <a16:creationId xmlns:a16="http://schemas.microsoft.com/office/drawing/2014/main" id="{0881A304-B775-2020-2441-72B7FE3E81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8588" y="5181600"/>
            <a:ext cx="760412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1–2 Wochen</a:t>
            </a:r>
          </a:p>
        </p:txBody>
      </p:sp>
      <p:sp>
        <p:nvSpPr>
          <p:cNvPr id="81939" name="Line 21">
            <a:extLst>
              <a:ext uri="{FF2B5EF4-FFF2-40B4-BE49-F238E27FC236}">
                <a16:creationId xmlns:a16="http://schemas.microsoft.com/office/drawing/2014/main" id="{E39FB308-283B-5286-C053-0B11BC1F056F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40" name="Line 22">
            <a:extLst>
              <a:ext uri="{FF2B5EF4-FFF2-40B4-BE49-F238E27FC236}">
                <a16:creationId xmlns:a16="http://schemas.microsoft.com/office/drawing/2014/main" id="{24DFA1A8-2C84-336C-9EDD-F117B8C2B551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51816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43" name="Slide Number Placeholder 1">
            <a:extLst>
              <a:ext uri="{FF2B5EF4-FFF2-40B4-BE49-F238E27FC236}">
                <a16:creationId xmlns:a16="http://schemas.microsoft.com/office/drawing/2014/main" id="{7597939C-47CE-EA89-3BA8-4929592AD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5D7D7C2-9201-4189-9CA9-F9D97C53DA87}" type="slidenum">
              <a:rPr lang="en-US" altLang="en-US" sz="1000" smtClean="0"/>
              <a:t>124</a:t>
            </a:fld>
            <a:endParaRPr lang="en-US" altLang="en-US" sz="1000"/>
          </a:p>
        </p:txBody>
      </p:sp>
      <p:sp>
        <p:nvSpPr>
          <p:cNvPr id="81944" name="TextBox 24">
            <a:extLst>
              <a:ext uri="{FF2B5EF4-FFF2-40B4-BE49-F238E27FC236}">
                <a16:creationId xmlns:a16="http://schemas.microsoft.com/office/drawing/2014/main" id="{70A6B567-4CF0-AF56-269A-DFE526CA32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</a:t>
            </a:r>
            <a:r>
              <a:rPr lang="en-US" altLang="en-US" sz="1200" baseline="30000">
                <a:solidFill>
                  <a:schemeClr val="bg1">
                    <a:lumMod val="75000"/>
                  </a:schemeClr>
                </a:solidFill>
              </a:rPr>
              <a:t>st</a:t>
            </a: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45" name="TextBox 25">
            <a:extLst>
              <a:ext uri="{FF2B5EF4-FFF2-40B4-BE49-F238E27FC236}">
                <a16:creationId xmlns:a16="http://schemas.microsoft.com/office/drawing/2014/main" id="{6DE95836-36DE-F3BA-6EFA-2524DA1C91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2</a:t>
            </a:r>
            <a:r>
              <a:rPr lang="en-US" altLang="en-US" sz="1200" baseline="30000">
                <a:solidFill>
                  <a:schemeClr val="bg1">
                    <a:lumMod val="75000"/>
                  </a:schemeClr>
                </a:solidFill>
              </a:rPr>
              <a:t>nd</a:t>
            </a: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1946" name="TextBox 26">
            <a:extLst>
              <a:ext uri="{FF2B5EF4-FFF2-40B4-BE49-F238E27FC236}">
                <a16:creationId xmlns:a16="http://schemas.microsoft.com/office/drawing/2014/main" id="{86BECE75-0DD3-389D-88E4-F232B9B68E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5486400"/>
            <a:ext cx="4492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3</a:t>
            </a: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rd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09823E1-A0E7-3021-C4A8-BB8D603F3D63}"/>
              </a:ext>
            </a:extLst>
          </p:cNvPr>
          <p:cNvSpPr txBox="1"/>
          <p:nvPr/>
        </p:nvSpPr>
        <p:spPr>
          <a:xfrm>
            <a:off x="295913" y="4470307"/>
            <a:ext cx="5564344" cy="2246769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Sind SEIs:</a:t>
            </a:r>
          </a:p>
          <a:p>
            <a:r>
              <a:rPr lang="en-US" sz="1200" i="1" dirty="0"/>
              <a:t>--unifokal (</a:t>
            </a:r>
            <a:r>
              <a:rPr lang="en-US" sz="1200" i="1" dirty="0" err="1"/>
              <a:t>d</a:t>
            </a:r>
            <a:r>
              <a:rPr lang="en-US" sz="1200" i="1" dirty="0"/>
              <a:t>.</a:t>
            </a:r>
            <a:r>
              <a:rPr lang="en-US" sz="1200" i="1" dirty="0" err="1"/>
              <a:t> h</a:t>
            </a:r>
            <a:r>
              <a:rPr lang="en-US" sz="1200" i="1" dirty="0"/>
              <a:t>. singulär) oder multifokal? </a:t>
            </a:r>
            <a:r>
              <a:rPr lang="en-US" sz="1200" dirty="0"/>
              <a:t>Multifokal</a:t>
            </a:r>
          </a:p>
          <a:p>
            <a:r>
              <a:rPr lang="en-US" sz="1200" i="1" dirty="0"/>
              <a:t>--Klein, mittel oder groß? </a:t>
            </a:r>
            <a:r>
              <a:rPr lang="en-US" sz="1200" dirty="0"/>
              <a:t>Mittel</a:t>
            </a:r>
          </a:p>
          <a:p>
            <a:r>
              <a:rPr lang="en-US" sz="1200" i="1" dirty="0"/>
              <a:t>--Befindet es sich im subepithelialen oder im vorderen Stroma? </a:t>
            </a:r>
            <a:r>
              <a:rPr lang="en-US" sz="1200" dirty="0"/>
              <a:t>Beides</a:t>
            </a:r>
          </a:p>
          <a:p>
            <a:endParaRPr lang="en-US" sz="1400" i="1" dirty="0"/>
          </a:p>
          <a:p>
            <a:r>
              <a:rPr lang="en-US" sz="1200" i="1" dirty="0"/>
              <a:t>Was sind die beiden häufigsten Beschwerden, die auf SEIs zurückzuführen sind?</a:t>
            </a:r>
          </a:p>
          <a:p>
            <a:r>
              <a:rPr lang="en-US" sz="1200" dirty="0"/>
              <a:t>Photophobie und verminderte Sehschärfe</a:t>
            </a:r>
          </a:p>
          <a:p>
            <a:endParaRPr lang="en-US" sz="1400" i="1" dirty="0"/>
          </a:p>
          <a:p>
            <a:r>
              <a:rPr lang="en-US" sz="1200" i="1" dirty="0"/>
              <a:t>Wie lange bestehen SEIs an?</a:t>
            </a:r>
          </a:p>
          <a:p>
            <a:r>
              <a:rPr lang="en-US" sz="1200" dirty="0"/>
              <a:t>Sehr unterschiedlich, aber Monate und sogar Jahre sind keine Seltenheit</a:t>
            </a:r>
          </a:p>
        </p:txBody>
      </p:sp>
      <p:sp>
        <p:nvSpPr>
          <p:cNvPr id="28" name="Text Box 17">
            <a:extLst>
              <a:ext uri="{FF2B5EF4-FFF2-40B4-BE49-F238E27FC236}">
                <a16:creationId xmlns:a16="http://schemas.microsoft.com/office/drawing/2014/main" id="{F7005185-B0DE-4791-BEB5-7C334DBE95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Übertragung durch…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engen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Kontakt mit Augen- und Atemwegssekreten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…kontaminierte Gegenstände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…kontaminierte Schwimmbäder</a:t>
            </a:r>
          </a:p>
        </p:txBody>
      </p:sp>
    </p:spTree>
    <p:extLst>
      <p:ext uri="{BB962C8B-B14F-4D97-AF65-F5344CB8AC3E}">
        <p14:creationId xmlns:p14="http://schemas.microsoft.com/office/powerpoint/2010/main" val="584615372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id="{74253C18-4982-46FE-914D-815E3F79412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81923" name="Line 3">
            <a:extLst>
              <a:ext uri="{FF2B5EF4-FFF2-40B4-BE49-F238E27FC236}">
                <a16:creationId xmlns:a16="http://schemas.microsoft.com/office/drawing/2014/main" id="{E2A6958C-F460-453A-ACEF-A82E5A7552B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24" name="Text Box 4">
            <a:extLst>
              <a:ext uri="{FF2B5EF4-FFF2-40B4-BE49-F238E27FC236}">
                <a16:creationId xmlns:a16="http://schemas.microsoft.com/office/drawing/2014/main" id="{631251EE-5288-4411-8060-9052ED13CE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Drei Augensyndrome</a:t>
            </a:r>
          </a:p>
        </p:txBody>
      </p:sp>
      <p:sp>
        <p:nvSpPr>
          <p:cNvPr id="81925" name="Line 6">
            <a:extLst>
              <a:ext uri="{FF2B5EF4-FFF2-40B4-BE49-F238E27FC236}">
                <a16:creationId xmlns:a16="http://schemas.microsoft.com/office/drawing/2014/main" id="{79D59F26-B22F-497A-A080-499F84776028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26" name="Rectangle 7">
            <a:extLst>
              <a:ext uri="{FF2B5EF4-FFF2-40B4-BE49-F238E27FC236}">
                <a16:creationId xmlns:a16="http://schemas.microsoft.com/office/drawing/2014/main" id="{33EEFE07-8C3E-4A5B-9953-BF1ABB0261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81927" name="Text Box 8">
            <a:extLst>
              <a:ext uri="{FF2B5EF4-FFF2-40B4-BE49-F238E27FC236}">
                <a16:creationId xmlns:a16="http://schemas.microsoft.com/office/drawing/2014/main" id="{9383E192-F032-487E-B137-F142CB376C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/>
              <a:t>Follikuläre Konjunktivitis</a:t>
            </a:r>
          </a:p>
        </p:txBody>
      </p:sp>
      <p:sp>
        <p:nvSpPr>
          <p:cNvPr id="81928" name="Text Box 9">
            <a:extLst>
              <a:ext uri="{FF2B5EF4-FFF2-40B4-BE49-F238E27FC236}">
                <a16:creationId xmlns:a16="http://schemas.microsoft.com/office/drawing/2014/main" id="{34F188F3-BC20-47FB-BCAE-3661874249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621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--Leichte, vorübergehende </a:t>
            </a:r>
            <a:r>
              <a:rPr lang="en-US" altLang="en-US" sz="1200"/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--Keine ärztliche Behandlung</a:t>
            </a:r>
          </a:p>
        </p:txBody>
      </p:sp>
      <p:sp>
        <p:nvSpPr>
          <p:cNvPr id="81929" name="Rectangle 10">
            <a:extLst>
              <a:ext uri="{FF2B5EF4-FFF2-40B4-BE49-F238E27FC236}">
                <a16:creationId xmlns:a16="http://schemas.microsoft.com/office/drawing/2014/main" id="{AF7676F7-AE82-4E3E-B432-B7244E5AB0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81930" name="Text Box 11">
            <a:extLst>
              <a:ext uri="{FF2B5EF4-FFF2-40B4-BE49-F238E27FC236}">
                <a16:creationId xmlns:a16="http://schemas.microsoft.com/office/drawing/2014/main" id="{60E4F96F-2FB1-493B-910C-2A47FC63FC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Pharyngokonjunktivales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Fieber</a:t>
            </a:r>
            <a:r>
              <a:rPr lang="en-US" altLang="en-US" sz="1200" i="1" dirty="0"/>
              <a:t> </a:t>
            </a:r>
            <a:r>
              <a:rPr lang="en-US" altLang="en-US" sz="1200" dirty="0"/>
              <a:t>(PCF)</a:t>
            </a:r>
          </a:p>
        </p:txBody>
      </p:sp>
      <p:sp>
        <p:nvSpPr>
          <p:cNvPr id="81931" name="Text Box 12">
            <a:extLst>
              <a:ext uri="{FF2B5EF4-FFF2-40B4-BE49-F238E27FC236}">
                <a16:creationId xmlns:a16="http://schemas.microsoft.com/office/drawing/2014/main" id="{A86C6C49-B325-4EA6-8825-EB171F6C28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7015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--Serotypen</a:t>
            </a:r>
            <a:r>
              <a:rPr lang="en-US" altLang="en-US" sz="1200" b="1">
                <a:solidFill>
                  <a:srgbClr val="0000FF"/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--Follikuläre Konjunktivitis + </a:t>
            </a:r>
            <a:r>
              <a:rPr lang="en-US" altLang="en-US" sz="1200" b="1">
                <a:solidFill>
                  <a:srgbClr val="0000FF"/>
                </a:solidFill>
              </a:rPr>
              <a:t>Fieber </a:t>
            </a:r>
            <a:r>
              <a:rPr lang="en-US" altLang="en-US" sz="1200"/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  </a:t>
            </a:r>
            <a:r>
              <a:rPr lang="en-US" altLang="en-US" sz="1200" b="1">
                <a:solidFill>
                  <a:srgbClr val="0000FF"/>
                </a:solidFill>
              </a:rPr>
              <a:t>HA </a:t>
            </a:r>
            <a:r>
              <a:rPr lang="en-US" altLang="en-US" sz="1200"/>
              <a:t>+ </a:t>
            </a:r>
            <a:r>
              <a:rPr lang="en-US" altLang="en-US" sz="1200" b="1">
                <a:solidFill>
                  <a:srgbClr val="0000FF"/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--Ähnlich wie eine </a:t>
            </a:r>
            <a:r>
              <a:rPr lang="en-US" altLang="en-US" sz="1200" b="1">
                <a:solidFill>
                  <a:srgbClr val="0000FF"/>
                </a:solidFill>
              </a:rPr>
              <a:t>Grippe</a:t>
            </a:r>
          </a:p>
        </p:txBody>
      </p:sp>
      <p:sp>
        <p:nvSpPr>
          <p:cNvPr id="81932" name="Line 13">
            <a:extLst>
              <a:ext uri="{FF2B5EF4-FFF2-40B4-BE49-F238E27FC236}">
                <a16:creationId xmlns:a16="http://schemas.microsoft.com/office/drawing/2014/main" id="{2915EBFE-4BC1-42B2-85BE-3E99916E7EE7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33" name="Rectangle 14">
            <a:extLst>
              <a:ext uri="{FF2B5EF4-FFF2-40B4-BE49-F238E27FC236}">
                <a16:creationId xmlns:a16="http://schemas.microsoft.com/office/drawing/2014/main" id="{3E25EB2B-A7F4-443C-8D5F-FE00A3729F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81934" name="Text Box 15">
            <a:extLst>
              <a:ext uri="{FF2B5EF4-FFF2-40B4-BE49-F238E27FC236}">
                <a16:creationId xmlns:a16="http://schemas.microsoft.com/office/drawing/2014/main" id="{EB88F6F5-848E-4FA8-9111-C80E73A414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Epidemische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Keratokonjunktivitis</a:t>
            </a:r>
            <a:r>
              <a:rPr lang="en-US" altLang="en-US" sz="1200" i="1" dirty="0"/>
              <a:t> </a:t>
            </a:r>
            <a:r>
              <a:rPr lang="en-US" altLang="en-US" sz="1200" dirty="0"/>
              <a:t>(EKC)</a:t>
            </a:r>
          </a:p>
        </p:txBody>
      </p:sp>
      <p:sp>
        <p:nvSpPr>
          <p:cNvPr id="81935" name="Text Box 16">
            <a:extLst>
              <a:ext uri="{FF2B5EF4-FFF2-40B4-BE49-F238E27FC236}">
                <a16:creationId xmlns:a16="http://schemas.microsoft.com/office/drawing/2014/main" id="{A690FA8D-32DF-42A9-9BCC-6C522ED697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3589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</a:t>
            </a:r>
            <a:r>
              <a:rPr lang="en-US" altLang="en-US" sz="1200" dirty="0" err="1"/>
              <a:t>Serotypen</a:t>
            </a:r>
            <a:r>
              <a:rPr lang="en-US" altLang="en-US" sz="1200" b="1" dirty="0">
                <a:solidFill>
                  <a:srgbClr val="0000FF"/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</a:t>
            </a:r>
            <a:r>
              <a:rPr lang="en-US" altLang="en-US" sz="1200" dirty="0" err="1"/>
              <a:t>Kann</a:t>
            </a:r>
            <a:r>
              <a:rPr lang="en-US" altLang="en-US" sz="1200" dirty="0"/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einer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oberen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Atemwegsinfektion</a:t>
            </a:r>
            <a:r>
              <a:rPr lang="en-US" altLang="en-US" sz="1200" dirty="0"/>
              <a:t> </a:t>
            </a:r>
            <a:r>
              <a:rPr lang="en-US" altLang="en-US" sz="1200" dirty="0" err="1"/>
              <a:t>folgen</a:t>
            </a:r>
            <a:endParaRPr lang="en-US" altLang="en-US" sz="12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 err="1"/>
              <a:t>nd</a:t>
            </a:r>
            <a:r>
              <a:rPr lang="en-US" altLang="en-US" sz="1200" dirty="0"/>
              <a:t>--</a:t>
            </a:r>
            <a:r>
              <a:rPr lang="en-US" altLang="en-US" sz="1200" dirty="0" err="1"/>
              <a:t>Beteiligung</a:t>
            </a:r>
            <a:r>
              <a:rPr lang="en-US" altLang="en-US" sz="1200" dirty="0"/>
              <a:t> des </a:t>
            </a:r>
            <a:r>
              <a:rPr lang="en-US" altLang="en-US" sz="1200" dirty="0" err="1"/>
              <a:t>zweiten</a:t>
            </a:r>
            <a:r>
              <a:rPr lang="en-US" altLang="en-US" sz="1200" dirty="0"/>
              <a:t> </a:t>
            </a:r>
            <a:r>
              <a:rPr lang="en-US" altLang="en-US" sz="1200" dirty="0" err="1"/>
              <a:t>Auges</a:t>
            </a:r>
            <a:r>
              <a:rPr lang="en-US" altLang="en-US" sz="1200" dirty="0"/>
              <a:t> </a:t>
            </a:r>
            <a:r>
              <a:rPr lang="en-US" altLang="en-US" sz="1200" dirty="0" err="1"/>
              <a:t>innerhalb</a:t>
            </a:r>
            <a:r>
              <a:rPr lang="en-US" altLang="en-US" sz="1200" dirty="0"/>
              <a:t> von</a:t>
            </a:r>
            <a:r>
              <a:rPr lang="en-US" altLang="en-US" sz="1200" b="1" dirty="0">
                <a:solidFill>
                  <a:srgbClr val="0000FF"/>
                </a:solidFill>
              </a:rPr>
              <a:t> 3–7 </a:t>
            </a:r>
            <a:r>
              <a:rPr lang="en-US" altLang="en-US" sz="1200" b="1" dirty="0" err="1">
                <a:solidFill>
                  <a:srgbClr val="0000FF"/>
                </a:solidFill>
              </a:rPr>
              <a:t>Tagen</a:t>
            </a:r>
            <a:endParaRPr lang="en-US" altLang="en-US" sz="1200" b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</a:t>
            </a:r>
            <a:r>
              <a:rPr lang="en-US" altLang="en-US" sz="1200" dirty="0" err="1"/>
              <a:t>Stadien</a:t>
            </a:r>
            <a:r>
              <a:rPr lang="en-US" altLang="en-US" sz="1200" dirty="0"/>
              <a:t>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    </a:t>
            </a:r>
            <a:r>
              <a:rPr lang="en-US" altLang="en-US" sz="1200" b="1" dirty="0">
                <a:solidFill>
                  <a:srgbClr val="0000FF"/>
                </a:solidFill>
              </a:rPr>
              <a:t>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</a:t>
            </a:r>
            <a:r>
              <a:rPr lang="en-US" altLang="en-US" sz="1200" b="1" dirty="0" err="1">
                <a:solidFill>
                  <a:srgbClr val="0000FF"/>
                </a:solidFill>
              </a:rPr>
              <a:t>Schwere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follikuläre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Konjunktivitis</a:t>
            </a:r>
            <a:endParaRPr lang="en-US" altLang="en-US" sz="1200" b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     </a:t>
            </a:r>
            <a:r>
              <a:rPr lang="en-US" altLang="en-US" sz="1200" b="1" dirty="0" err="1">
                <a:solidFill>
                  <a:srgbClr val="0000FF"/>
                </a:solidFill>
              </a:rPr>
              <a:t>Subepitheliale</a:t>
            </a:r>
            <a:r>
              <a:rPr lang="en-US" altLang="en-US" sz="1200" b="1" dirty="0">
                <a:solidFill>
                  <a:srgbClr val="0000FF"/>
                </a:solidFill>
              </a:rPr>
              <a:t> Infiltrate </a:t>
            </a:r>
            <a:r>
              <a:rPr lang="en-US" altLang="en-US" sz="1200" dirty="0">
                <a:solidFill>
                  <a:srgbClr val="0000FF"/>
                </a:solidFill>
              </a:rPr>
              <a:t>(SEI)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</a:t>
            </a:r>
            <a:r>
              <a:rPr lang="en-US" altLang="en-US" sz="1200" dirty="0" err="1">
                <a:solidFill>
                  <a:srgbClr val="DDDDDD"/>
                </a:solidFill>
              </a:rPr>
              <a:t>Behandlung</a:t>
            </a:r>
            <a:endParaRPr lang="en-US" altLang="en-US" sz="12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</a:t>
            </a:r>
            <a:r>
              <a:rPr lang="en-US" altLang="en-US" sz="1200" dirty="0" err="1">
                <a:solidFill>
                  <a:srgbClr val="DDDDDD"/>
                </a:solidFill>
              </a:rPr>
              <a:t>Symptomatische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Behandlung</a:t>
            </a:r>
            <a:r>
              <a:rPr lang="en-US" altLang="en-US" sz="1200" dirty="0">
                <a:solidFill>
                  <a:srgbClr val="DDDDDD"/>
                </a:solidFill>
              </a:rPr>
              <a:t>: ATs, </a:t>
            </a:r>
            <a:r>
              <a:rPr lang="en-US" altLang="en-US" sz="1200" dirty="0" err="1">
                <a:solidFill>
                  <a:srgbClr val="DDDDDD"/>
                </a:solidFill>
              </a:rPr>
              <a:t>kühle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Kompressen</a:t>
            </a:r>
            <a:endParaRPr lang="en-US" altLang="en-US" sz="12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</a:t>
            </a:r>
            <a:r>
              <a:rPr lang="en-US" altLang="en-US" sz="1200" dirty="0" err="1">
                <a:solidFill>
                  <a:srgbClr val="DDDDDD"/>
                </a:solidFill>
              </a:rPr>
              <a:t>Membranen</a:t>
            </a:r>
            <a:r>
              <a:rPr lang="en-US" altLang="en-US" sz="1200" dirty="0">
                <a:solidFill>
                  <a:srgbClr val="DDDDDD"/>
                </a:solidFill>
              </a:rPr>
              <a:t>: QOD </a:t>
            </a:r>
            <a:r>
              <a:rPr lang="en-US" altLang="en-US" sz="1200" dirty="0" err="1">
                <a:solidFill>
                  <a:srgbClr val="DDDDDD"/>
                </a:solidFill>
              </a:rPr>
              <a:t>ablösen</a:t>
            </a:r>
            <a:r>
              <a:rPr lang="en-US" altLang="en-US" sz="1200" dirty="0">
                <a:solidFill>
                  <a:srgbClr val="DDDDDD"/>
                </a:solidFill>
              </a:rPr>
              <a:t>; +/- </a:t>
            </a:r>
            <a:r>
              <a:rPr lang="en-US" altLang="en-US" sz="1200" dirty="0" err="1">
                <a:solidFill>
                  <a:srgbClr val="DDDDDD"/>
                </a:solidFill>
              </a:rPr>
              <a:t>Steroide</a:t>
            </a:r>
            <a:endParaRPr lang="en-US" altLang="en-US" sz="12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--SEI: +/- </a:t>
            </a:r>
            <a:r>
              <a:rPr lang="en-US" altLang="en-US" sz="1200" dirty="0" err="1">
                <a:solidFill>
                  <a:srgbClr val="DDDDDD"/>
                </a:solidFill>
              </a:rPr>
              <a:t>Steroide</a:t>
            </a:r>
            <a:endParaRPr lang="en-US" altLang="en-US" sz="1200" dirty="0">
              <a:solidFill>
                <a:srgbClr val="DDDDDD"/>
              </a:solidFill>
            </a:endParaRPr>
          </a:p>
        </p:txBody>
      </p:sp>
      <p:sp>
        <p:nvSpPr>
          <p:cNvPr id="81936" name="Text Box 17">
            <a:extLst>
              <a:ext uri="{FF2B5EF4-FFF2-40B4-BE49-F238E27FC236}">
                <a16:creationId xmlns:a16="http://schemas.microsoft.com/office/drawing/2014/main" id="{331801B3-A002-4EE7-BDAD-F4B95E2483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1 Woche</a:t>
            </a:r>
          </a:p>
        </p:txBody>
      </p:sp>
      <p:sp>
        <p:nvSpPr>
          <p:cNvPr id="81937" name="Line 18">
            <a:extLst>
              <a:ext uri="{FF2B5EF4-FFF2-40B4-BE49-F238E27FC236}">
                <a16:creationId xmlns:a16="http://schemas.microsoft.com/office/drawing/2014/main" id="{3DF5DAC2-8966-47B2-B42B-8C080C2C985F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38" name="Text Box 19">
            <a:extLst>
              <a:ext uri="{FF2B5EF4-FFF2-40B4-BE49-F238E27FC236}">
                <a16:creationId xmlns:a16="http://schemas.microsoft.com/office/drawing/2014/main" id="{DB8D9BC2-EDD2-4F26-BAB6-13FB3B4CF5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8588" y="5181600"/>
            <a:ext cx="760412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1–2 Wochen</a:t>
            </a:r>
          </a:p>
        </p:txBody>
      </p:sp>
      <p:sp>
        <p:nvSpPr>
          <p:cNvPr id="81939" name="Line 21">
            <a:extLst>
              <a:ext uri="{FF2B5EF4-FFF2-40B4-BE49-F238E27FC236}">
                <a16:creationId xmlns:a16="http://schemas.microsoft.com/office/drawing/2014/main" id="{A8576825-48D8-462A-B859-45F8E0EF5B55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40" name="Line 22">
            <a:extLst>
              <a:ext uri="{FF2B5EF4-FFF2-40B4-BE49-F238E27FC236}">
                <a16:creationId xmlns:a16="http://schemas.microsoft.com/office/drawing/2014/main" id="{78779565-D7D9-4CD4-86D7-676425B69E29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51816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43" name="Slide Number Placeholder 1">
            <a:extLst>
              <a:ext uri="{FF2B5EF4-FFF2-40B4-BE49-F238E27FC236}">
                <a16:creationId xmlns:a16="http://schemas.microsoft.com/office/drawing/2014/main" id="{F28ACBFF-61DC-4565-942C-D700E008C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5D7D7C2-9201-4189-9CA9-F9D97C53DA87}" type="slidenum">
              <a:rPr lang="en-US" altLang="en-US" sz="1000" smtClean="0"/>
              <a:t>125</a:t>
            </a:fld>
            <a:endParaRPr lang="en-US" altLang="en-US" sz="1000"/>
          </a:p>
        </p:txBody>
      </p:sp>
      <p:sp>
        <p:nvSpPr>
          <p:cNvPr id="81944" name="TextBox 24">
            <a:extLst>
              <a:ext uri="{FF2B5EF4-FFF2-40B4-BE49-F238E27FC236}">
                <a16:creationId xmlns:a16="http://schemas.microsoft.com/office/drawing/2014/main" id="{5FC1A102-77D2-4DAB-A0FA-B2EF17B39D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1</a:t>
            </a:r>
            <a:r>
              <a:rPr lang="en-US" altLang="en-US" sz="1200" baseline="30000"/>
              <a:t>st</a:t>
            </a:r>
            <a:endParaRPr lang="en-US" altLang="en-US" sz="1800"/>
          </a:p>
        </p:txBody>
      </p:sp>
      <p:sp>
        <p:nvSpPr>
          <p:cNvPr id="81945" name="TextBox 25">
            <a:extLst>
              <a:ext uri="{FF2B5EF4-FFF2-40B4-BE49-F238E27FC236}">
                <a16:creationId xmlns:a16="http://schemas.microsoft.com/office/drawing/2014/main" id="{3691DDDB-793E-4839-9571-F7EC7F6F49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2</a:t>
            </a:r>
            <a:r>
              <a:rPr lang="en-US" altLang="en-US" sz="1200" baseline="30000"/>
              <a:t>nd</a:t>
            </a:r>
            <a:endParaRPr lang="en-US" altLang="en-US" sz="1800"/>
          </a:p>
        </p:txBody>
      </p:sp>
      <p:sp>
        <p:nvSpPr>
          <p:cNvPr id="81946" name="TextBox 26">
            <a:extLst>
              <a:ext uri="{FF2B5EF4-FFF2-40B4-BE49-F238E27FC236}">
                <a16:creationId xmlns:a16="http://schemas.microsoft.com/office/drawing/2014/main" id="{673B95E7-8C4C-4BC2-94A2-B41ED30DE6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5486400"/>
            <a:ext cx="4492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3</a:t>
            </a:r>
            <a:r>
              <a:rPr lang="en-US" altLang="en-US" sz="1200" baseline="30000"/>
              <a:t>rd</a:t>
            </a:r>
            <a:endParaRPr lang="en-US" altLang="en-US" sz="1800"/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9C51BC4F-405E-2C36-457D-31DB0A0079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Übertragung</a:t>
            </a:r>
            <a:r>
              <a:rPr lang="en-US" altLang="en-US" sz="1200" b="1" i="1" dirty="0">
                <a:solidFill>
                  <a:srgbClr val="0000FF"/>
                </a:solidFill>
              </a:rPr>
              <a:t> </a:t>
            </a:r>
            <a:r>
              <a:rPr lang="en-US" altLang="en-US" sz="1200" b="1" i="1" dirty="0" err="1">
                <a:solidFill>
                  <a:srgbClr val="0000FF"/>
                </a:solidFill>
              </a:rPr>
              <a:t>durch</a:t>
            </a:r>
            <a:r>
              <a:rPr lang="en-US" altLang="en-US" sz="1200" b="1" i="1" dirty="0">
                <a:solidFill>
                  <a:srgbClr val="0000FF"/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engem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 und 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</p:txBody>
      </p:sp>
      <p:sp>
        <p:nvSpPr>
          <p:cNvPr id="3" name="Rectangle 26">
            <a:extLst>
              <a:ext uri="{FF2B5EF4-FFF2-40B4-BE49-F238E27FC236}">
                <a16:creationId xmlns:a16="http://schemas.microsoft.com/office/drawing/2014/main" id="{27B388D8-B469-821E-1F9F-D04938BF90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57045" y="5796146"/>
            <a:ext cx="3200400" cy="1007163"/>
          </a:xfrm>
          <a:prstGeom prst="rect">
            <a:avLst/>
          </a:prstGeom>
          <a:solidFill>
            <a:schemeClr val="accent5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4CB54E3-0D48-1C4F-B59E-4FAE105BCF82}"/>
              </a:ext>
            </a:extLst>
          </p:cNvPr>
          <p:cNvSpPr txBox="1"/>
          <p:nvPr/>
        </p:nvSpPr>
        <p:spPr>
          <a:xfrm>
            <a:off x="5918200" y="5805425"/>
            <a:ext cx="1396536" cy="95410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eaLnBrk="1" hangingPunct="1"/>
            <a:r>
              <a:rPr lang="en-US" altLang="en-US" sz="1200" b="1" dirty="0">
                <a:solidFill>
                  <a:srgbClr val="0000FF"/>
                </a:solidFill>
              </a:rPr>
              <a:t>--Behandlung</a:t>
            </a:r>
          </a:p>
          <a:p>
            <a:pPr eaLnBrk="1" hangingPunct="1"/>
            <a:r>
              <a:rPr lang="en-US" altLang="en-US" sz="1200" dirty="0"/>
              <a:t>  --</a:t>
            </a:r>
            <a:r>
              <a:rPr lang="en-US" altLang="en-US" sz="1200" b="1" i="1" dirty="0">
                <a:solidFill>
                  <a:srgbClr val="0000FF"/>
                </a:solidFill>
              </a:rPr>
              <a:t>?</a:t>
            </a:r>
          </a:p>
          <a:p>
            <a:pPr eaLnBrk="1" hangingPunct="1"/>
            <a:r>
              <a:rPr lang="en-US" altLang="en-US" sz="1200" dirty="0"/>
              <a:t>  --</a:t>
            </a:r>
            <a:r>
              <a:rPr lang="en-US" altLang="en-US" sz="1200" b="1" i="1" dirty="0">
                <a:solidFill>
                  <a:srgbClr val="0000FF"/>
                </a:solidFill>
              </a:rPr>
              <a:t>?</a:t>
            </a:r>
          </a:p>
          <a:p>
            <a:pPr eaLnBrk="1" hangingPunct="1"/>
            <a:r>
              <a:rPr lang="en-US" altLang="en-US" sz="1200" dirty="0"/>
              <a:t>  --</a:t>
            </a:r>
            <a:r>
              <a:rPr lang="en-US" altLang="en-US" sz="1200" b="1" i="1" dirty="0">
                <a:solidFill>
                  <a:srgbClr val="0000FF"/>
                </a:solidFill>
              </a:rPr>
              <a:t>?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962786905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14">
            <a:extLst>
              <a:ext uri="{FF2B5EF4-FFF2-40B4-BE49-F238E27FC236}">
                <a16:creationId xmlns:a16="http://schemas.microsoft.com/office/drawing/2014/main" id="{D8C95019-F813-4FD3-B23B-1792DAE360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83972" name="Rectangle 2">
            <a:extLst>
              <a:ext uri="{FF2B5EF4-FFF2-40B4-BE49-F238E27FC236}">
                <a16:creationId xmlns:a16="http://schemas.microsoft.com/office/drawing/2014/main" id="{B92D6EA8-F48B-4480-A0A4-13FDB61232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83973" name="Line 3">
            <a:extLst>
              <a:ext uri="{FF2B5EF4-FFF2-40B4-BE49-F238E27FC236}">
                <a16:creationId xmlns:a16="http://schemas.microsoft.com/office/drawing/2014/main" id="{97BBA506-01BD-434E-83D2-3DE49822251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3974" name="Text Box 4">
            <a:extLst>
              <a:ext uri="{FF2B5EF4-FFF2-40B4-BE49-F238E27FC236}">
                <a16:creationId xmlns:a16="http://schemas.microsoft.com/office/drawing/2014/main" id="{1E143431-0ED6-4285-8D89-0DF725E654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Drei Augensyndrome</a:t>
            </a:r>
          </a:p>
        </p:txBody>
      </p:sp>
      <p:sp>
        <p:nvSpPr>
          <p:cNvPr id="83975" name="Line 6">
            <a:extLst>
              <a:ext uri="{FF2B5EF4-FFF2-40B4-BE49-F238E27FC236}">
                <a16:creationId xmlns:a16="http://schemas.microsoft.com/office/drawing/2014/main" id="{6B8786CE-A399-40B6-9DCA-C361A7CDCBD1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3976" name="Rectangle 7">
            <a:extLst>
              <a:ext uri="{FF2B5EF4-FFF2-40B4-BE49-F238E27FC236}">
                <a16:creationId xmlns:a16="http://schemas.microsoft.com/office/drawing/2014/main" id="{257500EB-9BF4-4312-8B00-BDC88A57FE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83977" name="Text Box 8">
            <a:extLst>
              <a:ext uri="{FF2B5EF4-FFF2-40B4-BE49-F238E27FC236}">
                <a16:creationId xmlns:a16="http://schemas.microsoft.com/office/drawing/2014/main" id="{33B44C92-CFDD-4F8F-8CBD-066E7087F2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/>
              <a:t>Follikuläre Konjunktivitis</a:t>
            </a:r>
          </a:p>
        </p:txBody>
      </p:sp>
      <p:sp>
        <p:nvSpPr>
          <p:cNvPr id="83978" name="Text Box 9">
            <a:extLst>
              <a:ext uri="{FF2B5EF4-FFF2-40B4-BE49-F238E27FC236}">
                <a16:creationId xmlns:a16="http://schemas.microsoft.com/office/drawing/2014/main" id="{A9EBA4B9-AF73-4471-BA5B-EFDEC50733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621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--Leichte, vorübergehende </a:t>
            </a:r>
            <a:r>
              <a:rPr lang="en-US" altLang="en-US" sz="1200"/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--Keine ärztliche Behandlung</a:t>
            </a:r>
          </a:p>
        </p:txBody>
      </p:sp>
      <p:sp>
        <p:nvSpPr>
          <p:cNvPr id="83979" name="Rectangle 10">
            <a:extLst>
              <a:ext uri="{FF2B5EF4-FFF2-40B4-BE49-F238E27FC236}">
                <a16:creationId xmlns:a16="http://schemas.microsoft.com/office/drawing/2014/main" id="{2BD0CD1E-60FF-4785-BC3E-74644614B0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83980" name="Text Box 11">
            <a:extLst>
              <a:ext uri="{FF2B5EF4-FFF2-40B4-BE49-F238E27FC236}">
                <a16:creationId xmlns:a16="http://schemas.microsoft.com/office/drawing/2014/main" id="{D1EAD7F6-9C67-41DE-8C75-F8DC10A697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Pharyngokonjunktivales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Fieber</a:t>
            </a:r>
            <a:r>
              <a:rPr lang="en-US" altLang="en-US" sz="1200" i="1" dirty="0"/>
              <a:t> </a:t>
            </a:r>
            <a:r>
              <a:rPr lang="en-US" altLang="en-US" sz="1200" dirty="0"/>
              <a:t>(PCF)</a:t>
            </a:r>
          </a:p>
        </p:txBody>
      </p:sp>
      <p:sp>
        <p:nvSpPr>
          <p:cNvPr id="83981" name="Text Box 12">
            <a:extLst>
              <a:ext uri="{FF2B5EF4-FFF2-40B4-BE49-F238E27FC236}">
                <a16:creationId xmlns:a16="http://schemas.microsoft.com/office/drawing/2014/main" id="{33DEEDBA-6BE7-45A3-9476-44EF9A3774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7015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--Serotypen</a:t>
            </a:r>
            <a:r>
              <a:rPr lang="en-US" altLang="en-US" sz="1200" b="1">
                <a:solidFill>
                  <a:srgbClr val="0000FF"/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--Follikuläre Konjunktivitis + </a:t>
            </a:r>
            <a:r>
              <a:rPr lang="en-US" altLang="en-US" sz="1200" b="1">
                <a:solidFill>
                  <a:srgbClr val="0000FF"/>
                </a:solidFill>
              </a:rPr>
              <a:t>Fieber </a:t>
            </a:r>
            <a:r>
              <a:rPr lang="en-US" altLang="en-US" sz="1200"/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  </a:t>
            </a:r>
            <a:r>
              <a:rPr lang="en-US" altLang="en-US" sz="1200" b="1">
                <a:solidFill>
                  <a:srgbClr val="0000FF"/>
                </a:solidFill>
              </a:rPr>
              <a:t>HA </a:t>
            </a:r>
            <a:r>
              <a:rPr lang="en-US" altLang="en-US" sz="1200"/>
              <a:t>+ </a:t>
            </a:r>
            <a:r>
              <a:rPr lang="en-US" altLang="en-US" sz="1200" b="1">
                <a:solidFill>
                  <a:srgbClr val="0000FF"/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--Ähnlich wie eine </a:t>
            </a:r>
            <a:r>
              <a:rPr lang="en-US" altLang="en-US" sz="1200" b="1">
                <a:solidFill>
                  <a:srgbClr val="0000FF"/>
                </a:solidFill>
              </a:rPr>
              <a:t>Grippe</a:t>
            </a:r>
          </a:p>
        </p:txBody>
      </p:sp>
      <p:sp>
        <p:nvSpPr>
          <p:cNvPr id="83982" name="Line 13">
            <a:extLst>
              <a:ext uri="{FF2B5EF4-FFF2-40B4-BE49-F238E27FC236}">
                <a16:creationId xmlns:a16="http://schemas.microsoft.com/office/drawing/2014/main" id="{204DE53C-C1E0-4329-838A-D150DC55F418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3983" name="Text Box 15">
            <a:extLst>
              <a:ext uri="{FF2B5EF4-FFF2-40B4-BE49-F238E27FC236}">
                <a16:creationId xmlns:a16="http://schemas.microsoft.com/office/drawing/2014/main" id="{6C18B7CA-5D7E-4417-86C8-BC8EEBC2F6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Epidemische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Keratokonjunktivitis</a:t>
            </a:r>
            <a:r>
              <a:rPr lang="en-US" altLang="en-US" sz="1200" i="1" dirty="0"/>
              <a:t> </a:t>
            </a:r>
            <a:r>
              <a:rPr lang="en-US" altLang="en-US" sz="1200" dirty="0"/>
              <a:t>(EKC)</a:t>
            </a:r>
          </a:p>
        </p:txBody>
      </p:sp>
      <p:sp>
        <p:nvSpPr>
          <p:cNvPr id="83984" name="Text Box 16">
            <a:extLst>
              <a:ext uri="{FF2B5EF4-FFF2-40B4-BE49-F238E27FC236}">
                <a16:creationId xmlns:a16="http://schemas.microsoft.com/office/drawing/2014/main" id="{BA65055E-5624-4DCD-A9DB-E94DC4453B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2666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--Serotypen</a:t>
            </a:r>
            <a:r>
              <a:rPr lang="en-US" altLang="en-US" sz="1200" b="1" dirty="0">
                <a:solidFill>
                  <a:srgbClr val="0000FF"/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--Kann </a:t>
            </a:r>
            <a:r>
              <a:rPr lang="en-US" altLang="en-US" sz="1200" b="1" dirty="0">
                <a:solidFill>
                  <a:srgbClr val="0000FF"/>
                </a:solidFill>
              </a:rPr>
              <a:t>einer oberen </a:t>
            </a:r>
            <a:r>
              <a:rPr lang="en-US" altLang="en-US" sz="1200" b="1" dirty="0" err="1">
                <a:solidFill>
                  <a:srgbClr val="0000FF"/>
                </a:solidFill>
              </a:rPr>
              <a:t>Atemwegsinfektion</a:t>
            </a:r>
            <a:r>
              <a:rPr lang="en-US" altLang="en-US" sz="1200" dirty="0"/>
              <a:t> </a:t>
            </a:r>
            <a:r>
              <a:rPr lang="en-US" altLang="en-US" sz="1200" dirty="0" err="1"/>
              <a:t>folgen</a:t>
            </a:r>
            <a:endParaRPr lang="en-US" altLang="en-US" sz="12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/>
              <a:t>nd</a:t>
            </a:r>
            <a:r>
              <a:rPr lang="en-US" altLang="en-US" sz="1200" dirty="0"/>
              <a:t>--Beteiligung des zweiten Auges innerhalb von</a:t>
            </a:r>
            <a:r>
              <a:rPr lang="en-US" altLang="en-US" sz="1200" b="1" dirty="0">
                <a:solidFill>
                  <a:srgbClr val="0000FF"/>
                </a:solidFill>
              </a:rPr>
              <a:t> 3–7 Tagen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--Stadien: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    </a:t>
            </a:r>
            <a:r>
              <a:rPr lang="en-US" altLang="en-US" sz="1200" b="1" dirty="0">
                <a:solidFill>
                  <a:srgbClr val="0000FF"/>
                </a:solidFill>
              </a:rPr>
              <a:t>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</a:t>
            </a:r>
            <a:r>
              <a:rPr lang="en-US" altLang="en-US" sz="1200" b="1" dirty="0">
                <a:solidFill>
                  <a:srgbClr val="0000FF"/>
                </a:solidFill>
              </a:rPr>
              <a:t>Schwere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     </a:t>
            </a:r>
            <a:r>
              <a:rPr lang="en-US" altLang="en-US" sz="1200" b="1" dirty="0">
                <a:solidFill>
                  <a:srgbClr val="0000FF"/>
                </a:solidFill>
              </a:rPr>
              <a:t>Subepitheliale Infiltrate </a:t>
            </a:r>
            <a:r>
              <a:rPr lang="en-US" altLang="en-US" sz="1200" dirty="0">
                <a:solidFill>
                  <a:srgbClr val="0000FF"/>
                </a:solidFill>
              </a:rPr>
              <a:t>(SEI)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CCCC00"/>
              </a:solidFill>
            </a:endParaRPr>
          </a:p>
        </p:txBody>
      </p:sp>
      <p:sp>
        <p:nvSpPr>
          <p:cNvPr id="83985" name="Text Box 17">
            <a:extLst>
              <a:ext uri="{FF2B5EF4-FFF2-40B4-BE49-F238E27FC236}">
                <a16:creationId xmlns:a16="http://schemas.microsoft.com/office/drawing/2014/main" id="{1188716F-51D1-414E-AAF6-5DF45F4C9E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1 Woche</a:t>
            </a:r>
          </a:p>
        </p:txBody>
      </p:sp>
      <p:sp>
        <p:nvSpPr>
          <p:cNvPr id="83986" name="Line 18">
            <a:extLst>
              <a:ext uri="{FF2B5EF4-FFF2-40B4-BE49-F238E27FC236}">
                <a16:creationId xmlns:a16="http://schemas.microsoft.com/office/drawing/2014/main" id="{74C5ACA3-748D-454A-AAF6-8980FA843BE0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3987" name="Text Box 19">
            <a:extLst>
              <a:ext uri="{FF2B5EF4-FFF2-40B4-BE49-F238E27FC236}">
                <a16:creationId xmlns:a16="http://schemas.microsoft.com/office/drawing/2014/main" id="{E1373877-42A3-4210-BC20-97AD990A85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8588" y="5181600"/>
            <a:ext cx="760412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1–2 Wochen</a:t>
            </a:r>
          </a:p>
        </p:txBody>
      </p:sp>
      <p:sp>
        <p:nvSpPr>
          <p:cNvPr id="83988" name="Line 22">
            <a:extLst>
              <a:ext uri="{FF2B5EF4-FFF2-40B4-BE49-F238E27FC236}">
                <a16:creationId xmlns:a16="http://schemas.microsoft.com/office/drawing/2014/main" id="{BD380DB6-000D-4EC2-AC5C-FC7C667B4EEE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3989" name="Line 23">
            <a:extLst>
              <a:ext uri="{FF2B5EF4-FFF2-40B4-BE49-F238E27FC236}">
                <a16:creationId xmlns:a16="http://schemas.microsoft.com/office/drawing/2014/main" id="{97D8C4DC-2425-4287-8454-5CB3EF7E07BA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51816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3990" name="Slide Number Placeholder 1">
            <a:extLst>
              <a:ext uri="{FF2B5EF4-FFF2-40B4-BE49-F238E27FC236}">
                <a16:creationId xmlns:a16="http://schemas.microsoft.com/office/drawing/2014/main" id="{4FFC1C04-2F78-4EA7-9917-C25B319AC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C07DD9A-345C-4280-B8B3-A0C7904B4CD9}" type="slidenum">
              <a:rPr lang="en-US" altLang="en-US" sz="1000" smtClean="0"/>
              <a:t>126</a:t>
            </a:fld>
            <a:endParaRPr lang="en-US" altLang="en-US" sz="1000"/>
          </a:p>
        </p:txBody>
      </p:sp>
      <p:sp>
        <p:nvSpPr>
          <p:cNvPr id="83991" name="TextBox 23">
            <a:extLst>
              <a:ext uri="{FF2B5EF4-FFF2-40B4-BE49-F238E27FC236}">
                <a16:creationId xmlns:a16="http://schemas.microsoft.com/office/drawing/2014/main" id="{2371529D-086F-4DA3-9167-22861C4F94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1</a:t>
            </a:r>
            <a:r>
              <a:rPr lang="en-US" altLang="en-US" sz="1200" baseline="30000"/>
              <a:t>st</a:t>
            </a:r>
            <a:endParaRPr lang="en-US" altLang="en-US" sz="1800"/>
          </a:p>
        </p:txBody>
      </p:sp>
      <p:sp>
        <p:nvSpPr>
          <p:cNvPr id="83992" name="TextBox 24">
            <a:extLst>
              <a:ext uri="{FF2B5EF4-FFF2-40B4-BE49-F238E27FC236}">
                <a16:creationId xmlns:a16="http://schemas.microsoft.com/office/drawing/2014/main" id="{644FE02B-8116-4AEB-BCB8-B4DAB84F68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2</a:t>
            </a:r>
            <a:r>
              <a:rPr lang="en-US" altLang="en-US" sz="1200" baseline="30000"/>
              <a:t>nd</a:t>
            </a:r>
            <a:endParaRPr lang="en-US" altLang="en-US" sz="1800"/>
          </a:p>
        </p:txBody>
      </p:sp>
      <p:sp>
        <p:nvSpPr>
          <p:cNvPr id="83993" name="TextBox 26">
            <a:extLst>
              <a:ext uri="{FF2B5EF4-FFF2-40B4-BE49-F238E27FC236}">
                <a16:creationId xmlns:a16="http://schemas.microsoft.com/office/drawing/2014/main" id="{AED02868-916F-4551-B718-0A6BDEC283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5486400"/>
            <a:ext cx="4492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3</a:t>
            </a:r>
            <a:r>
              <a:rPr lang="en-US" altLang="en-US" sz="1200" baseline="30000"/>
              <a:t>rd</a:t>
            </a:r>
            <a:endParaRPr lang="en-US" altLang="en-US" sz="1800"/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00FDA593-1791-957C-3AE2-D33BFDA001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Übertragung</a:t>
            </a:r>
            <a:r>
              <a:rPr lang="en-US" altLang="en-US" sz="1200" b="1" i="1" dirty="0">
                <a:solidFill>
                  <a:srgbClr val="0000FF"/>
                </a:solidFill>
              </a:rPr>
              <a:t> </a:t>
            </a:r>
            <a:r>
              <a:rPr lang="en-US" altLang="en-US" sz="1200" b="1" i="1" dirty="0" err="1">
                <a:solidFill>
                  <a:srgbClr val="0000FF"/>
                </a:solidFill>
              </a:rPr>
              <a:t>durch</a:t>
            </a:r>
            <a:r>
              <a:rPr lang="en-US" altLang="en-US" sz="1200" b="1" i="1" dirty="0">
                <a:solidFill>
                  <a:srgbClr val="0000FF"/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 und 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</p:txBody>
      </p:sp>
      <p:sp>
        <p:nvSpPr>
          <p:cNvPr id="3" name="Rectangle 26">
            <a:extLst>
              <a:ext uri="{FF2B5EF4-FFF2-40B4-BE49-F238E27FC236}">
                <a16:creationId xmlns:a16="http://schemas.microsoft.com/office/drawing/2014/main" id="{E8B2C862-DE06-E407-2ECE-A2F04AD27D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57045" y="5796146"/>
            <a:ext cx="3200400" cy="1007163"/>
          </a:xfrm>
          <a:prstGeom prst="rect">
            <a:avLst/>
          </a:prstGeom>
          <a:solidFill>
            <a:schemeClr val="accent5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C40BCB5-04A8-CC83-D820-15BBBEA68C28}"/>
              </a:ext>
            </a:extLst>
          </p:cNvPr>
          <p:cNvSpPr txBox="1"/>
          <p:nvPr/>
        </p:nvSpPr>
        <p:spPr>
          <a:xfrm>
            <a:off x="5918200" y="5805425"/>
            <a:ext cx="3076676" cy="95410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eaLnBrk="1" hangingPunct="1"/>
            <a:r>
              <a:rPr lang="en-US" altLang="en-US" sz="1200" b="1" dirty="0">
                <a:solidFill>
                  <a:srgbClr val="0000FF"/>
                </a:solidFill>
              </a:rPr>
              <a:t>--Behandlung</a:t>
            </a:r>
          </a:p>
          <a:p>
            <a:pPr eaLnBrk="1" hangingPunct="1"/>
            <a:r>
              <a:rPr lang="en-US" altLang="en-US" sz="1200" dirty="0"/>
              <a:t>  </a:t>
            </a:r>
            <a:r>
              <a:rPr lang="en-US" altLang="en-US" sz="1200" dirty="0">
                <a:solidFill>
                  <a:srgbClr val="0000FF"/>
                </a:solidFill>
              </a:rPr>
              <a:t>--Symptomatische Behandlung: ATs, kühle Kompressen</a:t>
            </a:r>
          </a:p>
          <a:p>
            <a:pPr eaLnBrk="1" hangingPunct="1"/>
            <a:r>
              <a:rPr lang="en-US" altLang="en-US" sz="1200" dirty="0" err="1">
                <a:solidFill>
                  <a:srgbClr val="0000FF"/>
                </a:solidFill>
              </a:rPr>
              <a:t>  </a:t>
            </a:r>
            <a:r>
              <a:rPr lang="en-US" altLang="en-US" sz="1200" dirty="0">
                <a:solidFill>
                  <a:srgbClr val="0000FF"/>
                </a:solidFill>
              </a:rPr>
              <a:t>--Schleimhäute: Abziehen</a:t>
            </a: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/>
            <a:r>
              <a:rPr lang="en-US" altLang="en-US" sz="1200" dirty="0"/>
              <a:t>  </a:t>
            </a:r>
            <a:r>
              <a:rPr lang="en-US" altLang="en-US" sz="1200" dirty="0">
                <a:solidFill>
                  <a:srgbClr val="0000FF"/>
                </a:solidFill>
              </a:rPr>
              <a:t>--+/- Steroide</a:t>
            </a:r>
            <a:endParaRPr lang="en-US" sz="1400" dirty="0"/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B5DDC-5F26-635B-59D8-E15952049B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14">
            <a:extLst>
              <a:ext uri="{FF2B5EF4-FFF2-40B4-BE49-F238E27FC236}">
                <a16:creationId xmlns:a16="http://schemas.microsoft.com/office/drawing/2014/main" id="{9B8040A5-F63E-1468-F497-B2D9C3768B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86020" name="Rectangle 2">
            <a:extLst>
              <a:ext uri="{FF2B5EF4-FFF2-40B4-BE49-F238E27FC236}">
                <a16:creationId xmlns:a16="http://schemas.microsoft.com/office/drawing/2014/main" id="{FCF8F003-5492-38D9-E9FC-6FB3869BF0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86021" name="Line 3">
            <a:extLst>
              <a:ext uri="{FF2B5EF4-FFF2-40B4-BE49-F238E27FC236}">
                <a16:creationId xmlns:a16="http://schemas.microsoft.com/office/drawing/2014/main" id="{7AD7639E-CFC0-F7B5-0369-5F9884ED2F7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22" name="Text Box 4">
            <a:extLst>
              <a:ext uri="{FF2B5EF4-FFF2-40B4-BE49-F238E27FC236}">
                <a16:creationId xmlns:a16="http://schemas.microsoft.com/office/drawing/2014/main" id="{A0A6834C-376C-654F-6011-72A178D980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Drei Augensyndrome</a:t>
            </a:r>
          </a:p>
        </p:txBody>
      </p:sp>
      <p:sp>
        <p:nvSpPr>
          <p:cNvPr id="86023" name="Line 6">
            <a:extLst>
              <a:ext uri="{FF2B5EF4-FFF2-40B4-BE49-F238E27FC236}">
                <a16:creationId xmlns:a16="http://schemas.microsoft.com/office/drawing/2014/main" id="{4CB5251E-3982-68C3-4BDE-78BA1910C19F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24" name="Rectangle 7">
            <a:extLst>
              <a:ext uri="{FF2B5EF4-FFF2-40B4-BE49-F238E27FC236}">
                <a16:creationId xmlns:a16="http://schemas.microsoft.com/office/drawing/2014/main" id="{63A65769-B3F9-8AFD-7EA0-B2E19A102F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6025" name="Text Box 8">
            <a:extLst>
              <a:ext uri="{FF2B5EF4-FFF2-40B4-BE49-F238E27FC236}">
                <a16:creationId xmlns:a16="http://schemas.microsoft.com/office/drawing/2014/main" id="{0E95A8DA-BA8D-CCAF-D3AE-E3464D1C75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chemeClr val="bg1">
                    <a:lumMod val="75000"/>
                  </a:schemeClr>
                </a:solidFill>
              </a:rPr>
              <a:t>Follikuläre Konjunktivitis</a:t>
            </a:r>
          </a:p>
        </p:txBody>
      </p:sp>
      <p:sp>
        <p:nvSpPr>
          <p:cNvPr id="86026" name="Text Box 9">
            <a:extLst>
              <a:ext uri="{FF2B5EF4-FFF2-40B4-BE49-F238E27FC236}">
                <a16:creationId xmlns:a16="http://schemas.microsoft.com/office/drawing/2014/main" id="{DF3E5839-D8B5-405B-5CCF-F224C1A056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820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--Leichte, vorübergehende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--Keine ärztliche Behandlung</a:t>
            </a:r>
          </a:p>
        </p:txBody>
      </p:sp>
      <p:sp>
        <p:nvSpPr>
          <p:cNvPr id="86027" name="Rectangle 10">
            <a:extLst>
              <a:ext uri="{FF2B5EF4-FFF2-40B4-BE49-F238E27FC236}">
                <a16:creationId xmlns:a16="http://schemas.microsoft.com/office/drawing/2014/main" id="{3DA0DFDA-0F7D-2B2A-AFCB-7B3B41490F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6028" name="Text Box 11">
            <a:extLst>
              <a:ext uri="{FF2B5EF4-FFF2-40B4-BE49-F238E27FC236}">
                <a16:creationId xmlns:a16="http://schemas.microsoft.com/office/drawing/2014/main" id="{6B4380F5-3A42-EC53-B0A0-7CEBEEFC9C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Pharyngokonjunktivales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Fieber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(PCF)</a:t>
            </a:r>
          </a:p>
        </p:txBody>
      </p:sp>
      <p:sp>
        <p:nvSpPr>
          <p:cNvPr id="86029" name="Text Box 12">
            <a:extLst>
              <a:ext uri="{FF2B5EF4-FFF2-40B4-BE49-F238E27FC236}">
                <a16:creationId xmlns:a16="http://schemas.microsoft.com/office/drawing/2014/main" id="{4EB6A033-F44A-37A1-8105-34C4DAF52D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92990" cy="911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--Follikuläre Konjunktivitis 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Fieber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HA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--Ähnlich wie eine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Grippe</a:t>
            </a:r>
          </a:p>
        </p:txBody>
      </p:sp>
      <p:sp>
        <p:nvSpPr>
          <p:cNvPr id="86030" name="Line 13">
            <a:extLst>
              <a:ext uri="{FF2B5EF4-FFF2-40B4-BE49-F238E27FC236}">
                <a16:creationId xmlns:a16="http://schemas.microsoft.com/office/drawing/2014/main" id="{4815F9BE-266E-978C-661E-35F88DA3A03C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31" name="Text Box 15">
            <a:extLst>
              <a:ext uri="{FF2B5EF4-FFF2-40B4-BE49-F238E27FC236}">
                <a16:creationId xmlns:a16="http://schemas.microsoft.com/office/drawing/2014/main" id="{2D5010D6-2AAD-D08E-1B3E-ADE2094289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Epidemische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Keratokonjunktivitis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86032" name="Text Box 16">
            <a:extLst>
              <a:ext uri="{FF2B5EF4-FFF2-40B4-BE49-F238E27FC236}">
                <a16:creationId xmlns:a16="http://schemas.microsoft.com/office/drawing/2014/main" id="{4305CE1D-57B2-426F-DDE1-1889146AB3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2450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Kann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einer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oberen Atemwegsinfektion (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URTI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)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folgen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--Beteiligung des zweiten Auges innerhalb von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3–7 Tagen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--Stadien: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   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Schwere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Subepitheliale Infiltrate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(SEI)</a:t>
            </a:r>
          </a:p>
        </p:txBody>
      </p:sp>
      <p:sp>
        <p:nvSpPr>
          <p:cNvPr id="86033" name="Text Box 17">
            <a:extLst>
              <a:ext uri="{FF2B5EF4-FFF2-40B4-BE49-F238E27FC236}">
                <a16:creationId xmlns:a16="http://schemas.microsoft.com/office/drawing/2014/main" id="{5A273F7F-9F8C-90E4-700A-CFD3812E11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1 Woche</a:t>
            </a:r>
          </a:p>
        </p:txBody>
      </p:sp>
      <p:sp>
        <p:nvSpPr>
          <p:cNvPr id="86034" name="Line 18">
            <a:extLst>
              <a:ext uri="{FF2B5EF4-FFF2-40B4-BE49-F238E27FC236}">
                <a16:creationId xmlns:a16="http://schemas.microsoft.com/office/drawing/2014/main" id="{9DEF6A98-735C-5B00-A240-A56CBE39AA46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35" name="Text Box 19">
            <a:extLst>
              <a:ext uri="{FF2B5EF4-FFF2-40B4-BE49-F238E27FC236}">
                <a16:creationId xmlns:a16="http://schemas.microsoft.com/office/drawing/2014/main" id="{32C163F3-D4FA-6928-52D0-DFE2F4CA34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8588" y="5181600"/>
            <a:ext cx="760412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1–2 Wochen</a:t>
            </a:r>
          </a:p>
        </p:txBody>
      </p:sp>
      <p:sp>
        <p:nvSpPr>
          <p:cNvPr id="86036" name="Line 22">
            <a:extLst>
              <a:ext uri="{FF2B5EF4-FFF2-40B4-BE49-F238E27FC236}">
                <a16:creationId xmlns:a16="http://schemas.microsoft.com/office/drawing/2014/main" id="{D882947F-142A-1EDC-79DE-6CAD14BB8B74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37" name="Line 23">
            <a:extLst>
              <a:ext uri="{FF2B5EF4-FFF2-40B4-BE49-F238E27FC236}">
                <a16:creationId xmlns:a16="http://schemas.microsoft.com/office/drawing/2014/main" id="{47E102D3-7566-6F2D-D5D1-BC117258252B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51816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38" name="Slide Number Placeholder 1">
            <a:extLst>
              <a:ext uri="{FF2B5EF4-FFF2-40B4-BE49-F238E27FC236}">
                <a16:creationId xmlns:a16="http://schemas.microsoft.com/office/drawing/2014/main" id="{E8FED768-5BD3-752E-B019-12DE1EE04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44672DC-4F53-4494-911B-939500CDBB01}" type="slidenum">
              <a:rPr lang="en-US" altLang="en-US" sz="1000" smtClean="0"/>
              <a:t>127</a:t>
            </a:fld>
            <a:endParaRPr lang="en-US" altLang="en-US" sz="1000"/>
          </a:p>
        </p:txBody>
      </p:sp>
      <p:sp>
        <p:nvSpPr>
          <p:cNvPr id="86039" name="TextBox 23">
            <a:extLst>
              <a:ext uri="{FF2B5EF4-FFF2-40B4-BE49-F238E27FC236}">
                <a16:creationId xmlns:a16="http://schemas.microsoft.com/office/drawing/2014/main" id="{E2AD556B-5BCB-CE00-29B3-91E3074D50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1</a:t>
            </a:r>
            <a:r>
              <a:rPr lang="en-US" altLang="en-US" sz="1200" baseline="30000">
                <a:solidFill>
                  <a:schemeClr val="bg1">
                    <a:lumMod val="65000"/>
                  </a:schemeClr>
                </a:solidFill>
              </a:rPr>
              <a:t>st</a:t>
            </a:r>
            <a:endParaRPr lang="en-US" altLang="en-US" sz="180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40" name="TextBox 24">
            <a:extLst>
              <a:ext uri="{FF2B5EF4-FFF2-40B4-BE49-F238E27FC236}">
                <a16:creationId xmlns:a16="http://schemas.microsoft.com/office/drawing/2014/main" id="{3990CE8A-D68C-770E-1806-E8BFF1D62F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2</a:t>
            </a:r>
            <a:r>
              <a:rPr lang="en-US" altLang="en-US" sz="1200" baseline="30000">
                <a:solidFill>
                  <a:schemeClr val="bg1">
                    <a:lumMod val="65000"/>
                  </a:schemeClr>
                </a:solidFill>
              </a:rPr>
              <a:t>nd</a:t>
            </a:r>
            <a:endParaRPr lang="en-US" altLang="en-US" sz="180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41" name="TextBox 25">
            <a:extLst>
              <a:ext uri="{FF2B5EF4-FFF2-40B4-BE49-F238E27FC236}">
                <a16:creationId xmlns:a16="http://schemas.microsoft.com/office/drawing/2014/main" id="{339D1266-0946-BFEA-2E01-F1D5EC4530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5486400"/>
            <a:ext cx="4492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3</a:t>
            </a:r>
            <a:r>
              <a:rPr lang="en-US" altLang="en-US" sz="1200" baseline="30000">
                <a:solidFill>
                  <a:schemeClr val="bg1">
                    <a:lumMod val="65000"/>
                  </a:schemeClr>
                </a:solidFill>
              </a:rPr>
              <a:t>rd</a:t>
            </a:r>
            <a:endParaRPr lang="en-US" altLang="en-US" sz="180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2A10C0DD-9A7E-2892-8AC6-DA979C4C0F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Übertragung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durch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engen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Kontakt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Augen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 und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Atemwegssekreten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Gegenstände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Schwimmbäder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Rectangle 26">
            <a:extLst>
              <a:ext uri="{FF2B5EF4-FFF2-40B4-BE49-F238E27FC236}">
                <a16:creationId xmlns:a16="http://schemas.microsoft.com/office/drawing/2014/main" id="{7F0D2A3F-E275-89C3-A5BC-F2E7FE2A07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57045" y="5796146"/>
            <a:ext cx="3200400" cy="1007163"/>
          </a:xfrm>
          <a:prstGeom prst="rect">
            <a:avLst/>
          </a:prstGeom>
          <a:solidFill>
            <a:schemeClr val="accent5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312643C-B19D-D56A-FFD8-E4BA1E62F496}"/>
              </a:ext>
            </a:extLst>
          </p:cNvPr>
          <p:cNvSpPr txBox="1"/>
          <p:nvPr/>
        </p:nvSpPr>
        <p:spPr>
          <a:xfrm>
            <a:off x="5918200" y="5805425"/>
            <a:ext cx="3076676" cy="95410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eaLnBrk="1" hangingPunct="1"/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--Behandlung</a:t>
            </a: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--Symptomatische Behandlung: Antihistaminika, kühle Kompressen</a:t>
            </a:r>
          </a:p>
          <a:p>
            <a:pPr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--Schleimhäute: Abziehen</a:t>
            </a: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--+/- </a:t>
            </a:r>
            <a:r>
              <a:rPr lang="en-US" altLang="en-US" sz="1200" b="1" dirty="0">
                <a:solidFill>
                  <a:srgbClr val="0000FF"/>
                </a:solidFill>
              </a:rPr>
              <a:t>Steroide</a:t>
            </a:r>
            <a:endParaRPr lang="en-US" sz="14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103CC15-B547-DA8F-CE0B-731CE21B0C69}"/>
              </a:ext>
            </a:extLst>
          </p:cNvPr>
          <p:cNvSpPr txBox="1"/>
          <p:nvPr/>
        </p:nvSpPr>
        <p:spPr>
          <a:xfrm>
            <a:off x="765385" y="4367213"/>
            <a:ext cx="4576765" cy="30777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Wann sollte der Einsatz topischer Steroide in Betracht gezogen werden?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0E8BB364-E6F1-E314-84C5-102A3EEC8FE4}"/>
              </a:ext>
            </a:extLst>
          </p:cNvPr>
          <p:cNvSpPr/>
          <p:nvPr/>
        </p:nvSpPr>
        <p:spPr>
          <a:xfrm>
            <a:off x="5618404" y="6590475"/>
            <a:ext cx="663838" cy="152400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E9ED36CA-ADFE-CE54-8185-7C5D0B0B1776}"/>
              </a:ext>
            </a:extLst>
          </p:cNvPr>
          <p:cNvSpPr/>
          <p:nvPr/>
        </p:nvSpPr>
        <p:spPr>
          <a:xfrm rot="10800000">
            <a:off x="7010400" y="6590475"/>
            <a:ext cx="663838" cy="152400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552372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504A05-8FFD-7A96-EA1C-5AB6B4D9D4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14">
            <a:extLst>
              <a:ext uri="{FF2B5EF4-FFF2-40B4-BE49-F238E27FC236}">
                <a16:creationId xmlns:a16="http://schemas.microsoft.com/office/drawing/2014/main" id="{FA6135D6-EBBD-5F76-9C17-2F30B787F0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86020" name="Rectangle 2">
            <a:extLst>
              <a:ext uri="{FF2B5EF4-FFF2-40B4-BE49-F238E27FC236}">
                <a16:creationId xmlns:a16="http://schemas.microsoft.com/office/drawing/2014/main" id="{776B5D25-1B51-42DB-E391-00D61339B0D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86021" name="Line 3">
            <a:extLst>
              <a:ext uri="{FF2B5EF4-FFF2-40B4-BE49-F238E27FC236}">
                <a16:creationId xmlns:a16="http://schemas.microsoft.com/office/drawing/2014/main" id="{F79FAD21-2FA0-D4BA-7C94-DA03FA38B3B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22" name="Text Box 4">
            <a:extLst>
              <a:ext uri="{FF2B5EF4-FFF2-40B4-BE49-F238E27FC236}">
                <a16:creationId xmlns:a16="http://schemas.microsoft.com/office/drawing/2014/main" id="{16150646-FF29-6DDD-DEAF-789A66A02E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Drei Augensyndrome</a:t>
            </a:r>
          </a:p>
        </p:txBody>
      </p:sp>
      <p:sp>
        <p:nvSpPr>
          <p:cNvPr id="86023" name="Line 6">
            <a:extLst>
              <a:ext uri="{FF2B5EF4-FFF2-40B4-BE49-F238E27FC236}">
                <a16:creationId xmlns:a16="http://schemas.microsoft.com/office/drawing/2014/main" id="{7E832D37-E1B1-0E3F-ABAD-754DCD60DF27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24" name="Rectangle 7">
            <a:extLst>
              <a:ext uri="{FF2B5EF4-FFF2-40B4-BE49-F238E27FC236}">
                <a16:creationId xmlns:a16="http://schemas.microsoft.com/office/drawing/2014/main" id="{0EE690D8-E19F-8BE8-AC9B-67298387C8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6025" name="Text Box 8">
            <a:extLst>
              <a:ext uri="{FF2B5EF4-FFF2-40B4-BE49-F238E27FC236}">
                <a16:creationId xmlns:a16="http://schemas.microsoft.com/office/drawing/2014/main" id="{362F630D-0E2D-2DFC-656C-5EDBC66D82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chemeClr val="bg1">
                    <a:lumMod val="75000"/>
                  </a:schemeClr>
                </a:solidFill>
              </a:rPr>
              <a:t>Follikuläre Konjunktivitis</a:t>
            </a:r>
          </a:p>
        </p:txBody>
      </p:sp>
      <p:sp>
        <p:nvSpPr>
          <p:cNvPr id="86026" name="Text Box 9">
            <a:extLst>
              <a:ext uri="{FF2B5EF4-FFF2-40B4-BE49-F238E27FC236}">
                <a16:creationId xmlns:a16="http://schemas.microsoft.com/office/drawing/2014/main" id="{0F77700A-7176-DAEE-A68C-2B2209838E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820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--Leichte, vorübergehende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--Keine ärztliche Behandlung</a:t>
            </a:r>
          </a:p>
        </p:txBody>
      </p:sp>
      <p:sp>
        <p:nvSpPr>
          <p:cNvPr id="86027" name="Rectangle 10">
            <a:extLst>
              <a:ext uri="{FF2B5EF4-FFF2-40B4-BE49-F238E27FC236}">
                <a16:creationId xmlns:a16="http://schemas.microsoft.com/office/drawing/2014/main" id="{37F7DC27-7DBF-A863-549B-2080820FE7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6028" name="Text Box 11">
            <a:extLst>
              <a:ext uri="{FF2B5EF4-FFF2-40B4-BE49-F238E27FC236}">
                <a16:creationId xmlns:a16="http://schemas.microsoft.com/office/drawing/2014/main" id="{F1BA4A27-4AA7-4673-1DA1-0081B841F6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Pharyngokonjunktivales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Fieber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(PCF)</a:t>
            </a:r>
          </a:p>
        </p:txBody>
      </p:sp>
      <p:sp>
        <p:nvSpPr>
          <p:cNvPr id="86029" name="Text Box 12">
            <a:extLst>
              <a:ext uri="{FF2B5EF4-FFF2-40B4-BE49-F238E27FC236}">
                <a16:creationId xmlns:a16="http://schemas.microsoft.com/office/drawing/2014/main" id="{0ED9939B-BB2D-27AC-A675-7E53DD9962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92990" cy="911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--Follikuläre Konjunktivitis 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Fieber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HA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--Ähnlich wie eine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Grippe</a:t>
            </a:r>
          </a:p>
        </p:txBody>
      </p:sp>
      <p:sp>
        <p:nvSpPr>
          <p:cNvPr id="86030" name="Line 13">
            <a:extLst>
              <a:ext uri="{FF2B5EF4-FFF2-40B4-BE49-F238E27FC236}">
                <a16:creationId xmlns:a16="http://schemas.microsoft.com/office/drawing/2014/main" id="{1D0C8D96-5531-EF50-E5A7-B9852BFE9BDB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31" name="Text Box 15">
            <a:extLst>
              <a:ext uri="{FF2B5EF4-FFF2-40B4-BE49-F238E27FC236}">
                <a16:creationId xmlns:a16="http://schemas.microsoft.com/office/drawing/2014/main" id="{8BEEB642-7BCB-055A-60B0-F421723C16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Epidemische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Keratokonjunktivitis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86032" name="Text Box 16">
            <a:extLst>
              <a:ext uri="{FF2B5EF4-FFF2-40B4-BE49-F238E27FC236}">
                <a16:creationId xmlns:a16="http://schemas.microsoft.com/office/drawing/2014/main" id="{A24F7928-03B6-DCEF-B974-121D32E9FC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2450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--Kann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einer oberen 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Atemwegsinfektion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folgen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--Beteiligung des zweiten Auges innerhalb von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3–7 Tagen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--Stadien: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   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Schwere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Subepitheliale Infiltrate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(SEI)</a:t>
            </a:r>
          </a:p>
        </p:txBody>
      </p:sp>
      <p:sp>
        <p:nvSpPr>
          <p:cNvPr id="86033" name="Text Box 17">
            <a:extLst>
              <a:ext uri="{FF2B5EF4-FFF2-40B4-BE49-F238E27FC236}">
                <a16:creationId xmlns:a16="http://schemas.microsoft.com/office/drawing/2014/main" id="{D65D1D14-4558-5731-7E9F-AEA11A0F2C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1 Woche</a:t>
            </a:r>
          </a:p>
        </p:txBody>
      </p:sp>
      <p:sp>
        <p:nvSpPr>
          <p:cNvPr id="86034" name="Line 18">
            <a:extLst>
              <a:ext uri="{FF2B5EF4-FFF2-40B4-BE49-F238E27FC236}">
                <a16:creationId xmlns:a16="http://schemas.microsoft.com/office/drawing/2014/main" id="{46E098C8-D9C3-893B-C1B5-2A29E43229F9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35" name="Text Box 19">
            <a:extLst>
              <a:ext uri="{FF2B5EF4-FFF2-40B4-BE49-F238E27FC236}">
                <a16:creationId xmlns:a16="http://schemas.microsoft.com/office/drawing/2014/main" id="{F8AA5075-5ACA-F12D-E89B-F8287C1D40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8588" y="5181600"/>
            <a:ext cx="760412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1–2 Wochen</a:t>
            </a:r>
          </a:p>
        </p:txBody>
      </p:sp>
      <p:sp>
        <p:nvSpPr>
          <p:cNvPr id="86036" name="Line 22">
            <a:extLst>
              <a:ext uri="{FF2B5EF4-FFF2-40B4-BE49-F238E27FC236}">
                <a16:creationId xmlns:a16="http://schemas.microsoft.com/office/drawing/2014/main" id="{B3A532B7-8799-8833-1C64-CFE710C83902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37" name="Line 23">
            <a:extLst>
              <a:ext uri="{FF2B5EF4-FFF2-40B4-BE49-F238E27FC236}">
                <a16:creationId xmlns:a16="http://schemas.microsoft.com/office/drawing/2014/main" id="{C8035AEF-566C-FA2A-877A-34CF8AC35AE9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51816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38" name="Slide Number Placeholder 1">
            <a:extLst>
              <a:ext uri="{FF2B5EF4-FFF2-40B4-BE49-F238E27FC236}">
                <a16:creationId xmlns:a16="http://schemas.microsoft.com/office/drawing/2014/main" id="{C15C5E5D-D70A-7B53-8A00-9CE9A16A1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44672DC-4F53-4494-911B-939500CDBB01}" type="slidenum">
              <a:rPr lang="en-US" altLang="en-US" sz="1000" smtClean="0"/>
              <a:t>128</a:t>
            </a:fld>
            <a:endParaRPr lang="en-US" altLang="en-US" sz="1000"/>
          </a:p>
        </p:txBody>
      </p:sp>
      <p:sp>
        <p:nvSpPr>
          <p:cNvPr id="86039" name="TextBox 23">
            <a:extLst>
              <a:ext uri="{FF2B5EF4-FFF2-40B4-BE49-F238E27FC236}">
                <a16:creationId xmlns:a16="http://schemas.microsoft.com/office/drawing/2014/main" id="{DFCCE49B-2554-FE39-A62E-08ABBB23E5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1</a:t>
            </a:r>
            <a:r>
              <a:rPr lang="en-US" altLang="en-US" sz="1200" baseline="30000">
                <a:solidFill>
                  <a:schemeClr val="bg1">
                    <a:lumMod val="65000"/>
                  </a:schemeClr>
                </a:solidFill>
              </a:rPr>
              <a:t>st</a:t>
            </a:r>
            <a:endParaRPr lang="en-US" altLang="en-US" sz="180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40" name="TextBox 24">
            <a:extLst>
              <a:ext uri="{FF2B5EF4-FFF2-40B4-BE49-F238E27FC236}">
                <a16:creationId xmlns:a16="http://schemas.microsoft.com/office/drawing/2014/main" id="{18902AD1-F743-53DD-C9BA-43C0FD71BD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2</a:t>
            </a:r>
            <a:r>
              <a:rPr lang="en-US" altLang="en-US" sz="1200" baseline="30000">
                <a:solidFill>
                  <a:schemeClr val="bg1">
                    <a:lumMod val="65000"/>
                  </a:schemeClr>
                </a:solidFill>
              </a:rPr>
              <a:t>nd</a:t>
            </a:r>
            <a:endParaRPr lang="en-US" altLang="en-US" sz="180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41" name="TextBox 25">
            <a:extLst>
              <a:ext uri="{FF2B5EF4-FFF2-40B4-BE49-F238E27FC236}">
                <a16:creationId xmlns:a16="http://schemas.microsoft.com/office/drawing/2014/main" id="{01D450A4-956E-D455-9821-FDFF7A8128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5486400"/>
            <a:ext cx="4492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3</a:t>
            </a:r>
            <a:r>
              <a:rPr lang="en-US" altLang="en-US" sz="1200" baseline="30000">
                <a:solidFill>
                  <a:schemeClr val="bg1">
                    <a:lumMod val="65000"/>
                  </a:schemeClr>
                </a:solidFill>
              </a:rPr>
              <a:t>rd</a:t>
            </a:r>
            <a:endParaRPr lang="en-US" altLang="en-US" sz="180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50E11F61-37ED-72AB-B02C-417C61560C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Übertragung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durch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engen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Kontakt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Augen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 und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Atemwegssekreten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Gegenstände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Schwimmbäder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Rectangle 26">
            <a:extLst>
              <a:ext uri="{FF2B5EF4-FFF2-40B4-BE49-F238E27FC236}">
                <a16:creationId xmlns:a16="http://schemas.microsoft.com/office/drawing/2014/main" id="{4430A18E-FE01-C794-BE7B-90682E0F6F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57045" y="5796146"/>
            <a:ext cx="3200400" cy="1007163"/>
          </a:xfrm>
          <a:prstGeom prst="rect">
            <a:avLst/>
          </a:prstGeom>
          <a:solidFill>
            <a:schemeClr val="accent5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61AE1B0-3BE1-2D73-6D7D-78837B079861}"/>
              </a:ext>
            </a:extLst>
          </p:cNvPr>
          <p:cNvSpPr txBox="1"/>
          <p:nvPr/>
        </p:nvSpPr>
        <p:spPr>
          <a:xfrm>
            <a:off x="5918200" y="5805425"/>
            <a:ext cx="3076676" cy="95410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eaLnBrk="1" hangingPunct="1"/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--Behandlung</a:t>
            </a: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--Symptomatische Behandlung: Antihistaminika, kühle Kompressen</a:t>
            </a:r>
          </a:p>
          <a:p>
            <a:pPr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--Schleimhäute: Abziehen</a:t>
            </a: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--+/- </a:t>
            </a:r>
            <a:r>
              <a:rPr lang="en-US" altLang="en-US" sz="1200" b="1" dirty="0">
                <a:solidFill>
                  <a:srgbClr val="0000FF"/>
                </a:solidFill>
              </a:rPr>
              <a:t>Steroide</a:t>
            </a:r>
            <a:endParaRPr lang="en-US" sz="14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57EE97-1549-487F-1258-0F97F46EDF5A}"/>
              </a:ext>
            </a:extLst>
          </p:cNvPr>
          <p:cNvSpPr txBox="1"/>
          <p:nvPr/>
        </p:nvSpPr>
        <p:spPr>
          <a:xfrm>
            <a:off x="765385" y="4367213"/>
            <a:ext cx="4576765" cy="523220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Wann sollte der Einsatz topischer Steroide in Betracht gezogen werden?</a:t>
            </a:r>
          </a:p>
          <a:p>
            <a:r>
              <a:rPr lang="en-US" sz="1200" dirty="0"/>
              <a:t>Wenn der Fall schwerwiegend ist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E83DA81A-86EC-CADF-B2AC-1879BA4AF8A4}"/>
              </a:ext>
            </a:extLst>
          </p:cNvPr>
          <p:cNvSpPr/>
          <p:nvPr/>
        </p:nvSpPr>
        <p:spPr>
          <a:xfrm>
            <a:off x="5599511" y="6596694"/>
            <a:ext cx="663838" cy="152400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FC9F4DF2-BC49-C697-106F-E8463A94C996}"/>
              </a:ext>
            </a:extLst>
          </p:cNvPr>
          <p:cNvSpPr/>
          <p:nvPr/>
        </p:nvSpPr>
        <p:spPr>
          <a:xfrm rot="10800000">
            <a:off x="7009500" y="6596694"/>
            <a:ext cx="663838" cy="152400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782934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4EFC2-1542-F2A2-330F-D863AB08C0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14">
            <a:extLst>
              <a:ext uri="{FF2B5EF4-FFF2-40B4-BE49-F238E27FC236}">
                <a16:creationId xmlns:a16="http://schemas.microsoft.com/office/drawing/2014/main" id="{55DDE772-CE8F-0F14-33BA-98B4E1FFDA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86020" name="Rectangle 2">
            <a:extLst>
              <a:ext uri="{FF2B5EF4-FFF2-40B4-BE49-F238E27FC236}">
                <a16:creationId xmlns:a16="http://schemas.microsoft.com/office/drawing/2014/main" id="{1F9DF73A-215B-2E06-F622-94B57E4750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86021" name="Line 3">
            <a:extLst>
              <a:ext uri="{FF2B5EF4-FFF2-40B4-BE49-F238E27FC236}">
                <a16:creationId xmlns:a16="http://schemas.microsoft.com/office/drawing/2014/main" id="{1D32793A-BBCF-899A-F24B-EF308DB7183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22" name="Text Box 4">
            <a:extLst>
              <a:ext uri="{FF2B5EF4-FFF2-40B4-BE49-F238E27FC236}">
                <a16:creationId xmlns:a16="http://schemas.microsoft.com/office/drawing/2014/main" id="{848D670C-2CA9-B835-C19E-186F12A8C7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Drei Augensyndrome</a:t>
            </a:r>
          </a:p>
        </p:txBody>
      </p:sp>
      <p:sp>
        <p:nvSpPr>
          <p:cNvPr id="86023" name="Line 6">
            <a:extLst>
              <a:ext uri="{FF2B5EF4-FFF2-40B4-BE49-F238E27FC236}">
                <a16:creationId xmlns:a16="http://schemas.microsoft.com/office/drawing/2014/main" id="{3D6E314C-33E6-F15E-633D-C309F0B97CC2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24" name="Rectangle 7">
            <a:extLst>
              <a:ext uri="{FF2B5EF4-FFF2-40B4-BE49-F238E27FC236}">
                <a16:creationId xmlns:a16="http://schemas.microsoft.com/office/drawing/2014/main" id="{FEB8EA58-98D6-2CC8-3734-9DCF47ECB3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6025" name="Text Box 8">
            <a:extLst>
              <a:ext uri="{FF2B5EF4-FFF2-40B4-BE49-F238E27FC236}">
                <a16:creationId xmlns:a16="http://schemas.microsoft.com/office/drawing/2014/main" id="{073E8D4E-451E-B2DD-751C-0CA565DE8C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chemeClr val="bg1">
                    <a:lumMod val="75000"/>
                  </a:schemeClr>
                </a:solidFill>
              </a:rPr>
              <a:t>Follikuläre Konjunktivitis</a:t>
            </a:r>
          </a:p>
        </p:txBody>
      </p:sp>
      <p:sp>
        <p:nvSpPr>
          <p:cNvPr id="86026" name="Text Box 9">
            <a:extLst>
              <a:ext uri="{FF2B5EF4-FFF2-40B4-BE49-F238E27FC236}">
                <a16:creationId xmlns:a16="http://schemas.microsoft.com/office/drawing/2014/main" id="{EE247D6B-1CA9-0E76-33FB-553432B475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820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--Leichte, vorübergehende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--Keine ärztliche Behandlung</a:t>
            </a:r>
          </a:p>
        </p:txBody>
      </p:sp>
      <p:sp>
        <p:nvSpPr>
          <p:cNvPr id="86027" name="Rectangle 10">
            <a:extLst>
              <a:ext uri="{FF2B5EF4-FFF2-40B4-BE49-F238E27FC236}">
                <a16:creationId xmlns:a16="http://schemas.microsoft.com/office/drawing/2014/main" id="{ECE50F61-8CF2-6BBB-63E6-4C97109D6D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6028" name="Text Box 11">
            <a:extLst>
              <a:ext uri="{FF2B5EF4-FFF2-40B4-BE49-F238E27FC236}">
                <a16:creationId xmlns:a16="http://schemas.microsoft.com/office/drawing/2014/main" id="{A1556F09-42FC-B640-22B6-CD303A47B4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Pharyngokonjunktivales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Fieber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(PCF)</a:t>
            </a:r>
          </a:p>
        </p:txBody>
      </p:sp>
      <p:sp>
        <p:nvSpPr>
          <p:cNvPr id="86029" name="Text Box 12">
            <a:extLst>
              <a:ext uri="{FF2B5EF4-FFF2-40B4-BE49-F238E27FC236}">
                <a16:creationId xmlns:a16="http://schemas.microsoft.com/office/drawing/2014/main" id="{19BB72E4-92D2-3B6D-DCDA-8226857859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92990" cy="911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--Follikuläre Konjunktivitis 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Fieber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HA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--Ähnlich wie eine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Grippe</a:t>
            </a:r>
          </a:p>
        </p:txBody>
      </p:sp>
      <p:sp>
        <p:nvSpPr>
          <p:cNvPr id="86030" name="Line 13">
            <a:extLst>
              <a:ext uri="{FF2B5EF4-FFF2-40B4-BE49-F238E27FC236}">
                <a16:creationId xmlns:a16="http://schemas.microsoft.com/office/drawing/2014/main" id="{D86A0E2D-E14C-4D67-E2FB-F6D86FF0C327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31" name="Text Box 15">
            <a:extLst>
              <a:ext uri="{FF2B5EF4-FFF2-40B4-BE49-F238E27FC236}">
                <a16:creationId xmlns:a16="http://schemas.microsoft.com/office/drawing/2014/main" id="{E40440A9-FA22-C897-6934-B464CEBC29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Epidemische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Keratokonjunktivitis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86032" name="Text Box 16">
            <a:extLst>
              <a:ext uri="{FF2B5EF4-FFF2-40B4-BE49-F238E27FC236}">
                <a16:creationId xmlns:a16="http://schemas.microsoft.com/office/drawing/2014/main" id="{96991E32-2B82-9A60-DA5C-09C622404F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2450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--Kann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einer oberen 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Atemwegsinfektion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folgen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--Beteiligung des zweiten Auges innerhalb von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3–7 Tagen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--Stadien: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   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Schwere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Subepitheliale Infiltrate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(SEI)</a:t>
            </a:r>
          </a:p>
        </p:txBody>
      </p:sp>
      <p:sp>
        <p:nvSpPr>
          <p:cNvPr id="86033" name="Text Box 17">
            <a:extLst>
              <a:ext uri="{FF2B5EF4-FFF2-40B4-BE49-F238E27FC236}">
                <a16:creationId xmlns:a16="http://schemas.microsoft.com/office/drawing/2014/main" id="{A22DB9D0-AB45-F3A6-6DB2-D9D21EFADB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1 Woche</a:t>
            </a:r>
          </a:p>
        </p:txBody>
      </p:sp>
      <p:sp>
        <p:nvSpPr>
          <p:cNvPr id="86034" name="Line 18">
            <a:extLst>
              <a:ext uri="{FF2B5EF4-FFF2-40B4-BE49-F238E27FC236}">
                <a16:creationId xmlns:a16="http://schemas.microsoft.com/office/drawing/2014/main" id="{75DB3DD6-8BA1-2A0B-6229-7DAE89363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35" name="Text Box 19">
            <a:extLst>
              <a:ext uri="{FF2B5EF4-FFF2-40B4-BE49-F238E27FC236}">
                <a16:creationId xmlns:a16="http://schemas.microsoft.com/office/drawing/2014/main" id="{C574C7E0-82C0-39E2-7B2F-DA995D5055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8588" y="5181600"/>
            <a:ext cx="760412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1–2 Wochen</a:t>
            </a:r>
          </a:p>
        </p:txBody>
      </p:sp>
      <p:sp>
        <p:nvSpPr>
          <p:cNvPr id="86036" name="Line 22">
            <a:extLst>
              <a:ext uri="{FF2B5EF4-FFF2-40B4-BE49-F238E27FC236}">
                <a16:creationId xmlns:a16="http://schemas.microsoft.com/office/drawing/2014/main" id="{AF00B940-DE4C-0B48-9B10-1507F4B3A92B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37" name="Line 23">
            <a:extLst>
              <a:ext uri="{FF2B5EF4-FFF2-40B4-BE49-F238E27FC236}">
                <a16:creationId xmlns:a16="http://schemas.microsoft.com/office/drawing/2014/main" id="{1D2C5512-CEE7-7EC8-171E-6F86806F8753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51816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38" name="Slide Number Placeholder 1">
            <a:extLst>
              <a:ext uri="{FF2B5EF4-FFF2-40B4-BE49-F238E27FC236}">
                <a16:creationId xmlns:a16="http://schemas.microsoft.com/office/drawing/2014/main" id="{D54BAF1C-2470-B33D-F13F-004954780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44672DC-4F53-4494-911B-939500CDBB01}" type="slidenum">
              <a:rPr lang="en-US" altLang="en-US" sz="1000" smtClean="0"/>
              <a:t>129</a:t>
            </a:fld>
            <a:endParaRPr lang="en-US" altLang="en-US" sz="1000"/>
          </a:p>
        </p:txBody>
      </p:sp>
      <p:sp>
        <p:nvSpPr>
          <p:cNvPr id="86039" name="TextBox 23">
            <a:extLst>
              <a:ext uri="{FF2B5EF4-FFF2-40B4-BE49-F238E27FC236}">
                <a16:creationId xmlns:a16="http://schemas.microsoft.com/office/drawing/2014/main" id="{D3AE9EDA-0EF3-A42A-E304-5DAE2D3126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1</a:t>
            </a:r>
            <a:r>
              <a:rPr lang="en-US" altLang="en-US" sz="1200" baseline="30000">
                <a:solidFill>
                  <a:schemeClr val="bg1">
                    <a:lumMod val="65000"/>
                  </a:schemeClr>
                </a:solidFill>
              </a:rPr>
              <a:t>st</a:t>
            </a:r>
            <a:endParaRPr lang="en-US" altLang="en-US" sz="180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40" name="TextBox 24">
            <a:extLst>
              <a:ext uri="{FF2B5EF4-FFF2-40B4-BE49-F238E27FC236}">
                <a16:creationId xmlns:a16="http://schemas.microsoft.com/office/drawing/2014/main" id="{E2882D72-6EA7-80D1-C838-5FFF2F3542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2</a:t>
            </a:r>
            <a:r>
              <a:rPr lang="en-US" altLang="en-US" sz="1200" baseline="30000">
                <a:solidFill>
                  <a:schemeClr val="bg1">
                    <a:lumMod val="65000"/>
                  </a:schemeClr>
                </a:solidFill>
              </a:rPr>
              <a:t>nd</a:t>
            </a:r>
            <a:endParaRPr lang="en-US" altLang="en-US" sz="180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41" name="TextBox 25">
            <a:extLst>
              <a:ext uri="{FF2B5EF4-FFF2-40B4-BE49-F238E27FC236}">
                <a16:creationId xmlns:a16="http://schemas.microsoft.com/office/drawing/2014/main" id="{D2F4AF6C-E428-F37C-E387-C108470043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5486400"/>
            <a:ext cx="4492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3</a:t>
            </a:r>
            <a:r>
              <a:rPr lang="en-US" altLang="en-US" sz="1200" baseline="30000">
                <a:solidFill>
                  <a:schemeClr val="bg1">
                    <a:lumMod val="65000"/>
                  </a:schemeClr>
                </a:solidFill>
              </a:rPr>
              <a:t>rd</a:t>
            </a:r>
            <a:endParaRPr lang="en-US" altLang="en-US" sz="180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E141A497-4065-91D6-EE6A-CBF0DEEB73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Übertragung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durch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engen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Kontakt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Augen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 und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Atemwegssekreten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Gegenstände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Schwimmbäder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Rectangle 26">
            <a:extLst>
              <a:ext uri="{FF2B5EF4-FFF2-40B4-BE49-F238E27FC236}">
                <a16:creationId xmlns:a16="http://schemas.microsoft.com/office/drawing/2014/main" id="{3CC75F94-A393-9CBB-1C99-A233F08750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57045" y="5796146"/>
            <a:ext cx="3200400" cy="1007163"/>
          </a:xfrm>
          <a:prstGeom prst="rect">
            <a:avLst/>
          </a:prstGeom>
          <a:solidFill>
            <a:schemeClr val="accent5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FE34BB8-DA5D-75D2-C44E-F83C73B8A9F5}"/>
              </a:ext>
            </a:extLst>
          </p:cNvPr>
          <p:cNvSpPr txBox="1"/>
          <p:nvPr/>
        </p:nvSpPr>
        <p:spPr>
          <a:xfrm>
            <a:off x="5918200" y="5805425"/>
            <a:ext cx="3076676" cy="95410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eaLnBrk="1" hangingPunct="1"/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--Behandlung</a:t>
            </a: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--Symptomatische Behandlung: ATs, kühle Kompressen</a:t>
            </a:r>
          </a:p>
          <a:p>
            <a:pPr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--Schleimhäute: Abziehen</a:t>
            </a: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--+/- </a:t>
            </a:r>
            <a:r>
              <a:rPr lang="en-US" altLang="en-US" sz="1200" b="1" dirty="0">
                <a:solidFill>
                  <a:srgbClr val="0000FF"/>
                </a:solidFill>
              </a:rPr>
              <a:t>Steroide</a:t>
            </a:r>
            <a:endParaRPr lang="en-US" sz="14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0553423-CC67-8309-4DFD-4D56900C4720}"/>
              </a:ext>
            </a:extLst>
          </p:cNvPr>
          <p:cNvSpPr txBox="1"/>
          <p:nvPr/>
        </p:nvSpPr>
        <p:spPr>
          <a:xfrm>
            <a:off x="765385" y="4367213"/>
            <a:ext cx="4576765" cy="1384995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Wann sollte der Einsatz topischer Steroide in Betracht gezogen werden?</a:t>
            </a:r>
          </a:p>
          <a:p>
            <a:r>
              <a:rPr lang="en-US" sz="1200" dirty="0"/>
              <a:t>Wenn es sich um einen schweren Fall handelt</a:t>
            </a:r>
            <a:r>
              <a:rPr lang="en-US" sz="1200" dirty="0">
                <a:solidFill>
                  <a:srgbClr val="0000FF"/>
                </a:solidFill>
              </a:rPr>
              <a:t>, definiert durch das Vorliegen eines oder mehrerer der folgenden Merkmale: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</a:t>
            </a:r>
            <a:r>
              <a:rPr lang="en-US" sz="1200" b="1" i="1" dirty="0">
                <a:solidFill>
                  <a:srgbClr val="0000FF"/>
                </a:solidFill>
              </a:rPr>
              <a:t>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</a:t>
            </a:r>
            <a:r>
              <a:rPr lang="en-US" sz="1200" b="1" i="1" dirty="0">
                <a:solidFill>
                  <a:srgbClr val="0000FF"/>
                </a:solidFill>
              </a:rPr>
              <a:t>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</a:t>
            </a:r>
            <a:r>
              <a:rPr lang="en-US" sz="1200" b="1" i="1" dirty="0">
                <a:solidFill>
                  <a:srgbClr val="0000FF"/>
                </a:solidFill>
              </a:rPr>
              <a:t>?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13B3B5F6-83FF-4908-8258-FE58C26171D0}"/>
              </a:ext>
            </a:extLst>
          </p:cNvPr>
          <p:cNvSpPr/>
          <p:nvPr/>
        </p:nvSpPr>
        <p:spPr>
          <a:xfrm>
            <a:off x="5598981" y="6596598"/>
            <a:ext cx="663838" cy="152400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83044A77-DAD9-B1CE-4F96-852D408D1A66}"/>
              </a:ext>
            </a:extLst>
          </p:cNvPr>
          <p:cNvSpPr/>
          <p:nvPr/>
        </p:nvSpPr>
        <p:spPr>
          <a:xfrm rot="10800000">
            <a:off x="7086600" y="6580166"/>
            <a:ext cx="663838" cy="152400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2457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02F543-6EF8-98CB-9516-2B11F3024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>
            <a:extLst>
              <a:ext uri="{FF2B5EF4-FFF2-40B4-BE49-F238E27FC236}">
                <a16:creationId xmlns:a16="http://schemas.microsoft.com/office/drawing/2014/main" id="{56E06A7C-5CFC-3AA1-2598-3E250EE61C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6148" name="Slide Number Placeholder 1">
            <a:extLst>
              <a:ext uri="{FF2B5EF4-FFF2-40B4-BE49-F238E27FC236}">
                <a16:creationId xmlns:a16="http://schemas.microsoft.com/office/drawing/2014/main" id="{3D4D09C4-8727-2510-8BB2-C3871CA64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2A0B983-D245-402D-A9C2-276FA68C592B}" type="slidenum">
              <a:rPr lang="en-US" altLang="en-US" sz="1000" smtClean="0"/>
              <a:t>13</a:t>
            </a:fld>
            <a:endParaRPr lang="en-US" altLang="en-US" sz="1000"/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EFF7808E-D774-B1BE-751D-54FF20CCC8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8843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>
                <a:solidFill>
                  <a:srgbClr val="0000FF"/>
                </a:solidFill>
              </a:rPr>
              <a:t>Übertragung durch…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 und 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C9973F8-D804-DF5C-08DA-3823E70631FF}"/>
              </a:ext>
            </a:extLst>
          </p:cNvPr>
          <p:cNvSpPr txBox="1"/>
          <p:nvPr/>
        </p:nvSpPr>
        <p:spPr>
          <a:xfrm>
            <a:off x="4624792" y="1449880"/>
            <a:ext cx="1939955" cy="30777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latin typeface="Segoe Script" panose="030B0504020000000003" pitchFamily="66" charset="0"/>
              </a:rPr>
              <a:t>…den Augenarzt?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257AC50-1AC7-07AD-BF0E-4C76FD949AB5}"/>
              </a:ext>
            </a:extLst>
          </p:cNvPr>
          <p:cNvSpPr txBox="1"/>
          <p:nvPr/>
        </p:nvSpPr>
        <p:spPr>
          <a:xfrm>
            <a:off x="1981200" y="2013582"/>
            <a:ext cx="6591869" cy="584775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Ist eine Adeno-Konjunktivitis durch routinemäßige Augenuntersuchungen übertragbar?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Oh ja, am häufigsten bei </a:t>
            </a:r>
            <a:r>
              <a:rPr lang="en-US" sz="1200" b="1" dirty="0"/>
              <a:t>der Applanationstonometrie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und der Tropfengabe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44DD36-9A7F-F544-FEA3-E60D5F5A9519}"/>
              </a:ext>
            </a:extLst>
          </p:cNvPr>
          <p:cNvSpPr txBox="1"/>
          <p:nvPr/>
        </p:nvSpPr>
        <p:spPr>
          <a:xfrm>
            <a:off x="2220305" y="2802431"/>
            <a:ext cx="6543779" cy="1533753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Ich </a:t>
            </a:r>
            <a:r>
              <a:rPr lang="en-US" sz="1200" i="1" dirty="0" err="1">
                <a:solidFill>
                  <a:srgbClr val="0000FF"/>
                </a:solidFill>
              </a:rPr>
              <a:t>wische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meine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Goldmann-Prismen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immer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mit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einem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Alkoholtupfer</a:t>
            </a:r>
            <a:r>
              <a:rPr lang="en-US" sz="1200" i="1" dirty="0">
                <a:solidFill>
                  <a:srgbClr val="0000FF"/>
                </a:solidFill>
              </a:rPr>
              <a:t> ab, also </a:t>
            </a:r>
            <a:r>
              <a:rPr lang="en-US" sz="1200" i="1" dirty="0" err="1">
                <a:solidFill>
                  <a:srgbClr val="0000FF"/>
                </a:solidFill>
              </a:rPr>
              <a:t>kein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Grund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zur</a:t>
            </a:r>
            <a:r>
              <a:rPr lang="en-US" sz="1200" i="1" dirty="0">
                <a:solidFill>
                  <a:srgbClr val="0000FF"/>
                </a:solidFill>
              </a:rPr>
              <a:t> Sorge, </a:t>
            </a:r>
            <a:r>
              <a:rPr lang="en-US" sz="1200" i="1" dirty="0" err="1">
                <a:solidFill>
                  <a:srgbClr val="0000FF"/>
                </a:solidFill>
              </a:rPr>
              <a:t>oder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r>
              <a:rPr lang="en-US" sz="1200" dirty="0" err="1">
                <a:solidFill>
                  <a:srgbClr val="0000FF"/>
                </a:solidFill>
              </a:rPr>
              <a:t>Leider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nein</a:t>
            </a:r>
            <a:r>
              <a:rPr lang="en-US" sz="1200" dirty="0">
                <a:solidFill>
                  <a:srgbClr val="0000FF"/>
                </a:solidFill>
              </a:rPr>
              <a:t> – </a:t>
            </a:r>
            <a:r>
              <a:rPr lang="en-US" sz="1200" dirty="0" err="1">
                <a:solidFill>
                  <a:srgbClr val="0000FF"/>
                </a:solidFill>
              </a:rPr>
              <a:t>Adenoviren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sind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zähe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kleine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Kerle</a:t>
            </a:r>
            <a:r>
              <a:rPr lang="en-US" sz="1200" dirty="0">
                <a:solidFill>
                  <a:srgbClr val="0000FF"/>
                </a:solidFill>
              </a:rPr>
              <a:t>, die </a:t>
            </a:r>
            <a:r>
              <a:rPr lang="en-US" sz="1200" dirty="0" err="1">
                <a:solidFill>
                  <a:srgbClr val="0000FF"/>
                </a:solidFill>
              </a:rPr>
              <a:t>Alkohol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überleben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können</a:t>
            </a:r>
            <a:endParaRPr lang="en-US" sz="1200" dirty="0">
              <a:solidFill>
                <a:srgbClr val="0000FF"/>
              </a:solidFill>
            </a:endParaRPr>
          </a:p>
          <a:p>
            <a:endParaRPr lang="en-US" sz="14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Welche Maßnahmen können ergriffen werden, um dies zu vermeiden?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– Sterilisieren Sie die Spitze, indem Sie sie</a:t>
            </a:r>
            <a:r>
              <a:rPr lang="en-US" sz="1200" dirty="0"/>
              <a:t> 5–10 Minuten lang</a:t>
            </a:r>
            <a:r>
              <a:rPr lang="en-US" sz="1200" dirty="0">
                <a:solidFill>
                  <a:srgbClr val="0000FF"/>
                </a:solidFill>
              </a:rPr>
              <a:t> in verdünntem Bleichmittel einweichen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sz="1200" b="1" i="1" dirty="0">
                <a:solidFill>
                  <a:schemeClr val="bg1">
                    <a:lumMod val="75000"/>
                  </a:schemeClr>
                </a:solidFill>
              </a:rPr>
              <a:t>?</a:t>
            </a:r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0782117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35A4F6-CDCE-98FA-D51F-4F37D32008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14">
            <a:extLst>
              <a:ext uri="{FF2B5EF4-FFF2-40B4-BE49-F238E27FC236}">
                <a16:creationId xmlns:a16="http://schemas.microsoft.com/office/drawing/2014/main" id="{ACAE77A4-6820-A198-E96A-C5F9D57183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86020" name="Rectangle 2">
            <a:extLst>
              <a:ext uri="{FF2B5EF4-FFF2-40B4-BE49-F238E27FC236}">
                <a16:creationId xmlns:a16="http://schemas.microsoft.com/office/drawing/2014/main" id="{6762BFF0-2CCE-A8F1-A969-F89F110E45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86021" name="Line 3">
            <a:extLst>
              <a:ext uri="{FF2B5EF4-FFF2-40B4-BE49-F238E27FC236}">
                <a16:creationId xmlns:a16="http://schemas.microsoft.com/office/drawing/2014/main" id="{2E3FF8AB-5124-DA29-EE14-40A393D079D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22" name="Text Box 4">
            <a:extLst>
              <a:ext uri="{FF2B5EF4-FFF2-40B4-BE49-F238E27FC236}">
                <a16:creationId xmlns:a16="http://schemas.microsoft.com/office/drawing/2014/main" id="{26CCD276-6F01-4572-36DD-B963ED3AB9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Drei Augensyndrome</a:t>
            </a:r>
          </a:p>
        </p:txBody>
      </p:sp>
      <p:sp>
        <p:nvSpPr>
          <p:cNvPr id="86023" name="Line 6">
            <a:extLst>
              <a:ext uri="{FF2B5EF4-FFF2-40B4-BE49-F238E27FC236}">
                <a16:creationId xmlns:a16="http://schemas.microsoft.com/office/drawing/2014/main" id="{CB0AC814-7028-2648-2E75-4B046CF4EC38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24" name="Rectangle 7">
            <a:extLst>
              <a:ext uri="{FF2B5EF4-FFF2-40B4-BE49-F238E27FC236}">
                <a16:creationId xmlns:a16="http://schemas.microsoft.com/office/drawing/2014/main" id="{9C29372A-DD6F-7662-1ED0-BC82325C87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6025" name="Text Box 8">
            <a:extLst>
              <a:ext uri="{FF2B5EF4-FFF2-40B4-BE49-F238E27FC236}">
                <a16:creationId xmlns:a16="http://schemas.microsoft.com/office/drawing/2014/main" id="{513A3BA7-28B0-81D1-134B-9AC584A88D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chemeClr val="bg1">
                    <a:lumMod val="75000"/>
                  </a:schemeClr>
                </a:solidFill>
              </a:rPr>
              <a:t>Follikuläre Konjunktivitis</a:t>
            </a:r>
          </a:p>
        </p:txBody>
      </p:sp>
      <p:sp>
        <p:nvSpPr>
          <p:cNvPr id="86026" name="Text Box 9">
            <a:extLst>
              <a:ext uri="{FF2B5EF4-FFF2-40B4-BE49-F238E27FC236}">
                <a16:creationId xmlns:a16="http://schemas.microsoft.com/office/drawing/2014/main" id="{715D94F3-C208-13FE-B975-CF39177BA9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820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--Leichte, vorübergehende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--Keine ärztliche Behandlung</a:t>
            </a:r>
          </a:p>
        </p:txBody>
      </p:sp>
      <p:sp>
        <p:nvSpPr>
          <p:cNvPr id="86027" name="Rectangle 10">
            <a:extLst>
              <a:ext uri="{FF2B5EF4-FFF2-40B4-BE49-F238E27FC236}">
                <a16:creationId xmlns:a16="http://schemas.microsoft.com/office/drawing/2014/main" id="{6B3624D2-2492-C416-6BB9-D40E7195D8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6028" name="Text Box 11">
            <a:extLst>
              <a:ext uri="{FF2B5EF4-FFF2-40B4-BE49-F238E27FC236}">
                <a16:creationId xmlns:a16="http://schemas.microsoft.com/office/drawing/2014/main" id="{969FC7D6-CAA3-3CBB-646C-8501443881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Pharyngokonjunktivales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Fieber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(PCF)</a:t>
            </a:r>
          </a:p>
        </p:txBody>
      </p:sp>
      <p:sp>
        <p:nvSpPr>
          <p:cNvPr id="86029" name="Text Box 12">
            <a:extLst>
              <a:ext uri="{FF2B5EF4-FFF2-40B4-BE49-F238E27FC236}">
                <a16:creationId xmlns:a16="http://schemas.microsoft.com/office/drawing/2014/main" id="{1F8A1D65-6AE2-FD85-F701-E2CFB713BA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92990" cy="911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--Follikuläre Konjunktivitis 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Fieber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HA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--Ähnlich wie eine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Grippe</a:t>
            </a:r>
          </a:p>
        </p:txBody>
      </p:sp>
      <p:sp>
        <p:nvSpPr>
          <p:cNvPr id="86030" name="Line 13">
            <a:extLst>
              <a:ext uri="{FF2B5EF4-FFF2-40B4-BE49-F238E27FC236}">
                <a16:creationId xmlns:a16="http://schemas.microsoft.com/office/drawing/2014/main" id="{1943AE1B-4E61-056F-B766-5BDF09EB8432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31" name="Text Box 15">
            <a:extLst>
              <a:ext uri="{FF2B5EF4-FFF2-40B4-BE49-F238E27FC236}">
                <a16:creationId xmlns:a16="http://schemas.microsoft.com/office/drawing/2014/main" id="{8F36DFF8-9A33-AAF4-35D0-32D1079EFF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Epidemische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Keratokonjunktivitis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86032" name="Text Box 16">
            <a:extLst>
              <a:ext uri="{FF2B5EF4-FFF2-40B4-BE49-F238E27FC236}">
                <a16:creationId xmlns:a16="http://schemas.microsoft.com/office/drawing/2014/main" id="{E5D229B5-DD88-69F6-1636-5A8F271F5A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2450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--Kann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einer oberen 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Atemwegsinfektion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folgen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--Beteiligung des zweiten Auges innerhalb von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3–7 Tagen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--Stadien: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   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Schwere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Subepitheliale Infiltrate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(SEI)</a:t>
            </a:r>
          </a:p>
        </p:txBody>
      </p:sp>
      <p:sp>
        <p:nvSpPr>
          <p:cNvPr id="86033" name="Text Box 17">
            <a:extLst>
              <a:ext uri="{FF2B5EF4-FFF2-40B4-BE49-F238E27FC236}">
                <a16:creationId xmlns:a16="http://schemas.microsoft.com/office/drawing/2014/main" id="{03740817-FC46-8A2D-BBE1-FBD41F9A4F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1 Woche</a:t>
            </a:r>
          </a:p>
        </p:txBody>
      </p:sp>
      <p:sp>
        <p:nvSpPr>
          <p:cNvPr id="86034" name="Line 18">
            <a:extLst>
              <a:ext uri="{FF2B5EF4-FFF2-40B4-BE49-F238E27FC236}">
                <a16:creationId xmlns:a16="http://schemas.microsoft.com/office/drawing/2014/main" id="{F1DA9D59-807E-C75F-77C3-9542CE031CDE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35" name="Text Box 19">
            <a:extLst>
              <a:ext uri="{FF2B5EF4-FFF2-40B4-BE49-F238E27FC236}">
                <a16:creationId xmlns:a16="http://schemas.microsoft.com/office/drawing/2014/main" id="{0E33F958-EF5F-EF3A-2EB4-524950ECAA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8588" y="5181600"/>
            <a:ext cx="760412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1–2 Wochen</a:t>
            </a:r>
          </a:p>
        </p:txBody>
      </p:sp>
      <p:sp>
        <p:nvSpPr>
          <p:cNvPr id="86036" name="Line 22">
            <a:extLst>
              <a:ext uri="{FF2B5EF4-FFF2-40B4-BE49-F238E27FC236}">
                <a16:creationId xmlns:a16="http://schemas.microsoft.com/office/drawing/2014/main" id="{DAC23738-9B15-D653-CA9E-6D168E95ECE3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37" name="Line 23">
            <a:extLst>
              <a:ext uri="{FF2B5EF4-FFF2-40B4-BE49-F238E27FC236}">
                <a16:creationId xmlns:a16="http://schemas.microsoft.com/office/drawing/2014/main" id="{A789DB17-1F59-0754-6928-0F406776343F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51816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38" name="Slide Number Placeholder 1">
            <a:extLst>
              <a:ext uri="{FF2B5EF4-FFF2-40B4-BE49-F238E27FC236}">
                <a16:creationId xmlns:a16="http://schemas.microsoft.com/office/drawing/2014/main" id="{2AFA000B-E9D0-8834-8E82-E900BA3C9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44672DC-4F53-4494-911B-939500CDBB01}" type="slidenum">
              <a:rPr lang="en-US" altLang="en-US" sz="1000" smtClean="0"/>
              <a:t>130</a:t>
            </a:fld>
            <a:endParaRPr lang="en-US" altLang="en-US" sz="1000"/>
          </a:p>
        </p:txBody>
      </p:sp>
      <p:sp>
        <p:nvSpPr>
          <p:cNvPr id="86039" name="TextBox 23">
            <a:extLst>
              <a:ext uri="{FF2B5EF4-FFF2-40B4-BE49-F238E27FC236}">
                <a16:creationId xmlns:a16="http://schemas.microsoft.com/office/drawing/2014/main" id="{30C2F291-D994-8793-1885-5C56CE18D2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1</a:t>
            </a:r>
            <a:r>
              <a:rPr lang="en-US" altLang="en-US" sz="1200" baseline="30000">
                <a:solidFill>
                  <a:schemeClr val="bg1">
                    <a:lumMod val="65000"/>
                  </a:schemeClr>
                </a:solidFill>
              </a:rPr>
              <a:t>st</a:t>
            </a:r>
            <a:endParaRPr lang="en-US" altLang="en-US" sz="180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40" name="TextBox 24">
            <a:extLst>
              <a:ext uri="{FF2B5EF4-FFF2-40B4-BE49-F238E27FC236}">
                <a16:creationId xmlns:a16="http://schemas.microsoft.com/office/drawing/2014/main" id="{F1AA0F18-6F25-5775-BAB8-B6F4DF4C74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2</a:t>
            </a:r>
            <a:r>
              <a:rPr lang="en-US" altLang="en-US" sz="1200" baseline="30000">
                <a:solidFill>
                  <a:schemeClr val="bg1">
                    <a:lumMod val="65000"/>
                  </a:schemeClr>
                </a:solidFill>
              </a:rPr>
              <a:t>nd</a:t>
            </a:r>
            <a:endParaRPr lang="en-US" altLang="en-US" sz="180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41" name="TextBox 25">
            <a:extLst>
              <a:ext uri="{FF2B5EF4-FFF2-40B4-BE49-F238E27FC236}">
                <a16:creationId xmlns:a16="http://schemas.microsoft.com/office/drawing/2014/main" id="{07C16C2A-B0C2-0605-97EE-11FE2E8412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5486400"/>
            <a:ext cx="4492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3</a:t>
            </a:r>
            <a:r>
              <a:rPr lang="en-US" altLang="en-US" sz="1200" baseline="30000">
                <a:solidFill>
                  <a:schemeClr val="bg1">
                    <a:lumMod val="65000"/>
                  </a:schemeClr>
                </a:solidFill>
              </a:rPr>
              <a:t>rd</a:t>
            </a:r>
            <a:endParaRPr lang="en-US" altLang="en-US" sz="180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25994122-4933-9DE9-BF6D-0E0802ACCF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Übertragung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durch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engen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Kontakt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Augen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 und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Atemwegssekreten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Gegenstände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Schwimmbäder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Rectangle 26">
            <a:extLst>
              <a:ext uri="{FF2B5EF4-FFF2-40B4-BE49-F238E27FC236}">
                <a16:creationId xmlns:a16="http://schemas.microsoft.com/office/drawing/2014/main" id="{0C0BF1C8-5CF8-1077-D413-2B3E598BA3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57045" y="5796146"/>
            <a:ext cx="3200400" cy="1007163"/>
          </a:xfrm>
          <a:prstGeom prst="rect">
            <a:avLst/>
          </a:prstGeom>
          <a:solidFill>
            <a:schemeClr val="accent5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A519E7-C431-C800-D47A-8964ADECD7AE}"/>
              </a:ext>
            </a:extLst>
          </p:cNvPr>
          <p:cNvSpPr txBox="1"/>
          <p:nvPr/>
        </p:nvSpPr>
        <p:spPr>
          <a:xfrm>
            <a:off x="5918200" y="5805425"/>
            <a:ext cx="3076676" cy="95410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eaLnBrk="1" hangingPunct="1"/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--Behandlung</a:t>
            </a: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--Symptomatische Behandlung: ATs, kühle Kompressen</a:t>
            </a:r>
          </a:p>
          <a:p>
            <a:pPr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--Schleimhäute: Abziehen</a:t>
            </a: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--+/- </a:t>
            </a:r>
            <a:r>
              <a:rPr lang="en-US" altLang="en-US" sz="1200" b="1" dirty="0">
                <a:solidFill>
                  <a:srgbClr val="0000FF"/>
                </a:solidFill>
              </a:rPr>
              <a:t>Steroide</a:t>
            </a:r>
            <a:endParaRPr lang="en-US" sz="14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98AD04-22BE-B7A1-03B9-504731F30967}"/>
              </a:ext>
            </a:extLst>
          </p:cNvPr>
          <p:cNvSpPr txBox="1"/>
          <p:nvPr/>
        </p:nvSpPr>
        <p:spPr>
          <a:xfrm>
            <a:off x="765385" y="4367213"/>
            <a:ext cx="4576765" cy="1384995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Wann sollte der Einsatz topischer Steroide in Betracht gezogen werden?</a:t>
            </a:r>
          </a:p>
          <a:p>
            <a:r>
              <a:rPr lang="en-US" sz="1200" dirty="0"/>
              <a:t>Wenn es sich um einen schweren Fall handelt</a:t>
            </a:r>
            <a:r>
              <a:rPr lang="en-US" sz="1200" dirty="0">
                <a:solidFill>
                  <a:srgbClr val="0000FF"/>
                </a:solidFill>
              </a:rPr>
              <a:t>, definiert als das Vorliegen eines oder mehrerer der folgenden Merkmale: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--Starke Lichtempfindlichkeit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sz="1200" b="1" i="1" dirty="0">
                <a:solidFill>
                  <a:schemeClr val="bg1">
                    <a:lumMod val="75000"/>
                  </a:schemeClr>
                </a:solidFill>
              </a:rPr>
              <a:t>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sz="1200" b="1" i="1" dirty="0">
                <a:solidFill>
                  <a:schemeClr val="bg1">
                    <a:lumMod val="75000"/>
                  </a:schemeClr>
                </a:solidFill>
              </a:rPr>
              <a:t>?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F3C620CF-7169-78A9-9D4F-ED64DDEA33E1}"/>
              </a:ext>
            </a:extLst>
          </p:cNvPr>
          <p:cNvSpPr/>
          <p:nvPr/>
        </p:nvSpPr>
        <p:spPr>
          <a:xfrm>
            <a:off x="5618404" y="6572227"/>
            <a:ext cx="663838" cy="152400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64FD6705-EB82-0FE4-5A4C-B4F375462AF7}"/>
              </a:ext>
            </a:extLst>
          </p:cNvPr>
          <p:cNvSpPr/>
          <p:nvPr/>
        </p:nvSpPr>
        <p:spPr>
          <a:xfrm rot="10800000">
            <a:off x="7086600" y="6590076"/>
            <a:ext cx="663838" cy="152400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CED0DCB-F93D-B036-7B42-F7E99CEDC355}"/>
              </a:ext>
            </a:extLst>
          </p:cNvPr>
          <p:cNvSpPr/>
          <p:nvPr/>
        </p:nvSpPr>
        <p:spPr>
          <a:xfrm>
            <a:off x="1380461" y="5067300"/>
            <a:ext cx="1309547" cy="228600"/>
          </a:xfrm>
          <a:prstGeom prst="rect">
            <a:avLst/>
          </a:prstGeom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700"/>
              </a:lnSpc>
            </a:pPr>
            <a:endParaRPr lang="en-US" sz="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9486240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03F91-ED00-AF57-F86B-B423827539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14">
            <a:extLst>
              <a:ext uri="{FF2B5EF4-FFF2-40B4-BE49-F238E27FC236}">
                <a16:creationId xmlns:a16="http://schemas.microsoft.com/office/drawing/2014/main" id="{BB6E9E1B-84CF-5618-1ED9-E9C88651E1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86020" name="Rectangle 2">
            <a:extLst>
              <a:ext uri="{FF2B5EF4-FFF2-40B4-BE49-F238E27FC236}">
                <a16:creationId xmlns:a16="http://schemas.microsoft.com/office/drawing/2014/main" id="{533D1C9B-EDC9-1F91-6729-458F890783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86021" name="Line 3">
            <a:extLst>
              <a:ext uri="{FF2B5EF4-FFF2-40B4-BE49-F238E27FC236}">
                <a16:creationId xmlns:a16="http://schemas.microsoft.com/office/drawing/2014/main" id="{2F26D67A-2F35-C408-C905-DEDF0521561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22" name="Text Box 4">
            <a:extLst>
              <a:ext uri="{FF2B5EF4-FFF2-40B4-BE49-F238E27FC236}">
                <a16:creationId xmlns:a16="http://schemas.microsoft.com/office/drawing/2014/main" id="{7FDFAABD-0D72-FF5D-8739-99D8FB7B82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Drei Augensyndrome</a:t>
            </a:r>
          </a:p>
        </p:txBody>
      </p:sp>
      <p:sp>
        <p:nvSpPr>
          <p:cNvPr id="86023" name="Line 6">
            <a:extLst>
              <a:ext uri="{FF2B5EF4-FFF2-40B4-BE49-F238E27FC236}">
                <a16:creationId xmlns:a16="http://schemas.microsoft.com/office/drawing/2014/main" id="{A872B350-3D7A-1B92-3569-0E3AA04EF674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24" name="Rectangle 7">
            <a:extLst>
              <a:ext uri="{FF2B5EF4-FFF2-40B4-BE49-F238E27FC236}">
                <a16:creationId xmlns:a16="http://schemas.microsoft.com/office/drawing/2014/main" id="{A9BE15FF-C6EE-C016-3433-F00D3C74B3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6025" name="Text Box 8">
            <a:extLst>
              <a:ext uri="{FF2B5EF4-FFF2-40B4-BE49-F238E27FC236}">
                <a16:creationId xmlns:a16="http://schemas.microsoft.com/office/drawing/2014/main" id="{1E8C3E11-B9CD-75F7-0230-847B53CD9E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chemeClr val="bg1">
                    <a:lumMod val="75000"/>
                  </a:schemeClr>
                </a:solidFill>
              </a:rPr>
              <a:t>Follikuläre Konjunktivitis</a:t>
            </a:r>
          </a:p>
        </p:txBody>
      </p:sp>
      <p:sp>
        <p:nvSpPr>
          <p:cNvPr id="86026" name="Text Box 9">
            <a:extLst>
              <a:ext uri="{FF2B5EF4-FFF2-40B4-BE49-F238E27FC236}">
                <a16:creationId xmlns:a16="http://schemas.microsoft.com/office/drawing/2014/main" id="{8DC69E64-34F5-9CAA-84E5-6DDEDEEEDF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820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--Leichte, vorübergehende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--Keine ärztliche Behandlung</a:t>
            </a:r>
          </a:p>
        </p:txBody>
      </p:sp>
      <p:sp>
        <p:nvSpPr>
          <p:cNvPr id="86027" name="Rectangle 10">
            <a:extLst>
              <a:ext uri="{FF2B5EF4-FFF2-40B4-BE49-F238E27FC236}">
                <a16:creationId xmlns:a16="http://schemas.microsoft.com/office/drawing/2014/main" id="{64EA31A3-AFA9-8611-D73D-061933C825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6028" name="Text Box 11">
            <a:extLst>
              <a:ext uri="{FF2B5EF4-FFF2-40B4-BE49-F238E27FC236}">
                <a16:creationId xmlns:a16="http://schemas.microsoft.com/office/drawing/2014/main" id="{AD0A11A4-DEDB-1279-D192-4CFF81FA3B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Pharyngokonjunktivales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Fieber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(PCF)</a:t>
            </a:r>
          </a:p>
        </p:txBody>
      </p:sp>
      <p:sp>
        <p:nvSpPr>
          <p:cNvPr id="86029" name="Text Box 12">
            <a:extLst>
              <a:ext uri="{FF2B5EF4-FFF2-40B4-BE49-F238E27FC236}">
                <a16:creationId xmlns:a16="http://schemas.microsoft.com/office/drawing/2014/main" id="{FB5360DE-740A-3370-B0A1-81CB35F3DB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92990" cy="911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--Follikuläre Konjunktivitis 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Fieber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HA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--Ähnlich wie eine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Grippe</a:t>
            </a:r>
          </a:p>
        </p:txBody>
      </p:sp>
      <p:sp>
        <p:nvSpPr>
          <p:cNvPr id="86030" name="Line 13">
            <a:extLst>
              <a:ext uri="{FF2B5EF4-FFF2-40B4-BE49-F238E27FC236}">
                <a16:creationId xmlns:a16="http://schemas.microsoft.com/office/drawing/2014/main" id="{DAA6DBD4-E45C-3290-335C-91D417252210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31" name="Text Box 15">
            <a:extLst>
              <a:ext uri="{FF2B5EF4-FFF2-40B4-BE49-F238E27FC236}">
                <a16:creationId xmlns:a16="http://schemas.microsoft.com/office/drawing/2014/main" id="{F2DA62C8-373A-D9C3-CACD-C7DAF9A0C0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Epidemische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Keratokonjunktivitis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86032" name="Text Box 16">
            <a:extLst>
              <a:ext uri="{FF2B5EF4-FFF2-40B4-BE49-F238E27FC236}">
                <a16:creationId xmlns:a16="http://schemas.microsoft.com/office/drawing/2014/main" id="{BF09B7EF-DD0D-E238-5952-7CD41735FA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2450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Kann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einer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oberen Atemwegsinfektion (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URTI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)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folgen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--Beteiligung des zweiten Auges innerhalb von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3–7 Tagen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--Stadien: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   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Schwere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Subepitheliale Infiltrate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(SEI)</a:t>
            </a:r>
          </a:p>
        </p:txBody>
      </p:sp>
      <p:sp>
        <p:nvSpPr>
          <p:cNvPr id="86033" name="Text Box 17">
            <a:extLst>
              <a:ext uri="{FF2B5EF4-FFF2-40B4-BE49-F238E27FC236}">
                <a16:creationId xmlns:a16="http://schemas.microsoft.com/office/drawing/2014/main" id="{5592414D-992E-9D9C-373D-B18519CC4B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1 Woche</a:t>
            </a:r>
          </a:p>
        </p:txBody>
      </p:sp>
      <p:sp>
        <p:nvSpPr>
          <p:cNvPr id="86034" name="Line 18">
            <a:extLst>
              <a:ext uri="{FF2B5EF4-FFF2-40B4-BE49-F238E27FC236}">
                <a16:creationId xmlns:a16="http://schemas.microsoft.com/office/drawing/2014/main" id="{F3485D8A-BAE8-663D-E123-BC5E8ADF400C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35" name="Text Box 19">
            <a:extLst>
              <a:ext uri="{FF2B5EF4-FFF2-40B4-BE49-F238E27FC236}">
                <a16:creationId xmlns:a16="http://schemas.microsoft.com/office/drawing/2014/main" id="{F952F902-B2D4-F336-F223-565568FA05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8588" y="5181600"/>
            <a:ext cx="760412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1–2 Wochen</a:t>
            </a:r>
          </a:p>
        </p:txBody>
      </p:sp>
      <p:sp>
        <p:nvSpPr>
          <p:cNvPr id="86036" name="Line 22">
            <a:extLst>
              <a:ext uri="{FF2B5EF4-FFF2-40B4-BE49-F238E27FC236}">
                <a16:creationId xmlns:a16="http://schemas.microsoft.com/office/drawing/2014/main" id="{4F620855-5E42-B3B0-9941-B34E14E27FDA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37" name="Line 23">
            <a:extLst>
              <a:ext uri="{FF2B5EF4-FFF2-40B4-BE49-F238E27FC236}">
                <a16:creationId xmlns:a16="http://schemas.microsoft.com/office/drawing/2014/main" id="{F1E19EC8-9534-7EB2-60AE-BF0E3C729FE1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51816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38" name="Slide Number Placeholder 1">
            <a:extLst>
              <a:ext uri="{FF2B5EF4-FFF2-40B4-BE49-F238E27FC236}">
                <a16:creationId xmlns:a16="http://schemas.microsoft.com/office/drawing/2014/main" id="{0A0F60B3-5989-A9DA-8ADA-CB30C3C30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44672DC-4F53-4494-911B-939500CDBB01}" type="slidenum">
              <a:rPr lang="en-US" altLang="en-US" sz="1000" smtClean="0"/>
              <a:t>131</a:t>
            </a:fld>
            <a:endParaRPr lang="en-US" altLang="en-US" sz="1000"/>
          </a:p>
        </p:txBody>
      </p:sp>
      <p:sp>
        <p:nvSpPr>
          <p:cNvPr id="86039" name="TextBox 23">
            <a:extLst>
              <a:ext uri="{FF2B5EF4-FFF2-40B4-BE49-F238E27FC236}">
                <a16:creationId xmlns:a16="http://schemas.microsoft.com/office/drawing/2014/main" id="{7F078868-7395-D318-F5EE-AB118F20FB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1</a:t>
            </a:r>
            <a:r>
              <a:rPr lang="en-US" altLang="en-US" sz="1200" baseline="30000">
                <a:solidFill>
                  <a:schemeClr val="bg1">
                    <a:lumMod val="65000"/>
                  </a:schemeClr>
                </a:solidFill>
              </a:rPr>
              <a:t>st</a:t>
            </a:r>
            <a:endParaRPr lang="en-US" altLang="en-US" sz="180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40" name="TextBox 24">
            <a:extLst>
              <a:ext uri="{FF2B5EF4-FFF2-40B4-BE49-F238E27FC236}">
                <a16:creationId xmlns:a16="http://schemas.microsoft.com/office/drawing/2014/main" id="{1DB95AE3-6F21-ADB9-C50E-AEB7759829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2</a:t>
            </a:r>
            <a:r>
              <a:rPr lang="en-US" altLang="en-US" sz="1200" baseline="30000">
                <a:solidFill>
                  <a:schemeClr val="bg1">
                    <a:lumMod val="65000"/>
                  </a:schemeClr>
                </a:solidFill>
              </a:rPr>
              <a:t>nd</a:t>
            </a:r>
            <a:endParaRPr lang="en-US" altLang="en-US" sz="180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41" name="TextBox 25">
            <a:extLst>
              <a:ext uri="{FF2B5EF4-FFF2-40B4-BE49-F238E27FC236}">
                <a16:creationId xmlns:a16="http://schemas.microsoft.com/office/drawing/2014/main" id="{97279779-0A50-AB0C-67B4-BFE1077949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5486400"/>
            <a:ext cx="4492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3</a:t>
            </a:r>
            <a:r>
              <a:rPr lang="en-US" altLang="en-US" sz="1200" baseline="30000">
                <a:solidFill>
                  <a:schemeClr val="bg1">
                    <a:lumMod val="65000"/>
                  </a:schemeClr>
                </a:solidFill>
              </a:rPr>
              <a:t>rd</a:t>
            </a:r>
            <a:endParaRPr lang="en-US" altLang="en-US" sz="180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755E19EB-85E3-D60B-9F91-5C8D99E033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Übertragung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durch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engen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Kontakt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Augen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 und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Atemwegssekreten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Gegenstände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Schwimmbäder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Rectangle 26">
            <a:extLst>
              <a:ext uri="{FF2B5EF4-FFF2-40B4-BE49-F238E27FC236}">
                <a16:creationId xmlns:a16="http://schemas.microsoft.com/office/drawing/2014/main" id="{313AA9DB-74F7-380C-9DA0-F054A9DB67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57045" y="5796146"/>
            <a:ext cx="3200400" cy="1007163"/>
          </a:xfrm>
          <a:prstGeom prst="rect">
            <a:avLst/>
          </a:prstGeom>
          <a:solidFill>
            <a:schemeClr val="accent5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5C75602-CE2E-C69F-D99B-BCDA42277AA7}"/>
              </a:ext>
            </a:extLst>
          </p:cNvPr>
          <p:cNvSpPr txBox="1"/>
          <p:nvPr/>
        </p:nvSpPr>
        <p:spPr>
          <a:xfrm>
            <a:off x="5918200" y="5805425"/>
            <a:ext cx="3076676" cy="95410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eaLnBrk="1" hangingPunct="1"/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--Behandlung</a:t>
            </a: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--Symptomatische Behandlung: ATs, kühle Kompressen</a:t>
            </a:r>
          </a:p>
          <a:p>
            <a:pPr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--Schleimhäute: Abziehen</a:t>
            </a: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--+/- </a:t>
            </a:r>
            <a:r>
              <a:rPr lang="en-US" altLang="en-US" sz="1200" b="1" dirty="0">
                <a:solidFill>
                  <a:srgbClr val="0000FF"/>
                </a:solidFill>
              </a:rPr>
              <a:t>Steroide</a:t>
            </a:r>
            <a:endParaRPr lang="en-US" sz="14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CFF189-7579-1B27-5F0F-5D6BCFFB9FF1}"/>
              </a:ext>
            </a:extLst>
          </p:cNvPr>
          <p:cNvSpPr txBox="1"/>
          <p:nvPr/>
        </p:nvSpPr>
        <p:spPr>
          <a:xfrm>
            <a:off x="765385" y="4367213"/>
            <a:ext cx="4576765" cy="1384995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Wann sollte der Einsatz topischer Steroide in Betracht gezogen werden?</a:t>
            </a:r>
          </a:p>
          <a:p>
            <a:r>
              <a:rPr lang="en-US" sz="1200" dirty="0"/>
              <a:t>Wenn es sich um einen schweren Fall handelt</a:t>
            </a:r>
            <a:r>
              <a:rPr lang="en-US" sz="1200" dirty="0">
                <a:solidFill>
                  <a:srgbClr val="0000FF"/>
                </a:solidFill>
              </a:rPr>
              <a:t>, definiert durch das Vorliegen eines oder mehrerer der folgenden Merkmale: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--Starke Lichtempfindlichkeit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sz="1200" b="1" i="1" dirty="0">
                <a:solidFill>
                  <a:schemeClr val="bg1">
                    <a:lumMod val="75000"/>
                  </a:schemeClr>
                </a:solidFill>
              </a:rPr>
              <a:t>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sz="1200" b="1" i="1" dirty="0">
                <a:solidFill>
                  <a:schemeClr val="bg1">
                    <a:lumMod val="75000"/>
                  </a:schemeClr>
                </a:solidFill>
              </a:rPr>
              <a:t>?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1837AE25-C429-D8C1-646B-FF5313DEF97F}"/>
              </a:ext>
            </a:extLst>
          </p:cNvPr>
          <p:cNvSpPr/>
          <p:nvPr/>
        </p:nvSpPr>
        <p:spPr>
          <a:xfrm>
            <a:off x="5598236" y="6580166"/>
            <a:ext cx="663838" cy="152400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EAF72AB7-91DC-8548-0B36-A579E147DF05}"/>
              </a:ext>
            </a:extLst>
          </p:cNvPr>
          <p:cNvSpPr/>
          <p:nvPr/>
        </p:nvSpPr>
        <p:spPr>
          <a:xfrm rot="10800000">
            <a:off x="7086600" y="6596598"/>
            <a:ext cx="663838" cy="152400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791637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D12FF5-DDBA-E927-0C20-0A71F06FF0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14">
            <a:extLst>
              <a:ext uri="{FF2B5EF4-FFF2-40B4-BE49-F238E27FC236}">
                <a16:creationId xmlns:a16="http://schemas.microsoft.com/office/drawing/2014/main" id="{C03C7373-4FCD-ABE4-3D06-A50D4D04DA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86020" name="Rectangle 2">
            <a:extLst>
              <a:ext uri="{FF2B5EF4-FFF2-40B4-BE49-F238E27FC236}">
                <a16:creationId xmlns:a16="http://schemas.microsoft.com/office/drawing/2014/main" id="{F9AD28AD-F03C-EFEB-9CC9-EE1F987A5A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86021" name="Line 3">
            <a:extLst>
              <a:ext uri="{FF2B5EF4-FFF2-40B4-BE49-F238E27FC236}">
                <a16:creationId xmlns:a16="http://schemas.microsoft.com/office/drawing/2014/main" id="{72B92C4E-C04D-E28A-0BEC-495FACB4CB0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22" name="Text Box 4">
            <a:extLst>
              <a:ext uri="{FF2B5EF4-FFF2-40B4-BE49-F238E27FC236}">
                <a16:creationId xmlns:a16="http://schemas.microsoft.com/office/drawing/2014/main" id="{7C567AB5-B928-7874-B067-103C332130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Drei Augensyndrome</a:t>
            </a:r>
          </a:p>
        </p:txBody>
      </p:sp>
      <p:sp>
        <p:nvSpPr>
          <p:cNvPr id="86023" name="Line 6">
            <a:extLst>
              <a:ext uri="{FF2B5EF4-FFF2-40B4-BE49-F238E27FC236}">
                <a16:creationId xmlns:a16="http://schemas.microsoft.com/office/drawing/2014/main" id="{0F259BDA-6C85-C956-6066-D0781AAB56E7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24" name="Rectangle 7">
            <a:extLst>
              <a:ext uri="{FF2B5EF4-FFF2-40B4-BE49-F238E27FC236}">
                <a16:creationId xmlns:a16="http://schemas.microsoft.com/office/drawing/2014/main" id="{78A37D45-0911-7B6C-EE17-EA676E0164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6025" name="Text Box 8">
            <a:extLst>
              <a:ext uri="{FF2B5EF4-FFF2-40B4-BE49-F238E27FC236}">
                <a16:creationId xmlns:a16="http://schemas.microsoft.com/office/drawing/2014/main" id="{AA73688C-3042-8F28-D279-7E8EBCF8B6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chemeClr val="bg1">
                    <a:lumMod val="75000"/>
                  </a:schemeClr>
                </a:solidFill>
              </a:rPr>
              <a:t>Follikuläre Konjunktivitis</a:t>
            </a:r>
          </a:p>
        </p:txBody>
      </p:sp>
      <p:sp>
        <p:nvSpPr>
          <p:cNvPr id="86026" name="Text Box 9">
            <a:extLst>
              <a:ext uri="{FF2B5EF4-FFF2-40B4-BE49-F238E27FC236}">
                <a16:creationId xmlns:a16="http://schemas.microsoft.com/office/drawing/2014/main" id="{3726477F-49CD-6D57-F41C-34AFD9EF1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820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--Leichte, vorübergehende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--Keine ärztliche Behandlung</a:t>
            </a:r>
          </a:p>
        </p:txBody>
      </p:sp>
      <p:sp>
        <p:nvSpPr>
          <p:cNvPr id="86027" name="Rectangle 10">
            <a:extLst>
              <a:ext uri="{FF2B5EF4-FFF2-40B4-BE49-F238E27FC236}">
                <a16:creationId xmlns:a16="http://schemas.microsoft.com/office/drawing/2014/main" id="{7182E69A-A60E-3D24-AC1C-5AFE6C3F6F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6028" name="Text Box 11">
            <a:extLst>
              <a:ext uri="{FF2B5EF4-FFF2-40B4-BE49-F238E27FC236}">
                <a16:creationId xmlns:a16="http://schemas.microsoft.com/office/drawing/2014/main" id="{5EF7B3FE-60B6-BC1F-93BB-27168714B1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Pharyngokonjunktivales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Fieber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(PCF)</a:t>
            </a:r>
          </a:p>
        </p:txBody>
      </p:sp>
      <p:sp>
        <p:nvSpPr>
          <p:cNvPr id="86029" name="Text Box 12">
            <a:extLst>
              <a:ext uri="{FF2B5EF4-FFF2-40B4-BE49-F238E27FC236}">
                <a16:creationId xmlns:a16="http://schemas.microsoft.com/office/drawing/2014/main" id="{572E8F04-F67E-FB98-AE1B-8DB9C7C187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92990" cy="911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--Follikuläre Konjunktivitis 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Fieber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HA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--Ähnlich wie eine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Grippe</a:t>
            </a:r>
          </a:p>
        </p:txBody>
      </p:sp>
      <p:sp>
        <p:nvSpPr>
          <p:cNvPr id="86030" name="Line 13">
            <a:extLst>
              <a:ext uri="{FF2B5EF4-FFF2-40B4-BE49-F238E27FC236}">
                <a16:creationId xmlns:a16="http://schemas.microsoft.com/office/drawing/2014/main" id="{7033BE1A-FA29-35BC-9481-42D77967B1A2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31" name="Text Box 15">
            <a:extLst>
              <a:ext uri="{FF2B5EF4-FFF2-40B4-BE49-F238E27FC236}">
                <a16:creationId xmlns:a16="http://schemas.microsoft.com/office/drawing/2014/main" id="{D5D84722-A3D5-DFC8-A480-8498AD348A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Epidemische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Keratokonjunktivitis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86032" name="Text Box 16">
            <a:extLst>
              <a:ext uri="{FF2B5EF4-FFF2-40B4-BE49-F238E27FC236}">
                <a16:creationId xmlns:a16="http://schemas.microsoft.com/office/drawing/2014/main" id="{132584AC-4173-D9B6-4051-2B8880FEBB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2450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--Kann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einer oberen 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Atemwegsinfektion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folgen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--Beteiligung des zweiten Auges innerhalb von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3–7 Tagen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--Stadien: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   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Schwere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Subepitheliale Infiltrate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(SEI)</a:t>
            </a:r>
          </a:p>
        </p:txBody>
      </p:sp>
      <p:sp>
        <p:nvSpPr>
          <p:cNvPr id="86033" name="Text Box 17">
            <a:extLst>
              <a:ext uri="{FF2B5EF4-FFF2-40B4-BE49-F238E27FC236}">
                <a16:creationId xmlns:a16="http://schemas.microsoft.com/office/drawing/2014/main" id="{FDB901BF-FFF7-5DF9-8540-717C70B4AD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1 Woche</a:t>
            </a:r>
          </a:p>
        </p:txBody>
      </p:sp>
      <p:sp>
        <p:nvSpPr>
          <p:cNvPr id="86034" name="Line 18">
            <a:extLst>
              <a:ext uri="{FF2B5EF4-FFF2-40B4-BE49-F238E27FC236}">
                <a16:creationId xmlns:a16="http://schemas.microsoft.com/office/drawing/2014/main" id="{BDE53A1E-C6BE-A10D-3385-113E46831918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35" name="Text Box 19">
            <a:extLst>
              <a:ext uri="{FF2B5EF4-FFF2-40B4-BE49-F238E27FC236}">
                <a16:creationId xmlns:a16="http://schemas.microsoft.com/office/drawing/2014/main" id="{6FE95034-6EB7-ECCA-3CF8-7A67C14FEB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8588" y="5181600"/>
            <a:ext cx="760412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1–2 Wochen</a:t>
            </a:r>
          </a:p>
        </p:txBody>
      </p:sp>
      <p:sp>
        <p:nvSpPr>
          <p:cNvPr id="86036" name="Line 22">
            <a:extLst>
              <a:ext uri="{FF2B5EF4-FFF2-40B4-BE49-F238E27FC236}">
                <a16:creationId xmlns:a16="http://schemas.microsoft.com/office/drawing/2014/main" id="{55B03426-2BAB-8F70-2A63-C29909175B65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37" name="Line 23">
            <a:extLst>
              <a:ext uri="{FF2B5EF4-FFF2-40B4-BE49-F238E27FC236}">
                <a16:creationId xmlns:a16="http://schemas.microsoft.com/office/drawing/2014/main" id="{4360D728-ED6A-E2DB-D258-F5A4B3B9A5ED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51816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38" name="Slide Number Placeholder 1">
            <a:extLst>
              <a:ext uri="{FF2B5EF4-FFF2-40B4-BE49-F238E27FC236}">
                <a16:creationId xmlns:a16="http://schemas.microsoft.com/office/drawing/2014/main" id="{8735178A-9C90-1662-2CED-04143743D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44672DC-4F53-4494-911B-939500CDBB01}" type="slidenum">
              <a:rPr lang="en-US" altLang="en-US" sz="1000" smtClean="0"/>
              <a:t>132</a:t>
            </a:fld>
            <a:endParaRPr lang="en-US" altLang="en-US" sz="1000"/>
          </a:p>
        </p:txBody>
      </p:sp>
      <p:sp>
        <p:nvSpPr>
          <p:cNvPr id="86039" name="TextBox 23">
            <a:extLst>
              <a:ext uri="{FF2B5EF4-FFF2-40B4-BE49-F238E27FC236}">
                <a16:creationId xmlns:a16="http://schemas.microsoft.com/office/drawing/2014/main" id="{CC069FE2-52BA-ABBB-26E5-78C10DBF97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1</a:t>
            </a:r>
            <a:r>
              <a:rPr lang="en-US" altLang="en-US" sz="1200" baseline="30000">
                <a:solidFill>
                  <a:schemeClr val="bg1">
                    <a:lumMod val="65000"/>
                  </a:schemeClr>
                </a:solidFill>
              </a:rPr>
              <a:t>st</a:t>
            </a:r>
            <a:endParaRPr lang="en-US" altLang="en-US" sz="180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40" name="TextBox 24">
            <a:extLst>
              <a:ext uri="{FF2B5EF4-FFF2-40B4-BE49-F238E27FC236}">
                <a16:creationId xmlns:a16="http://schemas.microsoft.com/office/drawing/2014/main" id="{80FDE1C8-7478-ABB5-D518-7728BCE4C7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2</a:t>
            </a:r>
            <a:r>
              <a:rPr lang="en-US" altLang="en-US" sz="1200" baseline="30000">
                <a:solidFill>
                  <a:schemeClr val="bg1">
                    <a:lumMod val="65000"/>
                  </a:schemeClr>
                </a:solidFill>
              </a:rPr>
              <a:t>nd</a:t>
            </a:r>
            <a:endParaRPr lang="en-US" altLang="en-US" sz="180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41" name="TextBox 25">
            <a:extLst>
              <a:ext uri="{FF2B5EF4-FFF2-40B4-BE49-F238E27FC236}">
                <a16:creationId xmlns:a16="http://schemas.microsoft.com/office/drawing/2014/main" id="{7CAD9799-874F-6E10-EB67-DCFFCCF678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5486400"/>
            <a:ext cx="4492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3</a:t>
            </a:r>
            <a:r>
              <a:rPr lang="en-US" altLang="en-US" sz="1200" baseline="30000">
                <a:solidFill>
                  <a:schemeClr val="bg1">
                    <a:lumMod val="65000"/>
                  </a:schemeClr>
                </a:solidFill>
              </a:rPr>
              <a:t>rd</a:t>
            </a:r>
            <a:endParaRPr lang="en-US" altLang="en-US" sz="180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E1940189-1532-1F86-1447-B77269D5B0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Übertragung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durch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engen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Kontakt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Augen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 und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Atemwegssekreten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Gegenstände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Schwimmbäder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Rectangle 26">
            <a:extLst>
              <a:ext uri="{FF2B5EF4-FFF2-40B4-BE49-F238E27FC236}">
                <a16:creationId xmlns:a16="http://schemas.microsoft.com/office/drawing/2014/main" id="{E56C8F58-34C9-8FE8-9BC3-A8ACF901E4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57045" y="5796146"/>
            <a:ext cx="3200400" cy="1007163"/>
          </a:xfrm>
          <a:prstGeom prst="rect">
            <a:avLst/>
          </a:prstGeom>
          <a:solidFill>
            <a:schemeClr val="accent5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9504DC-FEED-EB9F-7647-32F700ED1286}"/>
              </a:ext>
            </a:extLst>
          </p:cNvPr>
          <p:cNvSpPr txBox="1"/>
          <p:nvPr/>
        </p:nvSpPr>
        <p:spPr>
          <a:xfrm>
            <a:off x="5918200" y="5805425"/>
            <a:ext cx="3076676" cy="95410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eaLnBrk="1" hangingPunct="1"/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--Behandlung</a:t>
            </a: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--Symptomatische Behandlung: ATs, kühle Kompressen</a:t>
            </a:r>
          </a:p>
          <a:p>
            <a:pPr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--Schleimhäute: Abziehen</a:t>
            </a: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--+/- </a:t>
            </a:r>
            <a:r>
              <a:rPr lang="en-US" altLang="en-US" sz="1200" b="1" dirty="0">
                <a:solidFill>
                  <a:srgbClr val="0000FF"/>
                </a:solidFill>
              </a:rPr>
              <a:t>Steroide</a:t>
            </a:r>
            <a:endParaRPr lang="en-US" sz="14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6D26302-4ABC-4528-CFA4-78A47811A14D}"/>
              </a:ext>
            </a:extLst>
          </p:cNvPr>
          <p:cNvSpPr txBox="1"/>
          <p:nvPr/>
        </p:nvSpPr>
        <p:spPr>
          <a:xfrm>
            <a:off x="765385" y="4367213"/>
            <a:ext cx="4576765" cy="1384995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Wann sollte der Einsatz topischer Steroide in Betracht gezogen werden?</a:t>
            </a:r>
          </a:p>
          <a:p>
            <a:r>
              <a:rPr lang="en-US" sz="1200" dirty="0"/>
              <a:t>Wenn es sich um einen schweren Fall handelt</a:t>
            </a:r>
            <a:r>
              <a:rPr lang="en-US" sz="1200" dirty="0">
                <a:solidFill>
                  <a:srgbClr val="0000FF"/>
                </a:solidFill>
              </a:rPr>
              <a:t>, definiert als das Vorliegen eines oder mehrerer der folgenden Merkmale: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--Starke Lichtempfindlichkeit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--Bindehautentzündung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sz="1200" b="1" i="1" dirty="0">
                <a:solidFill>
                  <a:schemeClr val="bg1">
                    <a:lumMod val="75000"/>
                  </a:schemeClr>
                </a:solidFill>
              </a:rPr>
              <a:t>?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20169E5D-8FC5-3675-23C2-D190C331B87A}"/>
              </a:ext>
            </a:extLst>
          </p:cNvPr>
          <p:cNvSpPr/>
          <p:nvPr/>
        </p:nvSpPr>
        <p:spPr>
          <a:xfrm>
            <a:off x="5605892" y="6610947"/>
            <a:ext cx="663838" cy="152400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DD31D955-37E2-86F9-883C-9248C313AF77}"/>
              </a:ext>
            </a:extLst>
          </p:cNvPr>
          <p:cNvSpPr/>
          <p:nvPr/>
        </p:nvSpPr>
        <p:spPr>
          <a:xfrm rot="10800000">
            <a:off x="7135681" y="6596694"/>
            <a:ext cx="663838" cy="152400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3FA9BA2-AE48-CF03-ABE3-C959B86B33B9}"/>
              </a:ext>
            </a:extLst>
          </p:cNvPr>
          <p:cNvSpPr/>
          <p:nvPr/>
        </p:nvSpPr>
        <p:spPr>
          <a:xfrm>
            <a:off x="1382522" y="5257800"/>
            <a:ext cx="1055878" cy="228600"/>
          </a:xfrm>
          <a:prstGeom prst="rect">
            <a:avLst/>
          </a:prstGeom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700"/>
              </a:lnSpc>
            </a:pPr>
            <a:endParaRPr lang="en-US" sz="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6768221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66EBA-3507-DCEB-E634-A3BECFE619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14">
            <a:extLst>
              <a:ext uri="{FF2B5EF4-FFF2-40B4-BE49-F238E27FC236}">
                <a16:creationId xmlns:a16="http://schemas.microsoft.com/office/drawing/2014/main" id="{1542223D-D9DB-EB3A-B3ED-B95FB2161B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86020" name="Rectangle 2">
            <a:extLst>
              <a:ext uri="{FF2B5EF4-FFF2-40B4-BE49-F238E27FC236}">
                <a16:creationId xmlns:a16="http://schemas.microsoft.com/office/drawing/2014/main" id="{0B2563E7-0DDE-F9B6-F95C-F11214F9933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86021" name="Line 3">
            <a:extLst>
              <a:ext uri="{FF2B5EF4-FFF2-40B4-BE49-F238E27FC236}">
                <a16:creationId xmlns:a16="http://schemas.microsoft.com/office/drawing/2014/main" id="{C4680CCB-66D7-5E03-39AA-338BB10D655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22" name="Text Box 4">
            <a:extLst>
              <a:ext uri="{FF2B5EF4-FFF2-40B4-BE49-F238E27FC236}">
                <a16:creationId xmlns:a16="http://schemas.microsoft.com/office/drawing/2014/main" id="{8B261B60-5C36-2B56-0168-49B74C5B68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Drei Augensyndrome</a:t>
            </a:r>
          </a:p>
        </p:txBody>
      </p:sp>
      <p:sp>
        <p:nvSpPr>
          <p:cNvPr id="86023" name="Line 6">
            <a:extLst>
              <a:ext uri="{FF2B5EF4-FFF2-40B4-BE49-F238E27FC236}">
                <a16:creationId xmlns:a16="http://schemas.microsoft.com/office/drawing/2014/main" id="{F0913AA4-9E37-89C4-CCEA-B35C715E3F7F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24" name="Rectangle 7">
            <a:extLst>
              <a:ext uri="{FF2B5EF4-FFF2-40B4-BE49-F238E27FC236}">
                <a16:creationId xmlns:a16="http://schemas.microsoft.com/office/drawing/2014/main" id="{DBD6936D-01AE-A99A-5B55-59321C5674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6025" name="Text Box 8">
            <a:extLst>
              <a:ext uri="{FF2B5EF4-FFF2-40B4-BE49-F238E27FC236}">
                <a16:creationId xmlns:a16="http://schemas.microsoft.com/office/drawing/2014/main" id="{2BB90873-0FAE-6435-56FC-B317BFDD4C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chemeClr val="bg1">
                    <a:lumMod val="75000"/>
                  </a:schemeClr>
                </a:solidFill>
              </a:rPr>
              <a:t>Follikuläre Konjunktivitis</a:t>
            </a:r>
          </a:p>
        </p:txBody>
      </p:sp>
      <p:sp>
        <p:nvSpPr>
          <p:cNvPr id="86026" name="Text Box 9">
            <a:extLst>
              <a:ext uri="{FF2B5EF4-FFF2-40B4-BE49-F238E27FC236}">
                <a16:creationId xmlns:a16="http://schemas.microsoft.com/office/drawing/2014/main" id="{090F385F-5D9D-A48E-3D83-864D7029BB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820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--Leichte, vorübergehende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--Keine ärztliche Behandlung</a:t>
            </a:r>
          </a:p>
        </p:txBody>
      </p:sp>
      <p:sp>
        <p:nvSpPr>
          <p:cNvPr id="86027" name="Rectangle 10">
            <a:extLst>
              <a:ext uri="{FF2B5EF4-FFF2-40B4-BE49-F238E27FC236}">
                <a16:creationId xmlns:a16="http://schemas.microsoft.com/office/drawing/2014/main" id="{7476F802-6220-22D7-D66A-92E1D445C9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6028" name="Text Box 11">
            <a:extLst>
              <a:ext uri="{FF2B5EF4-FFF2-40B4-BE49-F238E27FC236}">
                <a16:creationId xmlns:a16="http://schemas.microsoft.com/office/drawing/2014/main" id="{6E7771B9-1A13-E3D0-2FD7-26C9CFF9C4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Pharyngokonjunktivales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Fieber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(PCF)</a:t>
            </a:r>
          </a:p>
        </p:txBody>
      </p:sp>
      <p:sp>
        <p:nvSpPr>
          <p:cNvPr id="86029" name="Text Box 12">
            <a:extLst>
              <a:ext uri="{FF2B5EF4-FFF2-40B4-BE49-F238E27FC236}">
                <a16:creationId xmlns:a16="http://schemas.microsoft.com/office/drawing/2014/main" id="{DFF5C2B0-025E-1020-0164-57B6B4EFDF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92990" cy="911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--Follikuläre Konjunktivitis 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Fieber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HA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--Ähnlich wie eine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Grippe</a:t>
            </a:r>
          </a:p>
        </p:txBody>
      </p:sp>
      <p:sp>
        <p:nvSpPr>
          <p:cNvPr id="86030" name="Line 13">
            <a:extLst>
              <a:ext uri="{FF2B5EF4-FFF2-40B4-BE49-F238E27FC236}">
                <a16:creationId xmlns:a16="http://schemas.microsoft.com/office/drawing/2014/main" id="{E66AED8F-9191-C195-2BB8-AA5B301A777D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31" name="Text Box 15">
            <a:extLst>
              <a:ext uri="{FF2B5EF4-FFF2-40B4-BE49-F238E27FC236}">
                <a16:creationId xmlns:a16="http://schemas.microsoft.com/office/drawing/2014/main" id="{C1EF174A-4BA8-5997-8A53-5195771553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Epidemische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Keratokonjunktivitis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86032" name="Text Box 16">
            <a:extLst>
              <a:ext uri="{FF2B5EF4-FFF2-40B4-BE49-F238E27FC236}">
                <a16:creationId xmlns:a16="http://schemas.microsoft.com/office/drawing/2014/main" id="{C27C3D57-6B13-5C5F-64EF-521677CDA7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2450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--Kann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einer oberen 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Atemwegsinfektion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folgen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--Beteiligung des zweiten Auges innerhalb von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3–7 Tagen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--Stadien: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   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Schwere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Subepitheliale Infiltrate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(SEI)</a:t>
            </a:r>
          </a:p>
        </p:txBody>
      </p:sp>
      <p:sp>
        <p:nvSpPr>
          <p:cNvPr id="86033" name="Text Box 17">
            <a:extLst>
              <a:ext uri="{FF2B5EF4-FFF2-40B4-BE49-F238E27FC236}">
                <a16:creationId xmlns:a16="http://schemas.microsoft.com/office/drawing/2014/main" id="{0B3050E0-9E46-A213-2093-0A28C284DE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1 Woche</a:t>
            </a:r>
          </a:p>
        </p:txBody>
      </p:sp>
      <p:sp>
        <p:nvSpPr>
          <p:cNvPr id="86034" name="Line 18">
            <a:extLst>
              <a:ext uri="{FF2B5EF4-FFF2-40B4-BE49-F238E27FC236}">
                <a16:creationId xmlns:a16="http://schemas.microsoft.com/office/drawing/2014/main" id="{A38424A5-2F4C-9572-26B3-A0D86A573743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35" name="Text Box 19">
            <a:extLst>
              <a:ext uri="{FF2B5EF4-FFF2-40B4-BE49-F238E27FC236}">
                <a16:creationId xmlns:a16="http://schemas.microsoft.com/office/drawing/2014/main" id="{F546D668-61ED-74F4-DCCD-5D0B17BE69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8588" y="5181600"/>
            <a:ext cx="760412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1–2 Wochen</a:t>
            </a:r>
          </a:p>
        </p:txBody>
      </p:sp>
      <p:sp>
        <p:nvSpPr>
          <p:cNvPr id="86036" name="Line 22">
            <a:extLst>
              <a:ext uri="{FF2B5EF4-FFF2-40B4-BE49-F238E27FC236}">
                <a16:creationId xmlns:a16="http://schemas.microsoft.com/office/drawing/2014/main" id="{A92AC87B-536D-A074-9B3D-B99D8E24DE07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37" name="Line 23">
            <a:extLst>
              <a:ext uri="{FF2B5EF4-FFF2-40B4-BE49-F238E27FC236}">
                <a16:creationId xmlns:a16="http://schemas.microsoft.com/office/drawing/2014/main" id="{128D42AB-D0A8-EAA3-4761-5EF205A78612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51816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38" name="Slide Number Placeholder 1">
            <a:extLst>
              <a:ext uri="{FF2B5EF4-FFF2-40B4-BE49-F238E27FC236}">
                <a16:creationId xmlns:a16="http://schemas.microsoft.com/office/drawing/2014/main" id="{36FC9B07-3FDD-9F42-3E13-2C950457A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44672DC-4F53-4494-911B-939500CDBB01}" type="slidenum">
              <a:rPr lang="en-US" altLang="en-US" sz="1000" smtClean="0"/>
              <a:t>133</a:t>
            </a:fld>
            <a:endParaRPr lang="en-US" altLang="en-US" sz="1000"/>
          </a:p>
        </p:txBody>
      </p:sp>
      <p:sp>
        <p:nvSpPr>
          <p:cNvPr id="86039" name="TextBox 23">
            <a:extLst>
              <a:ext uri="{FF2B5EF4-FFF2-40B4-BE49-F238E27FC236}">
                <a16:creationId xmlns:a16="http://schemas.microsoft.com/office/drawing/2014/main" id="{26CA7C87-3449-1092-9246-729F741726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1</a:t>
            </a:r>
            <a:r>
              <a:rPr lang="en-US" altLang="en-US" sz="1200" baseline="30000">
                <a:solidFill>
                  <a:schemeClr val="bg1">
                    <a:lumMod val="65000"/>
                  </a:schemeClr>
                </a:solidFill>
              </a:rPr>
              <a:t>st</a:t>
            </a:r>
            <a:endParaRPr lang="en-US" altLang="en-US" sz="180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40" name="TextBox 24">
            <a:extLst>
              <a:ext uri="{FF2B5EF4-FFF2-40B4-BE49-F238E27FC236}">
                <a16:creationId xmlns:a16="http://schemas.microsoft.com/office/drawing/2014/main" id="{EC71E069-14B8-01DC-6F71-720CB21F88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2</a:t>
            </a:r>
            <a:r>
              <a:rPr lang="en-US" altLang="en-US" sz="1200" baseline="30000">
                <a:solidFill>
                  <a:schemeClr val="bg1">
                    <a:lumMod val="65000"/>
                  </a:schemeClr>
                </a:solidFill>
              </a:rPr>
              <a:t>nd</a:t>
            </a:r>
            <a:endParaRPr lang="en-US" altLang="en-US" sz="180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41" name="TextBox 25">
            <a:extLst>
              <a:ext uri="{FF2B5EF4-FFF2-40B4-BE49-F238E27FC236}">
                <a16:creationId xmlns:a16="http://schemas.microsoft.com/office/drawing/2014/main" id="{2233C451-BC60-14F4-137C-0266B89380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5486400"/>
            <a:ext cx="4492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3</a:t>
            </a:r>
            <a:r>
              <a:rPr lang="en-US" altLang="en-US" sz="1200" baseline="30000">
                <a:solidFill>
                  <a:schemeClr val="bg1">
                    <a:lumMod val="65000"/>
                  </a:schemeClr>
                </a:solidFill>
              </a:rPr>
              <a:t>rd</a:t>
            </a:r>
            <a:endParaRPr lang="en-US" altLang="en-US" sz="180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E9355B97-1A78-CB35-FC67-220B75EAF4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Übertragung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durch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engen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Kontakt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Augen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 und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Atemwegssekreten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Gegenstände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Schwimmbäder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Rectangle 26">
            <a:extLst>
              <a:ext uri="{FF2B5EF4-FFF2-40B4-BE49-F238E27FC236}">
                <a16:creationId xmlns:a16="http://schemas.microsoft.com/office/drawing/2014/main" id="{A8496A89-45F5-0D8B-F1DB-EDC2CA8D0A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57045" y="5796146"/>
            <a:ext cx="3200400" cy="1007163"/>
          </a:xfrm>
          <a:prstGeom prst="rect">
            <a:avLst/>
          </a:prstGeom>
          <a:solidFill>
            <a:schemeClr val="accent5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963EEA8-850E-524F-3279-87D939C1B1F8}"/>
              </a:ext>
            </a:extLst>
          </p:cNvPr>
          <p:cNvSpPr txBox="1"/>
          <p:nvPr/>
        </p:nvSpPr>
        <p:spPr>
          <a:xfrm>
            <a:off x="5918200" y="5805425"/>
            <a:ext cx="3076676" cy="95410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eaLnBrk="1" hangingPunct="1"/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--Behandlung</a:t>
            </a: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--Symptomatische Behandlung: ATs, kühle Kompressen</a:t>
            </a:r>
          </a:p>
          <a:p>
            <a:pPr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--Schleimhäute: Abziehen</a:t>
            </a: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--+/- </a:t>
            </a:r>
            <a:r>
              <a:rPr lang="en-US" altLang="en-US" sz="1200" b="1" dirty="0">
                <a:solidFill>
                  <a:srgbClr val="0000FF"/>
                </a:solidFill>
              </a:rPr>
              <a:t>Steroide</a:t>
            </a:r>
            <a:endParaRPr lang="en-US" sz="14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0921B0-8C46-F701-81A6-9AC099427460}"/>
              </a:ext>
            </a:extLst>
          </p:cNvPr>
          <p:cNvSpPr txBox="1"/>
          <p:nvPr/>
        </p:nvSpPr>
        <p:spPr>
          <a:xfrm>
            <a:off x="765385" y="4367213"/>
            <a:ext cx="4576765" cy="1384995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Wann sollte der Einsatz topischer Steroide in Betracht gezogen werden?</a:t>
            </a:r>
          </a:p>
          <a:p>
            <a:r>
              <a:rPr lang="en-US" sz="1200" dirty="0"/>
              <a:t>Wenn es sich um einen schweren Fall handelt</a:t>
            </a:r>
            <a:r>
              <a:rPr lang="en-US" sz="1200" dirty="0">
                <a:solidFill>
                  <a:srgbClr val="0000FF"/>
                </a:solidFill>
              </a:rPr>
              <a:t>, definiert durch das Vorliegen eines oder mehrerer der folgenden Merkmale: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--Starke Lichtempfindlichkeit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--Bindehautentzündung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sz="1200" b="1" i="1" dirty="0">
                <a:solidFill>
                  <a:schemeClr val="bg1">
                    <a:lumMod val="75000"/>
                  </a:schemeClr>
                </a:solidFill>
              </a:rPr>
              <a:t>?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4B6FBAB8-975E-679C-A5E9-B1914F4F7C39}"/>
              </a:ext>
            </a:extLst>
          </p:cNvPr>
          <p:cNvSpPr/>
          <p:nvPr/>
        </p:nvSpPr>
        <p:spPr>
          <a:xfrm>
            <a:off x="5581021" y="6588103"/>
            <a:ext cx="663838" cy="152400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5564B223-6868-AC90-D9F1-89A4412646A6}"/>
              </a:ext>
            </a:extLst>
          </p:cNvPr>
          <p:cNvSpPr/>
          <p:nvPr/>
        </p:nvSpPr>
        <p:spPr>
          <a:xfrm rot="10800000">
            <a:off x="7010400" y="6578221"/>
            <a:ext cx="663838" cy="152400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514006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60A2DD-8AC8-0536-C683-D80AC6401E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14">
            <a:extLst>
              <a:ext uri="{FF2B5EF4-FFF2-40B4-BE49-F238E27FC236}">
                <a16:creationId xmlns:a16="http://schemas.microsoft.com/office/drawing/2014/main" id="{91788142-E65C-3551-9A8E-EB00D1A705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86020" name="Rectangle 2">
            <a:extLst>
              <a:ext uri="{FF2B5EF4-FFF2-40B4-BE49-F238E27FC236}">
                <a16:creationId xmlns:a16="http://schemas.microsoft.com/office/drawing/2014/main" id="{E9783619-3DB5-E94E-83BA-2B787BD75E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86021" name="Line 3">
            <a:extLst>
              <a:ext uri="{FF2B5EF4-FFF2-40B4-BE49-F238E27FC236}">
                <a16:creationId xmlns:a16="http://schemas.microsoft.com/office/drawing/2014/main" id="{F437AC91-51CC-2521-D104-619FFEF99E7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22" name="Text Box 4">
            <a:extLst>
              <a:ext uri="{FF2B5EF4-FFF2-40B4-BE49-F238E27FC236}">
                <a16:creationId xmlns:a16="http://schemas.microsoft.com/office/drawing/2014/main" id="{6A291590-A0FB-925C-3C41-EBA01C926B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Drei Augensyndrome</a:t>
            </a:r>
          </a:p>
        </p:txBody>
      </p:sp>
      <p:sp>
        <p:nvSpPr>
          <p:cNvPr id="86023" name="Line 6">
            <a:extLst>
              <a:ext uri="{FF2B5EF4-FFF2-40B4-BE49-F238E27FC236}">
                <a16:creationId xmlns:a16="http://schemas.microsoft.com/office/drawing/2014/main" id="{9FE1D055-98CC-4D15-89FE-71E0899662AE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24" name="Rectangle 7">
            <a:extLst>
              <a:ext uri="{FF2B5EF4-FFF2-40B4-BE49-F238E27FC236}">
                <a16:creationId xmlns:a16="http://schemas.microsoft.com/office/drawing/2014/main" id="{D579D97E-D14A-0464-824A-DA150276EA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6025" name="Text Box 8">
            <a:extLst>
              <a:ext uri="{FF2B5EF4-FFF2-40B4-BE49-F238E27FC236}">
                <a16:creationId xmlns:a16="http://schemas.microsoft.com/office/drawing/2014/main" id="{B58B83CF-63F3-E7E2-1690-52D0FD5EF4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chemeClr val="bg1">
                    <a:lumMod val="75000"/>
                  </a:schemeClr>
                </a:solidFill>
              </a:rPr>
              <a:t>Follikuläre Konjunktivitis</a:t>
            </a:r>
          </a:p>
        </p:txBody>
      </p:sp>
      <p:sp>
        <p:nvSpPr>
          <p:cNvPr id="86026" name="Text Box 9">
            <a:extLst>
              <a:ext uri="{FF2B5EF4-FFF2-40B4-BE49-F238E27FC236}">
                <a16:creationId xmlns:a16="http://schemas.microsoft.com/office/drawing/2014/main" id="{C9A94BB8-7564-C180-AD74-5C12BB852E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820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--Leichte, vorübergehende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--Keine ärztliche Behandlung</a:t>
            </a:r>
          </a:p>
        </p:txBody>
      </p:sp>
      <p:sp>
        <p:nvSpPr>
          <p:cNvPr id="86027" name="Rectangle 10">
            <a:extLst>
              <a:ext uri="{FF2B5EF4-FFF2-40B4-BE49-F238E27FC236}">
                <a16:creationId xmlns:a16="http://schemas.microsoft.com/office/drawing/2014/main" id="{8902A69E-8062-F372-7C23-FF016A9D5E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6028" name="Text Box 11">
            <a:extLst>
              <a:ext uri="{FF2B5EF4-FFF2-40B4-BE49-F238E27FC236}">
                <a16:creationId xmlns:a16="http://schemas.microsoft.com/office/drawing/2014/main" id="{AEB6C323-98A8-5B00-F6C2-9BD7CE4A78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Pharyngokonjunktivales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Fieber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(PCF)</a:t>
            </a:r>
          </a:p>
        </p:txBody>
      </p:sp>
      <p:sp>
        <p:nvSpPr>
          <p:cNvPr id="86029" name="Text Box 12">
            <a:extLst>
              <a:ext uri="{FF2B5EF4-FFF2-40B4-BE49-F238E27FC236}">
                <a16:creationId xmlns:a16="http://schemas.microsoft.com/office/drawing/2014/main" id="{A7BDF8A1-1BC3-E7ED-3F40-385A96AFCC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92990" cy="911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--Follikuläre Konjunktivitis 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Fieber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HA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--Ähnlich wie eine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Grippe</a:t>
            </a:r>
          </a:p>
        </p:txBody>
      </p:sp>
      <p:sp>
        <p:nvSpPr>
          <p:cNvPr id="86030" name="Line 13">
            <a:extLst>
              <a:ext uri="{FF2B5EF4-FFF2-40B4-BE49-F238E27FC236}">
                <a16:creationId xmlns:a16="http://schemas.microsoft.com/office/drawing/2014/main" id="{9ED2E827-BA6C-59C3-117F-BD3D9388E7A4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31" name="Text Box 15">
            <a:extLst>
              <a:ext uri="{FF2B5EF4-FFF2-40B4-BE49-F238E27FC236}">
                <a16:creationId xmlns:a16="http://schemas.microsoft.com/office/drawing/2014/main" id="{6195825B-00B3-94FD-30B4-0704AD40EA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Epidemische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Keratokonjunktivitis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86032" name="Text Box 16">
            <a:extLst>
              <a:ext uri="{FF2B5EF4-FFF2-40B4-BE49-F238E27FC236}">
                <a16:creationId xmlns:a16="http://schemas.microsoft.com/office/drawing/2014/main" id="{F4D1A0EB-1BD4-4410-1D8D-523013B589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2450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--Kann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einer oberen 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Atemwegsinfektion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folgen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--Beteiligung des zweiten Auges innerhalb von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3–7 Tagen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--Stadien: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   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Schwere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Subepitheliale Infiltrate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(SEI)</a:t>
            </a:r>
          </a:p>
        </p:txBody>
      </p:sp>
      <p:sp>
        <p:nvSpPr>
          <p:cNvPr id="86033" name="Text Box 17">
            <a:extLst>
              <a:ext uri="{FF2B5EF4-FFF2-40B4-BE49-F238E27FC236}">
                <a16:creationId xmlns:a16="http://schemas.microsoft.com/office/drawing/2014/main" id="{2CC2A063-6138-30B0-DF52-C5997E6CB7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1 Woche</a:t>
            </a:r>
          </a:p>
        </p:txBody>
      </p:sp>
      <p:sp>
        <p:nvSpPr>
          <p:cNvPr id="86034" name="Line 18">
            <a:extLst>
              <a:ext uri="{FF2B5EF4-FFF2-40B4-BE49-F238E27FC236}">
                <a16:creationId xmlns:a16="http://schemas.microsoft.com/office/drawing/2014/main" id="{32D730F9-E342-68DB-4003-2AB03319135F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35" name="Text Box 19">
            <a:extLst>
              <a:ext uri="{FF2B5EF4-FFF2-40B4-BE49-F238E27FC236}">
                <a16:creationId xmlns:a16="http://schemas.microsoft.com/office/drawing/2014/main" id="{45F3A817-F65D-D84D-9932-D859AA5B40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8588" y="5181600"/>
            <a:ext cx="760412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1–2 Wochen</a:t>
            </a:r>
          </a:p>
        </p:txBody>
      </p:sp>
      <p:sp>
        <p:nvSpPr>
          <p:cNvPr id="86036" name="Line 22">
            <a:extLst>
              <a:ext uri="{FF2B5EF4-FFF2-40B4-BE49-F238E27FC236}">
                <a16:creationId xmlns:a16="http://schemas.microsoft.com/office/drawing/2014/main" id="{6946B1CE-6330-8200-26BC-654A61636A6D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37" name="Line 23">
            <a:extLst>
              <a:ext uri="{FF2B5EF4-FFF2-40B4-BE49-F238E27FC236}">
                <a16:creationId xmlns:a16="http://schemas.microsoft.com/office/drawing/2014/main" id="{39F99DE7-294E-9064-DF1C-9237EFE1863E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51816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38" name="Slide Number Placeholder 1">
            <a:extLst>
              <a:ext uri="{FF2B5EF4-FFF2-40B4-BE49-F238E27FC236}">
                <a16:creationId xmlns:a16="http://schemas.microsoft.com/office/drawing/2014/main" id="{316EEE78-696F-9C99-EBA1-0CCED106C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44672DC-4F53-4494-911B-939500CDBB01}" type="slidenum">
              <a:rPr lang="en-US" altLang="en-US" sz="1000" smtClean="0"/>
              <a:t>134</a:t>
            </a:fld>
            <a:endParaRPr lang="en-US" altLang="en-US" sz="1000"/>
          </a:p>
        </p:txBody>
      </p:sp>
      <p:sp>
        <p:nvSpPr>
          <p:cNvPr id="86039" name="TextBox 23">
            <a:extLst>
              <a:ext uri="{FF2B5EF4-FFF2-40B4-BE49-F238E27FC236}">
                <a16:creationId xmlns:a16="http://schemas.microsoft.com/office/drawing/2014/main" id="{608EA79A-6E35-E039-205C-5664361F81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1</a:t>
            </a:r>
            <a:r>
              <a:rPr lang="en-US" altLang="en-US" sz="1200" baseline="30000">
                <a:solidFill>
                  <a:schemeClr val="bg1">
                    <a:lumMod val="65000"/>
                  </a:schemeClr>
                </a:solidFill>
              </a:rPr>
              <a:t>st</a:t>
            </a:r>
            <a:endParaRPr lang="en-US" altLang="en-US" sz="180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40" name="TextBox 24">
            <a:extLst>
              <a:ext uri="{FF2B5EF4-FFF2-40B4-BE49-F238E27FC236}">
                <a16:creationId xmlns:a16="http://schemas.microsoft.com/office/drawing/2014/main" id="{52ECD74F-F7EE-617F-961E-0CA9224720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2</a:t>
            </a:r>
            <a:r>
              <a:rPr lang="en-US" altLang="en-US" sz="1200" baseline="30000">
                <a:solidFill>
                  <a:schemeClr val="bg1">
                    <a:lumMod val="65000"/>
                  </a:schemeClr>
                </a:solidFill>
              </a:rPr>
              <a:t>nd</a:t>
            </a:r>
            <a:endParaRPr lang="en-US" altLang="en-US" sz="180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41" name="TextBox 25">
            <a:extLst>
              <a:ext uri="{FF2B5EF4-FFF2-40B4-BE49-F238E27FC236}">
                <a16:creationId xmlns:a16="http://schemas.microsoft.com/office/drawing/2014/main" id="{290FC17D-F6F9-C758-1185-9AA32AE732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5486400"/>
            <a:ext cx="4492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3</a:t>
            </a:r>
            <a:r>
              <a:rPr lang="en-US" altLang="en-US" sz="1200" baseline="30000">
                <a:solidFill>
                  <a:schemeClr val="bg1">
                    <a:lumMod val="65000"/>
                  </a:schemeClr>
                </a:solidFill>
              </a:rPr>
              <a:t>rd</a:t>
            </a:r>
            <a:endParaRPr lang="en-US" altLang="en-US" sz="180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42" name="Text Box 17">
            <a:extLst>
              <a:ext uri="{FF2B5EF4-FFF2-40B4-BE49-F238E27FC236}">
                <a16:creationId xmlns:a16="http://schemas.microsoft.com/office/drawing/2014/main" id="{F56F0137-3A62-DFBC-D19C-9161AD0F6D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89463" y="847725"/>
            <a:ext cx="3487737" cy="75247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>
                <a:solidFill>
                  <a:srgbClr val="0000FF"/>
                </a:solidFill>
              </a:rPr>
              <a:t>Übertragung durch…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0000FF"/>
                </a:solidFill>
              </a:rPr>
              <a:t>…engem Kontakt mit Augen- und Atemwegssekreten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0000FF"/>
                </a:solidFill>
              </a:rPr>
              <a:t>…über kontaminierte Gegenstände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0000FF"/>
                </a:solidFill>
              </a:rPr>
              <a:t>…kontaminierte Schwimmbäder</a:t>
            </a:r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EF9D809D-8A97-9DC3-EB3D-8FF2C6205E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867930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>
                <a:solidFill>
                  <a:schemeClr val="bg1">
                    <a:lumMod val="65000"/>
                  </a:schemeClr>
                </a:solidFill>
              </a:rPr>
              <a:t>Übertragung durch…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…engem Kontakt mit Augen- und Atemwegssekreten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…kontaminierte Gegenstände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…kontaminierte Schwimmbäder</a:t>
            </a:r>
          </a:p>
        </p:txBody>
      </p:sp>
      <p:sp>
        <p:nvSpPr>
          <p:cNvPr id="3" name="Rectangle 26">
            <a:extLst>
              <a:ext uri="{FF2B5EF4-FFF2-40B4-BE49-F238E27FC236}">
                <a16:creationId xmlns:a16="http://schemas.microsoft.com/office/drawing/2014/main" id="{2002E7CB-ED98-F573-3F23-D38D7EDDE6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57045" y="5796146"/>
            <a:ext cx="3200400" cy="1007163"/>
          </a:xfrm>
          <a:prstGeom prst="rect">
            <a:avLst/>
          </a:prstGeom>
          <a:solidFill>
            <a:schemeClr val="accent5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FB3F23-D0D4-F0A4-5CB7-3727D4D98BAB}"/>
              </a:ext>
            </a:extLst>
          </p:cNvPr>
          <p:cNvSpPr txBox="1"/>
          <p:nvPr/>
        </p:nvSpPr>
        <p:spPr>
          <a:xfrm>
            <a:off x="5918200" y="5805425"/>
            <a:ext cx="3076676" cy="95410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eaLnBrk="1" hangingPunct="1"/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--Behandlung</a:t>
            </a: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--Symptomatische Behandlung: Antihistaminika, kühle Kompressen</a:t>
            </a:r>
          </a:p>
          <a:p>
            <a:pPr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--Schleimhäute: Abziehen</a:t>
            </a: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--+/- </a:t>
            </a:r>
            <a:r>
              <a:rPr lang="en-US" altLang="en-US" sz="1200" b="1" dirty="0">
                <a:solidFill>
                  <a:srgbClr val="0000FF"/>
                </a:solidFill>
              </a:rPr>
              <a:t>Steroide</a:t>
            </a:r>
            <a:endParaRPr lang="en-US" sz="14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5D9FDB1-FC8D-EF58-CE15-2263CB563888}"/>
              </a:ext>
            </a:extLst>
          </p:cNvPr>
          <p:cNvSpPr txBox="1"/>
          <p:nvPr/>
        </p:nvSpPr>
        <p:spPr>
          <a:xfrm>
            <a:off x="765385" y="4367213"/>
            <a:ext cx="4576765" cy="1384995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Wann sollte der Einsatz topischer Steroide in Betracht gezogen werden?</a:t>
            </a:r>
          </a:p>
          <a:p>
            <a:r>
              <a:rPr lang="en-US" sz="1200" dirty="0"/>
              <a:t>Wenn es sich um einen schweren Fall handelt</a:t>
            </a:r>
            <a:r>
              <a:rPr lang="en-US" sz="1200" dirty="0">
                <a:solidFill>
                  <a:srgbClr val="0000FF"/>
                </a:solidFill>
              </a:rPr>
              <a:t>, definiert als das Vorliegen eines oder mehrerer der folgenden Merkmale: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--Starke Lichtempfindlichkeit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--Bindehautentzündung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--Beidseitige SEIs</a:t>
            </a:r>
            <a:endParaRPr lang="en-US" sz="1400" dirty="0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ED496804-2848-9CC9-63E1-DC17C0897F7E}"/>
              </a:ext>
            </a:extLst>
          </p:cNvPr>
          <p:cNvSpPr/>
          <p:nvPr/>
        </p:nvSpPr>
        <p:spPr>
          <a:xfrm>
            <a:off x="5618404" y="6572227"/>
            <a:ext cx="663838" cy="152400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491ED791-2D68-3C26-45C0-A7322E42F107}"/>
              </a:ext>
            </a:extLst>
          </p:cNvPr>
          <p:cNvSpPr/>
          <p:nvPr/>
        </p:nvSpPr>
        <p:spPr>
          <a:xfrm rot="10800000">
            <a:off x="7086600" y="6607132"/>
            <a:ext cx="663838" cy="152400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1D6DDE7-6A3D-7A46-8F5E-070B3BDA56BD}"/>
              </a:ext>
            </a:extLst>
          </p:cNvPr>
          <p:cNvSpPr/>
          <p:nvPr/>
        </p:nvSpPr>
        <p:spPr>
          <a:xfrm>
            <a:off x="1676400" y="5472494"/>
            <a:ext cx="446551" cy="228600"/>
          </a:xfrm>
          <a:prstGeom prst="rect">
            <a:avLst/>
          </a:prstGeom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>
              <a:lnSpc>
                <a:spcPts val="700"/>
              </a:lnSpc>
            </a:pPr>
            <a:r>
              <a:rPr lang="en-US" sz="1200" dirty="0">
                <a:solidFill>
                  <a:schemeClr val="tx1"/>
                </a:solidFill>
              </a:rPr>
              <a:t>Abb.</a:t>
            </a:r>
          </a:p>
        </p:txBody>
      </p:sp>
    </p:spTree>
    <p:extLst>
      <p:ext uri="{BB962C8B-B14F-4D97-AF65-F5344CB8AC3E}">
        <p14:creationId xmlns:p14="http://schemas.microsoft.com/office/powerpoint/2010/main" val="3792566789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3B92A5-FB36-C41C-5AF3-99DD3F223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14">
            <a:extLst>
              <a:ext uri="{FF2B5EF4-FFF2-40B4-BE49-F238E27FC236}">
                <a16:creationId xmlns:a16="http://schemas.microsoft.com/office/drawing/2014/main" id="{F71ECB5B-2AD9-96B7-C531-7FF7029404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86020" name="Rectangle 2">
            <a:extLst>
              <a:ext uri="{FF2B5EF4-FFF2-40B4-BE49-F238E27FC236}">
                <a16:creationId xmlns:a16="http://schemas.microsoft.com/office/drawing/2014/main" id="{7A8EAA70-AB4D-9DF8-21B3-018A5D14C4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86021" name="Line 3">
            <a:extLst>
              <a:ext uri="{FF2B5EF4-FFF2-40B4-BE49-F238E27FC236}">
                <a16:creationId xmlns:a16="http://schemas.microsoft.com/office/drawing/2014/main" id="{86E9F85D-7198-CCCF-95FC-237AF89D4E9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22" name="Text Box 4">
            <a:extLst>
              <a:ext uri="{FF2B5EF4-FFF2-40B4-BE49-F238E27FC236}">
                <a16:creationId xmlns:a16="http://schemas.microsoft.com/office/drawing/2014/main" id="{F8D2AA5F-02F0-D66E-0E4F-2B5871BCF0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Drei Augensyndrome</a:t>
            </a:r>
          </a:p>
        </p:txBody>
      </p:sp>
      <p:sp>
        <p:nvSpPr>
          <p:cNvPr id="86023" name="Line 6">
            <a:extLst>
              <a:ext uri="{FF2B5EF4-FFF2-40B4-BE49-F238E27FC236}">
                <a16:creationId xmlns:a16="http://schemas.microsoft.com/office/drawing/2014/main" id="{65F88A9C-82DB-F32E-FFCF-8A0A4AC9BB27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24" name="Rectangle 7">
            <a:extLst>
              <a:ext uri="{FF2B5EF4-FFF2-40B4-BE49-F238E27FC236}">
                <a16:creationId xmlns:a16="http://schemas.microsoft.com/office/drawing/2014/main" id="{71D44245-EDDD-07C9-1616-6FF1AC3B67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6025" name="Text Box 8">
            <a:extLst>
              <a:ext uri="{FF2B5EF4-FFF2-40B4-BE49-F238E27FC236}">
                <a16:creationId xmlns:a16="http://schemas.microsoft.com/office/drawing/2014/main" id="{35BEC663-B158-B2C6-FF91-5B85AD9F62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chemeClr val="bg1">
                    <a:lumMod val="75000"/>
                  </a:schemeClr>
                </a:solidFill>
              </a:rPr>
              <a:t>Follikuläre Konjunktivitis</a:t>
            </a:r>
          </a:p>
        </p:txBody>
      </p:sp>
      <p:sp>
        <p:nvSpPr>
          <p:cNvPr id="86026" name="Text Box 9">
            <a:extLst>
              <a:ext uri="{FF2B5EF4-FFF2-40B4-BE49-F238E27FC236}">
                <a16:creationId xmlns:a16="http://schemas.microsoft.com/office/drawing/2014/main" id="{DAD503F4-F15A-F891-298A-A22F169CFE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820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--Leichte, vorübergehende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--Keine ärztliche Behandlung</a:t>
            </a:r>
          </a:p>
        </p:txBody>
      </p:sp>
      <p:sp>
        <p:nvSpPr>
          <p:cNvPr id="86027" name="Rectangle 10">
            <a:extLst>
              <a:ext uri="{FF2B5EF4-FFF2-40B4-BE49-F238E27FC236}">
                <a16:creationId xmlns:a16="http://schemas.microsoft.com/office/drawing/2014/main" id="{BA123065-5E52-E0C9-5168-B22E1088CB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6028" name="Text Box 11">
            <a:extLst>
              <a:ext uri="{FF2B5EF4-FFF2-40B4-BE49-F238E27FC236}">
                <a16:creationId xmlns:a16="http://schemas.microsoft.com/office/drawing/2014/main" id="{804778CD-77B8-7D6A-94D2-270077F715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Pharyngokonjunktivales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Fieber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(PCF)</a:t>
            </a:r>
          </a:p>
        </p:txBody>
      </p:sp>
      <p:sp>
        <p:nvSpPr>
          <p:cNvPr id="86029" name="Text Box 12">
            <a:extLst>
              <a:ext uri="{FF2B5EF4-FFF2-40B4-BE49-F238E27FC236}">
                <a16:creationId xmlns:a16="http://schemas.microsoft.com/office/drawing/2014/main" id="{382DA64F-4F1C-4202-37CE-4FDD972253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92990" cy="911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--Follikuläre Konjunktivitis 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Fieber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HA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--Ähnlich wie eine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Grippe</a:t>
            </a:r>
          </a:p>
        </p:txBody>
      </p:sp>
      <p:sp>
        <p:nvSpPr>
          <p:cNvPr id="86030" name="Line 13">
            <a:extLst>
              <a:ext uri="{FF2B5EF4-FFF2-40B4-BE49-F238E27FC236}">
                <a16:creationId xmlns:a16="http://schemas.microsoft.com/office/drawing/2014/main" id="{EFBC46F0-D233-F133-9B99-31F316B0E260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31" name="Text Box 15">
            <a:extLst>
              <a:ext uri="{FF2B5EF4-FFF2-40B4-BE49-F238E27FC236}">
                <a16:creationId xmlns:a16="http://schemas.microsoft.com/office/drawing/2014/main" id="{A2DC9DB5-F5EA-66F0-C9CE-74E80A5332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Epidemische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Keratokonjunktivitis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86032" name="Text Box 16">
            <a:extLst>
              <a:ext uri="{FF2B5EF4-FFF2-40B4-BE49-F238E27FC236}">
                <a16:creationId xmlns:a16="http://schemas.microsoft.com/office/drawing/2014/main" id="{FC942735-6225-F150-7460-743467572A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2450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--Kann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einer oberen 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Atemwegsinfektion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folgen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--Beteiligung des zweiten Auges innerhalb von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3–7 Tagen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--Stadien: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   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Schwere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Subepitheliale Infiltrate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(SEI)</a:t>
            </a:r>
          </a:p>
        </p:txBody>
      </p:sp>
      <p:sp>
        <p:nvSpPr>
          <p:cNvPr id="86033" name="Text Box 17">
            <a:extLst>
              <a:ext uri="{FF2B5EF4-FFF2-40B4-BE49-F238E27FC236}">
                <a16:creationId xmlns:a16="http://schemas.microsoft.com/office/drawing/2014/main" id="{7B4CDF35-5CA9-A601-418D-2EC09BF1BB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1 Woche</a:t>
            </a:r>
          </a:p>
        </p:txBody>
      </p:sp>
      <p:sp>
        <p:nvSpPr>
          <p:cNvPr id="86034" name="Line 18">
            <a:extLst>
              <a:ext uri="{FF2B5EF4-FFF2-40B4-BE49-F238E27FC236}">
                <a16:creationId xmlns:a16="http://schemas.microsoft.com/office/drawing/2014/main" id="{420A0BB7-A6AB-F621-8EC9-ED6BD87462BE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35" name="Text Box 19">
            <a:extLst>
              <a:ext uri="{FF2B5EF4-FFF2-40B4-BE49-F238E27FC236}">
                <a16:creationId xmlns:a16="http://schemas.microsoft.com/office/drawing/2014/main" id="{2E5ACE77-D946-F43D-5524-9C5A831950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8588" y="5181600"/>
            <a:ext cx="760412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1–2 Wochen</a:t>
            </a:r>
          </a:p>
        </p:txBody>
      </p:sp>
      <p:sp>
        <p:nvSpPr>
          <p:cNvPr id="86036" name="Line 22">
            <a:extLst>
              <a:ext uri="{FF2B5EF4-FFF2-40B4-BE49-F238E27FC236}">
                <a16:creationId xmlns:a16="http://schemas.microsoft.com/office/drawing/2014/main" id="{B109257E-862A-A0FE-0F22-43161B2F6CB2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37" name="Line 23">
            <a:extLst>
              <a:ext uri="{FF2B5EF4-FFF2-40B4-BE49-F238E27FC236}">
                <a16:creationId xmlns:a16="http://schemas.microsoft.com/office/drawing/2014/main" id="{CEACAFD0-14B1-8402-C0FF-C5F961F3717A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51816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38" name="Slide Number Placeholder 1">
            <a:extLst>
              <a:ext uri="{FF2B5EF4-FFF2-40B4-BE49-F238E27FC236}">
                <a16:creationId xmlns:a16="http://schemas.microsoft.com/office/drawing/2014/main" id="{DD1BE5D2-A74E-6F55-1820-72877ED3C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44672DC-4F53-4494-911B-939500CDBB01}" type="slidenum">
              <a:rPr lang="en-US" altLang="en-US" sz="1000" smtClean="0"/>
              <a:t>135</a:t>
            </a:fld>
            <a:endParaRPr lang="en-US" altLang="en-US" sz="1000"/>
          </a:p>
        </p:txBody>
      </p:sp>
      <p:sp>
        <p:nvSpPr>
          <p:cNvPr id="86039" name="TextBox 23">
            <a:extLst>
              <a:ext uri="{FF2B5EF4-FFF2-40B4-BE49-F238E27FC236}">
                <a16:creationId xmlns:a16="http://schemas.microsoft.com/office/drawing/2014/main" id="{B13BF47E-D82F-8E59-E8A1-2D10189F46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1</a:t>
            </a:r>
            <a:r>
              <a:rPr lang="en-US" altLang="en-US" sz="1200" baseline="30000">
                <a:solidFill>
                  <a:schemeClr val="bg1">
                    <a:lumMod val="65000"/>
                  </a:schemeClr>
                </a:solidFill>
              </a:rPr>
              <a:t>st</a:t>
            </a:r>
            <a:endParaRPr lang="en-US" altLang="en-US" sz="180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40" name="TextBox 24">
            <a:extLst>
              <a:ext uri="{FF2B5EF4-FFF2-40B4-BE49-F238E27FC236}">
                <a16:creationId xmlns:a16="http://schemas.microsoft.com/office/drawing/2014/main" id="{D3B223C3-F6D9-AD61-9907-D4ADA4D1E5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2</a:t>
            </a:r>
            <a:r>
              <a:rPr lang="en-US" altLang="en-US" sz="1200" baseline="30000">
                <a:solidFill>
                  <a:schemeClr val="bg1">
                    <a:lumMod val="65000"/>
                  </a:schemeClr>
                </a:solidFill>
              </a:rPr>
              <a:t>nd</a:t>
            </a:r>
            <a:endParaRPr lang="en-US" altLang="en-US" sz="180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41" name="TextBox 25">
            <a:extLst>
              <a:ext uri="{FF2B5EF4-FFF2-40B4-BE49-F238E27FC236}">
                <a16:creationId xmlns:a16="http://schemas.microsoft.com/office/drawing/2014/main" id="{E251E03D-60D8-D666-1D78-09D04B9F9D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5486400"/>
            <a:ext cx="4492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3</a:t>
            </a:r>
            <a:r>
              <a:rPr lang="en-US" altLang="en-US" sz="1200" baseline="30000">
                <a:solidFill>
                  <a:schemeClr val="bg1">
                    <a:lumMod val="65000"/>
                  </a:schemeClr>
                </a:solidFill>
              </a:rPr>
              <a:t>rd</a:t>
            </a:r>
            <a:endParaRPr lang="en-US" altLang="en-US" sz="180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42" name="Text Box 17">
            <a:extLst>
              <a:ext uri="{FF2B5EF4-FFF2-40B4-BE49-F238E27FC236}">
                <a16:creationId xmlns:a16="http://schemas.microsoft.com/office/drawing/2014/main" id="{D2D14212-369E-50C8-B9B4-0526B5F288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89463" y="847725"/>
            <a:ext cx="3487737" cy="75247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>
                <a:solidFill>
                  <a:srgbClr val="0000FF"/>
                </a:solidFill>
              </a:rPr>
              <a:t>Übertragung durch…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0000FF"/>
                </a:solidFill>
              </a:rPr>
              <a:t>…engem Kontakt mit Augen- und Atemwegssekreten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0000FF"/>
                </a:solidFill>
              </a:rPr>
              <a:t>…über kontaminierte Gegenstände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0000FF"/>
                </a:solidFill>
              </a:rPr>
              <a:t>…kontaminierte Schwimmbäder</a:t>
            </a:r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F2F0B604-AC78-1E03-6864-A0B5803062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867930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>
                <a:solidFill>
                  <a:schemeClr val="bg1">
                    <a:lumMod val="65000"/>
                  </a:schemeClr>
                </a:solidFill>
              </a:rPr>
              <a:t>Übertragung durch…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…engem Kontakt mit Augen- und Atemwegssekreten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…kontaminierte Gegenstände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…kontaminierte Schwimmbäder</a:t>
            </a:r>
          </a:p>
        </p:txBody>
      </p:sp>
      <p:sp>
        <p:nvSpPr>
          <p:cNvPr id="3" name="Rectangle 26">
            <a:extLst>
              <a:ext uri="{FF2B5EF4-FFF2-40B4-BE49-F238E27FC236}">
                <a16:creationId xmlns:a16="http://schemas.microsoft.com/office/drawing/2014/main" id="{D8D37669-E963-CE34-C17D-AEE644C308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57045" y="5796146"/>
            <a:ext cx="3200400" cy="1007163"/>
          </a:xfrm>
          <a:prstGeom prst="rect">
            <a:avLst/>
          </a:prstGeom>
          <a:solidFill>
            <a:schemeClr val="accent5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FE1118-C2E2-D59C-1525-A8759368C5F6}"/>
              </a:ext>
            </a:extLst>
          </p:cNvPr>
          <p:cNvSpPr txBox="1"/>
          <p:nvPr/>
        </p:nvSpPr>
        <p:spPr>
          <a:xfrm>
            <a:off x="5918200" y="5805425"/>
            <a:ext cx="3076676" cy="95410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eaLnBrk="1" hangingPunct="1"/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--Behandlung</a:t>
            </a: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--Symptomatische Behandlung: ATs, kühle Kompressen</a:t>
            </a:r>
          </a:p>
          <a:p>
            <a:pPr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--Schleimhäute: Abziehen</a:t>
            </a: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--+/- </a:t>
            </a:r>
            <a:r>
              <a:rPr lang="en-US" altLang="en-US" sz="1200" b="1" dirty="0">
                <a:solidFill>
                  <a:srgbClr val="0000FF"/>
                </a:solidFill>
              </a:rPr>
              <a:t>Steroide</a:t>
            </a:r>
            <a:endParaRPr lang="en-US" sz="14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D5B5DDA-81C1-77BB-3ECB-328DDBA37D1A}"/>
              </a:ext>
            </a:extLst>
          </p:cNvPr>
          <p:cNvSpPr txBox="1"/>
          <p:nvPr/>
        </p:nvSpPr>
        <p:spPr>
          <a:xfrm>
            <a:off x="765385" y="4367213"/>
            <a:ext cx="4576765" cy="1384995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Wann sollte der Einsatz topischer Steroide in Betracht gezogen werden?</a:t>
            </a:r>
          </a:p>
          <a:p>
            <a:r>
              <a:rPr lang="en-US" sz="1200" dirty="0"/>
              <a:t>Wenn es sich um einen schweren Fall handelt</a:t>
            </a:r>
            <a:r>
              <a:rPr lang="en-US" sz="1200" dirty="0">
                <a:solidFill>
                  <a:srgbClr val="0000FF"/>
                </a:solidFill>
              </a:rPr>
              <a:t>, definiert als das Vorliegen eines oder mehrerer der folgenden Merkmale: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--Starke Lichtempfindlichkeit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--Bindehautentzündung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--Beidseitige SEIs</a:t>
            </a:r>
            <a:endParaRPr lang="en-US" sz="1400" dirty="0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BB5C1833-EF3B-5B66-C676-A2A995848668}"/>
              </a:ext>
            </a:extLst>
          </p:cNvPr>
          <p:cNvSpPr/>
          <p:nvPr/>
        </p:nvSpPr>
        <p:spPr>
          <a:xfrm>
            <a:off x="5656793" y="6572227"/>
            <a:ext cx="663838" cy="152400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E70D04E2-EC2B-6AF9-278E-E65B4ADA4630}"/>
              </a:ext>
            </a:extLst>
          </p:cNvPr>
          <p:cNvSpPr/>
          <p:nvPr/>
        </p:nvSpPr>
        <p:spPr>
          <a:xfrm rot="10800000">
            <a:off x="7018867" y="6596694"/>
            <a:ext cx="663838" cy="152400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247805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00CE0C-ED9A-3DB8-66A2-7E7225DE0C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14">
            <a:extLst>
              <a:ext uri="{FF2B5EF4-FFF2-40B4-BE49-F238E27FC236}">
                <a16:creationId xmlns:a16="http://schemas.microsoft.com/office/drawing/2014/main" id="{3EA1C7DA-D450-012F-5FAD-7710AECFF6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86020" name="Rectangle 2">
            <a:extLst>
              <a:ext uri="{FF2B5EF4-FFF2-40B4-BE49-F238E27FC236}">
                <a16:creationId xmlns:a16="http://schemas.microsoft.com/office/drawing/2014/main" id="{5A7A7E54-A4EA-217A-79C6-9E18F61474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86021" name="Line 3">
            <a:extLst>
              <a:ext uri="{FF2B5EF4-FFF2-40B4-BE49-F238E27FC236}">
                <a16:creationId xmlns:a16="http://schemas.microsoft.com/office/drawing/2014/main" id="{AAF7FFCE-E53C-B36D-DD5C-E29343A0D13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22" name="Text Box 4">
            <a:extLst>
              <a:ext uri="{FF2B5EF4-FFF2-40B4-BE49-F238E27FC236}">
                <a16:creationId xmlns:a16="http://schemas.microsoft.com/office/drawing/2014/main" id="{717BB130-AD3C-124A-D415-7939BFF52C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Drei Augensyndrome</a:t>
            </a:r>
          </a:p>
        </p:txBody>
      </p:sp>
      <p:sp>
        <p:nvSpPr>
          <p:cNvPr id="86023" name="Line 6">
            <a:extLst>
              <a:ext uri="{FF2B5EF4-FFF2-40B4-BE49-F238E27FC236}">
                <a16:creationId xmlns:a16="http://schemas.microsoft.com/office/drawing/2014/main" id="{1FE6DD29-2346-BC65-93ED-CF0A285F2326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24" name="Rectangle 7">
            <a:extLst>
              <a:ext uri="{FF2B5EF4-FFF2-40B4-BE49-F238E27FC236}">
                <a16:creationId xmlns:a16="http://schemas.microsoft.com/office/drawing/2014/main" id="{46FB1A46-4B04-A42E-4457-B24617DE63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6025" name="Text Box 8">
            <a:extLst>
              <a:ext uri="{FF2B5EF4-FFF2-40B4-BE49-F238E27FC236}">
                <a16:creationId xmlns:a16="http://schemas.microsoft.com/office/drawing/2014/main" id="{0F85F1F9-653E-0204-963A-51AD31A40A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chemeClr val="bg1">
                    <a:lumMod val="75000"/>
                  </a:schemeClr>
                </a:solidFill>
              </a:rPr>
              <a:t>Follikuläre Konjunktivitis</a:t>
            </a:r>
          </a:p>
        </p:txBody>
      </p:sp>
      <p:sp>
        <p:nvSpPr>
          <p:cNvPr id="86026" name="Text Box 9">
            <a:extLst>
              <a:ext uri="{FF2B5EF4-FFF2-40B4-BE49-F238E27FC236}">
                <a16:creationId xmlns:a16="http://schemas.microsoft.com/office/drawing/2014/main" id="{2C46E76F-3D67-5E4F-93B8-9E4CBB497F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820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--Leichte, vorübergehende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--Keine ärztliche Behandlung</a:t>
            </a:r>
          </a:p>
        </p:txBody>
      </p:sp>
      <p:sp>
        <p:nvSpPr>
          <p:cNvPr id="86027" name="Rectangle 10">
            <a:extLst>
              <a:ext uri="{FF2B5EF4-FFF2-40B4-BE49-F238E27FC236}">
                <a16:creationId xmlns:a16="http://schemas.microsoft.com/office/drawing/2014/main" id="{55854497-E5E0-6B66-E601-36F4D64611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6028" name="Text Box 11">
            <a:extLst>
              <a:ext uri="{FF2B5EF4-FFF2-40B4-BE49-F238E27FC236}">
                <a16:creationId xmlns:a16="http://schemas.microsoft.com/office/drawing/2014/main" id="{4825D61E-0750-01BB-3249-EA1A55D7DA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Pharyngokonjunktivals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Fieber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(PCF)</a:t>
            </a:r>
          </a:p>
        </p:txBody>
      </p:sp>
      <p:sp>
        <p:nvSpPr>
          <p:cNvPr id="86029" name="Text Box 12">
            <a:extLst>
              <a:ext uri="{FF2B5EF4-FFF2-40B4-BE49-F238E27FC236}">
                <a16:creationId xmlns:a16="http://schemas.microsoft.com/office/drawing/2014/main" id="{A1ACA583-BD78-982E-1D0A-B2CBC6A4B9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92990" cy="911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--Follikuläre Konjunktivitis 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Fieber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HA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--Ähnlich wie eine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Grippe</a:t>
            </a:r>
          </a:p>
        </p:txBody>
      </p:sp>
      <p:sp>
        <p:nvSpPr>
          <p:cNvPr id="86030" name="Line 13">
            <a:extLst>
              <a:ext uri="{FF2B5EF4-FFF2-40B4-BE49-F238E27FC236}">
                <a16:creationId xmlns:a16="http://schemas.microsoft.com/office/drawing/2014/main" id="{DE0582DC-7E4A-83E8-DDEA-D88B59E4C2B0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31" name="Text Box 15">
            <a:extLst>
              <a:ext uri="{FF2B5EF4-FFF2-40B4-BE49-F238E27FC236}">
                <a16:creationId xmlns:a16="http://schemas.microsoft.com/office/drawing/2014/main" id="{6B376091-8C6F-2027-216D-6EAA51A5EB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Epidemische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Keratokonjunktivitis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86032" name="Text Box 16">
            <a:extLst>
              <a:ext uri="{FF2B5EF4-FFF2-40B4-BE49-F238E27FC236}">
                <a16:creationId xmlns:a16="http://schemas.microsoft.com/office/drawing/2014/main" id="{88CC3C3C-E2EF-228F-A385-2F0AB51694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2450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--Kann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einer oberen 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Atemwegsinfektion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folgen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--Beteiligung des zweiten Auges innerhalb von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3–7 Tagen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--Stadien: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   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Schwere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Subepitheliale Infiltrate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(SEI)</a:t>
            </a:r>
          </a:p>
        </p:txBody>
      </p:sp>
      <p:sp>
        <p:nvSpPr>
          <p:cNvPr id="86033" name="Text Box 17">
            <a:extLst>
              <a:ext uri="{FF2B5EF4-FFF2-40B4-BE49-F238E27FC236}">
                <a16:creationId xmlns:a16="http://schemas.microsoft.com/office/drawing/2014/main" id="{15744D6A-A785-4A2C-D954-1DF85BCF1C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1 Woche</a:t>
            </a:r>
          </a:p>
        </p:txBody>
      </p:sp>
      <p:sp>
        <p:nvSpPr>
          <p:cNvPr id="86034" name="Line 18">
            <a:extLst>
              <a:ext uri="{FF2B5EF4-FFF2-40B4-BE49-F238E27FC236}">
                <a16:creationId xmlns:a16="http://schemas.microsoft.com/office/drawing/2014/main" id="{71A99BA0-B606-029F-AD3A-4CD601905E1A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35" name="Text Box 19">
            <a:extLst>
              <a:ext uri="{FF2B5EF4-FFF2-40B4-BE49-F238E27FC236}">
                <a16:creationId xmlns:a16="http://schemas.microsoft.com/office/drawing/2014/main" id="{BC054EEC-E6AD-7693-0323-96726AFC2B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8588" y="5181600"/>
            <a:ext cx="760412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1–2 Wochen</a:t>
            </a:r>
          </a:p>
        </p:txBody>
      </p:sp>
      <p:sp>
        <p:nvSpPr>
          <p:cNvPr id="86036" name="Line 22">
            <a:extLst>
              <a:ext uri="{FF2B5EF4-FFF2-40B4-BE49-F238E27FC236}">
                <a16:creationId xmlns:a16="http://schemas.microsoft.com/office/drawing/2014/main" id="{0A2D5A58-BB2E-60D5-1CA8-1B157B3A0EA2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37" name="Line 23">
            <a:extLst>
              <a:ext uri="{FF2B5EF4-FFF2-40B4-BE49-F238E27FC236}">
                <a16:creationId xmlns:a16="http://schemas.microsoft.com/office/drawing/2014/main" id="{75BD2E4E-2AA3-0657-23C4-638CDEEE4627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51816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38" name="Slide Number Placeholder 1">
            <a:extLst>
              <a:ext uri="{FF2B5EF4-FFF2-40B4-BE49-F238E27FC236}">
                <a16:creationId xmlns:a16="http://schemas.microsoft.com/office/drawing/2014/main" id="{A2D505AA-D9EC-4168-873F-0D0A45272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44672DC-4F53-4494-911B-939500CDBB01}" type="slidenum">
              <a:rPr lang="en-US" altLang="en-US" sz="1000" smtClean="0"/>
              <a:t>136</a:t>
            </a:fld>
            <a:endParaRPr lang="en-US" altLang="en-US" sz="1000"/>
          </a:p>
        </p:txBody>
      </p:sp>
      <p:sp>
        <p:nvSpPr>
          <p:cNvPr id="86039" name="TextBox 23">
            <a:extLst>
              <a:ext uri="{FF2B5EF4-FFF2-40B4-BE49-F238E27FC236}">
                <a16:creationId xmlns:a16="http://schemas.microsoft.com/office/drawing/2014/main" id="{42FB2584-BA75-6D26-9CAC-0C34EB7D2C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1</a:t>
            </a:r>
            <a:r>
              <a:rPr lang="en-US" altLang="en-US" sz="1200" baseline="30000">
                <a:solidFill>
                  <a:schemeClr val="bg1">
                    <a:lumMod val="65000"/>
                  </a:schemeClr>
                </a:solidFill>
              </a:rPr>
              <a:t>st</a:t>
            </a:r>
            <a:endParaRPr lang="en-US" altLang="en-US" sz="180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40" name="TextBox 24">
            <a:extLst>
              <a:ext uri="{FF2B5EF4-FFF2-40B4-BE49-F238E27FC236}">
                <a16:creationId xmlns:a16="http://schemas.microsoft.com/office/drawing/2014/main" id="{C3978DC7-98BC-CB49-876E-B400E70092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2</a:t>
            </a:r>
            <a:r>
              <a:rPr lang="en-US" altLang="en-US" sz="1200" baseline="30000">
                <a:solidFill>
                  <a:schemeClr val="bg1">
                    <a:lumMod val="65000"/>
                  </a:schemeClr>
                </a:solidFill>
              </a:rPr>
              <a:t>nd</a:t>
            </a:r>
            <a:endParaRPr lang="en-US" altLang="en-US" sz="180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41" name="TextBox 25">
            <a:extLst>
              <a:ext uri="{FF2B5EF4-FFF2-40B4-BE49-F238E27FC236}">
                <a16:creationId xmlns:a16="http://schemas.microsoft.com/office/drawing/2014/main" id="{D184734A-1C39-8E49-9786-8AFEE24FF4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5486400"/>
            <a:ext cx="4492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3</a:t>
            </a:r>
            <a:r>
              <a:rPr lang="en-US" altLang="en-US" sz="1200" baseline="30000">
                <a:solidFill>
                  <a:schemeClr val="bg1">
                    <a:lumMod val="65000"/>
                  </a:schemeClr>
                </a:solidFill>
              </a:rPr>
              <a:t>rd</a:t>
            </a:r>
            <a:endParaRPr lang="en-US" altLang="en-US" sz="180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9C8505C8-728C-3219-8E6F-73C69BABFB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Übertragung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durch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engen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Kontakt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Augen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 und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Atemwegssekreten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Gegenstände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Schwimmbäder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Rectangle 26">
            <a:extLst>
              <a:ext uri="{FF2B5EF4-FFF2-40B4-BE49-F238E27FC236}">
                <a16:creationId xmlns:a16="http://schemas.microsoft.com/office/drawing/2014/main" id="{70282CF7-A74F-2493-FA48-9C43332535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57045" y="5796146"/>
            <a:ext cx="3200400" cy="1007163"/>
          </a:xfrm>
          <a:prstGeom prst="rect">
            <a:avLst/>
          </a:prstGeom>
          <a:solidFill>
            <a:schemeClr val="accent5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B3C0DD-D30D-ABC5-2BEF-2955533F4B27}"/>
              </a:ext>
            </a:extLst>
          </p:cNvPr>
          <p:cNvSpPr txBox="1"/>
          <p:nvPr/>
        </p:nvSpPr>
        <p:spPr>
          <a:xfrm>
            <a:off x="5918200" y="5805425"/>
            <a:ext cx="3076676" cy="95410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eaLnBrk="1" hangingPunct="1"/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--Behandlung</a:t>
            </a: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--Symptomatische Behandlung: ATs, kühle Kompressen</a:t>
            </a:r>
          </a:p>
          <a:p>
            <a:pPr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--Schleimhäute: Abziehen</a:t>
            </a: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--+/- </a:t>
            </a:r>
            <a:r>
              <a:rPr lang="en-US" altLang="en-US" sz="1200" b="1" dirty="0">
                <a:solidFill>
                  <a:srgbClr val="0000FF"/>
                </a:solidFill>
              </a:rPr>
              <a:t>Steroide</a:t>
            </a:r>
            <a:endParaRPr lang="en-US" sz="14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CC3448-A881-A7F3-48A3-E9DACE75F2E2}"/>
              </a:ext>
            </a:extLst>
          </p:cNvPr>
          <p:cNvSpPr txBox="1"/>
          <p:nvPr/>
        </p:nvSpPr>
        <p:spPr>
          <a:xfrm>
            <a:off x="765385" y="4367213"/>
            <a:ext cx="4576765" cy="1384995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Wann sollte der Einsatz topischer Steroide in Betracht gezogen werden?</a:t>
            </a:r>
          </a:p>
          <a:p>
            <a:r>
              <a:rPr lang="en-US" sz="1200" dirty="0"/>
              <a:t>Wenn es sich um einen schweren Fall handelt</a:t>
            </a:r>
            <a:r>
              <a:rPr lang="en-US" sz="1200" dirty="0">
                <a:solidFill>
                  <a:srgbClr val="0000FF"/>
                </a:solidFill>
              </a:rPr>
              <a:t>, definiert durch das Vorliegen eines oder mehrerer der folgenden Merkmale: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--Starke Lichtempfindlichkeit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--Konjunktivale Membranen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--Beidseitige SEIs, die </a:t>
            </a:r>
            <a:r>
              <a:rPr lang="en-US" sz="1200" dirty="0"/>
              <a:t>zu einer verminderten Sehschärfe führen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BAD012BE-BF0F-EB7A-8BDD-07CF829CF883}"/>
              </a:ext>
            </a:extLst>
          </p:cNvPr>
          <p:cNvSpPr/>
          <p:nvPr/>
        </p:nvSpPr>
        <p:spPr>
          <a:xfrm>
            <a:off x="5634038" y="6580166"/>
            <a:ext cx="663838" cy="152400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2E15354C-3054-6DEC-24E3-37947C03B2F9}"/>
              </a:ext>
            </a:extLst>
          </p:cNvPr>
          <p:cNvSpPr/>
          <p:nvPr/>
        </p:nvSpPr>
        <p:spPr>
          <a:xfrm rot="10800000">
            <a:off x="7135681" y="6596694"/>
            <a:ext cx="663838" cy="152400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D938ADE-18F8-381A-1D0E-ECDEF17B3BC5}"/>
              </a:ext>
            </a:extLst>
          </p:cNvPr>
          <p:cNvSpPr/>
          <p:nvPr/>
        </p:nvSpPr>
        <p:spPr>
          <a:xfrm>
            <a:off x="2907527" y="5486400"/>
            <a:ext cx="902474" cy="228600"/>
          </a:xfrm>
          <a:prstGeom prst="rect">
            <a:avLst/>
          </a:prstGeom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700"/>
              </a:lnSpc>
            </a:pPr>
            <a:endParaRPr lang="en-US" sz="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516140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FC948-30D2-8EBD-5A17-4102C91A8A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14">
            <a:extLst>
              <a:ext uri="{FF2B5EF4-FFF2-40B4-BE49-F238E27FC236}">
                <a16:creationId xmlns:a16="http://schemas.microsoft.com/office/drawing/2014/main" id="{FBFE23DE-2A91-BF4D-297F-EE1D288F01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86020" name="Rectangle 2">
            <a:extLst>
              <a:ext uri="{FF2B5EF4-FFF2-40B4-BE49-F238E27FC236}">
                <a16:creationId xmlns:a16="http://schemas.microsoft.com/office/drawing/2014/main" id="{2883A548-3797-C7C8-5353-8F0FD18E23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86021" name="Line 3">
            <a:extLst>
              <a:ext uri="{FF2B5EF4-FFF2-40B4-BE49-F238E27FC236}">
                <a16:creationId xmlns:a16="http://schemas.microsoft.com/office/drawing/2014/main" id="{57CAD5AC-7510-381F-0F5C-EB729919B7D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22" name="Text Box 4">
            <a:extLst>
              <a:ext uri="{FF2B5EF4-FFF2-40B4-BE49-F238E27FC236}">
                <a16:creationId xmlns:a16="http://schemas.microsoft.com/office/drawing/2014/main" id="{768008E4-302A-5D22-0B54-0301C33E7A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Drei Augensyndrome</a:t>
            </a:r>
          </a:p>
        </p:txBody>
      </p:sp>
      <p:sp>
        <p:nvSpPr>
          <p:cNvPr id="86023" name="Line 6">
            <a:extLst>
              <a:ext uri="{FF2B5EF4-FFF2-40B4-BE49-F238E27FC236}">
                <a16:creationId xmlns:a16="http://schemas.microsoft.com/office/drawing/2014/main" id="{02E07637-D489-D074-9ACC-9E8F9A6F1109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24" name="Rectangle 7">
            <a:extLst>
              <a:ext uri="{FF2B5EF4-FFF2-40B4-BE49-F238E27FC236}">
                <a16:creationId xmlns:a16="http://schemas.microsoft.com/office/drawing/2014/main" id="{E4062FD9-DC2F-1EDF-4338-1AB6676348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6025" name="Text Box 8">
            <a:extLst>
              <a:ext uri="{FF2B5EF4-FFF2-40B4-BE49-F238E27FC236}">
                <a16:creationId xmlns:a16="http://schemas.microsoft.com/office/drawing/2014/main" id="{9CF67CEA-D600-2387-C351-4A42428D18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chemeClr val="bg1">
                    <a:lumMod val="75000"/>
                  </a:schemeClr>
                </a:solidFill>
              </a:rPr>
              <a:t>Follikuläre Konjunktivitis</a:t>
            </a:r>
          </a:p>
        </p:txBody>
      </p:sp>
      <p:sp>
        <p:nvSpPr>
          <p:cNvPr id="86026" name="Text Box 9">
            <a:extLst>
              <a:ext uri="{FF2B5EF4-FFF2-40B4-BE49-F238E27FC236}">
                <a16:creationId xmlns:a16="http://schemas.microsoft.com/office/drawing/2014/main" id="{9DA2C6B1-F1B3-9109-5B94-1D3AC02339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820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--Leichte, vorübergehende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--Keine ärztliche Behandlung</a:t>
            </a:r>
          </a:p>
        </p:txBody>
      </p:sp>
      <p:sp>
        <p:nvSpPr>
          <p:cNvPr id="86027" name="Rectangle 10">
            <a:extLst>
              <a:ext uri="{FF2B5EF4-FFF2-40B4-BE49-F238E27FC236}">
                <a16:creationId xmlns:a16="http://schemas.microsoft.com/office/drawing/2014/main" id="{5A5E55A8-EFFD-4B4D-AA44-366A2C474E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6028" name="Text Box 11">
            <a:extLst>
              <a:ext uri="{FF2B5EF4-FFF2-40B4-BE49-F238E27FC236}">
                <a16:creationId xmlns:a16="http://schemas.microsoft.com/office/drawing/2014/main" id="{BD654C9E-203E-6E43-C58D-01599E27AA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Pharyngokonjunktivales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Fieber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(PCF)</a:t>
            </a:r>
          </a:p>
        </p:txBody>
      </p:sp>
      <p:sp>
        <p:nvSpPr>
          <p:cNvPr id="86029" name="Text Box 12">
            <a:extLst>
              <a:ext uri="{FF2B5EF4-FFF2-40B4-BE49-F238E27FC236}">
                <a16:creationId xmlns:a16="http://schemas.microsoft.com/office/drawing/2014/main" id="{33777BC0-53C7-13A6-268F-1DA2887E93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92990" cy="911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--Follikuläre Konjunktivitis 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Fieber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HA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--Ähnlich wie eine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Grippe</a:t>
            </a:r>
          </a:p>
        </p:txBody>
      </p:sp>
      <p:sp>
        <p:nvSpPr>
          <p:cNvPr id="86030" name="Line 13">
            <a:extLst>
              <a:ext uri="{FF2B5EF4-FFF2-40B4-BE49-F238E27FC236}">
                <a16:creationId xmlns:a16="http://schemas.microsoft.com/office/drawing/2014/main" id="{1C4CA6F3-B8F2-17CF-D16F-546DFBF35629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31" name="Text Box 15">
            <a:extLst>
              <a:ext uri="{FF2B5EF4-FFF2-40B4-BE49-F238E27FC236}">
                <a16:creationId xmlns:a16="http://schemas.microsoft.com/office/drawing/2014/main" id="{D6F24192-84DE-08A2-A57B-BD728DDFED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Epidemische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Keratokonjunktivitis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86032" name="Text Box 16">
            <a:extLst>
              <a:ext uri="{FF2B5EF4-FFF2-40B4-BE49-F238E27FC236}">
                <a16:creationId xmlns:a16="http://schemas.microsoft.com/office/drawing/2014/main" id="{A63A61F3-D7B9-9882-CD06-B78317C67A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2450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--Kann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einer oberen 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Atemwegsinfektion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folgen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--Beteiligung des zweiten Auges innerhalb von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3–7 Tagen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--Stadien: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   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Schwere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Subepitheliale Infiltrate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(SEI)</a:t>
            </a:r>
          </a:p>
        </p:txBody>
      </p:sp>
      <p:sp>
        <p:nvSpPr>
          <p:cNvPr id="86033" name="Text Box 17">
            <a:extLst>
              <a:ext uri="{FF2B5EF4-FFF2-40B4-BE49-F238E27FC236}">
                <a16:creationId xmlns:a16="http://schemas.microsoft.com/office/drawing/2014/main" id="{4CCA1646-A3CE-FB19-B5EA-ED738628B1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1 Woche</a:t>
            </a:r>
          </a:p>
        </p:txBody>
      </p:sp>
      <p:sp>
        <p:nvSpPr>
          <p:cNvPr id="86034" name="Line 18">
            <a:extLst>
              <a:ext uri="{FF2B5EF4-FFF2-40B4-BE49-F238E27FC236}">
                <a16:creationId xmlns:a16="http://schemas.microsoft.com/office/drawing/2014/main" id="{F4718180-6BDF-2D86-41B4-930E4CB759D2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35" name="Text Box 19">
            <a:extLst>
              <a:ext uri="{FF2B5EF4-FFF2-40B4-BE49-F238E27FC236}">
                <a16:creationId xmlns:a16="http://schemas.microsoft.com/office/drawing/2014/main" id="{DB0F1CB4-42CF-8BC2-8C70-A8B7FDF49C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8588" y="5181600"/>
            <a:ext cx="760412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1–2 Wochen</a:t>
            </a:r>
          </a:p>
        </p:txBody>
      </p:sp>
      <p:sp>
        <p:nvSpPr>
          <p:cNvPr id="86036" name="Line 22">
            <a:extLst>
              <a:ext uri="{FF2B5EF4-FFF2-40B4-BE49-F238E27FC236}">
                <a16:creationId xmlns:a16="http://schemas.microsoft.com/office/drawing/2014/main" id="{3B9D3422-EF09-C0FB-D45C-897B17D3F067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37" name="Line 23">
            <a:extLst>
              <a:ext uri="{FF2B5EF4-FFF2-40B4-BE49-F238E27FC236}">
                <a16:creationId xmlns:a16="http://schemas.microsoft.com/office/drawing/2014/main" id="{AB6526EC-7852-B15E-0199-D63B5C3B3226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51816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38" name="Slide Number Placeholder 1">
            <a:extLst>
              <a:ext uri="{FF2B5EF4-FFF2-40B4-BE49-F238E27FC236}">
                <a16:creationId xmlns:a16="http://schemas.microsoft.com/office/drawing/2014/main" id="{8CA9A451-FCE4-B30E-1337-BAA7459C8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44672DC-4F53-4494-911B-939500CDBB01}" type="slidenum">
              <a:rPr lang="en-US" altLang="en-US" sz="1000" smtClean="0"/>
              <a:t>137</a:t>
            </a:fld>
            <a:endParaRPr lang="en-US" altLang="en-US" sz="1000"/>
          </a:p>
        </p:txBody>
      </p:sp>
      <p:sp>
        <p:nvSpPr>
          <p:cNvPr id="86039" name="TextBox 23">
            <a:extLst>
              <a:ext uri="{FF2B5EF4-FFF2-40B4-BE49-F238E27FC236}">
                <a16:creationId xmlns:a16="http://schemas.microsoft.com/office/drawing/2014/main" id="{097AD6B9-25C4-32A1-025D-85E5232A7B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1</a:t>
            </a:r>
            <a:r>
              <a:rPr lang="en-US" altLang="en-US" sz="1200" baseline="30000">
                <a:solidFill>
                  <a:schemeClr val="bg1">
                    <a:lumMod val="65000"/>
                  </a:schemeClr>
                </a:solidFill>
              </a:rPr>
              <a:t>st</a:t>
            </a:r>
            <a:endParaRPr lang="en-US" altLang="en-US" sz="180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40" name="TextBox 24">
            <a:extLst>
              <a:ext uri="{FF2B5EF4-FFF2-40B4-BE49-F238E27FC236}">
                <a16:creationId xmlns:a16="http://schemas.microsoft.com/office/drawing/2014/main" id="{8C3987CD-761F-F268-6230-347DFC4319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2</a:t>
            </a:r>
            <a:r>
              <a:rPr lang="en-US" altLang="en-US" sz="1200" baseline="30000">
                <a:solidFill>
                  <a:schemeClr val="bg1">
                    <a:lumMod val="65000"/>
                  </a:schemeClr>
                </a:solidFill>
              </a:rPr>
              <a:t>nd</a:t>
            </a:r>
            <a:endParaRPr lang="en-US" altLang="en-US" sz="180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41" name="TextBox 25">
            <a:extLst>
              <a:ext uri="{FF2B5EF4-FFF2-40B4-BE49-F238E27FC236}">
                <a16:creationId xmlns:a16="http://schemas.microsoft.com/office/drawing/2014/main" id="{BDEE7E23-F2D6-EE57-4FD9-FF2F2D0543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5486400"/>
            <a:ext cx="4492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3</a:t>
            </a:r>
            <a:r>
              <a:rPr lang="en-US" altLang="en-US" sz="1200" baseline="30000">
                <a:solidFill>
                  <a:schemeClr val="bg1">
                    <a:lumMod val="65000"/>
                  </a:schemeClr>
                </a:solidFill>
              </a:rPr>
              <a:t>rd</a:t>
            </a:r>
            <a:endParaRPr lang="en-US" altLang="en-US" sz="180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4DDCFAA8-48F0-BA03-D327-FFB212A9DB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Übertragung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durch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engen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Kontakt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Augen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 und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Atemwegssekreten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Gegenstände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Schwimmbäder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Rectangle 26">
            <a:extLst>
              <a:ext uri="{FF2B5EF4-FFF2-40B4-BE49-F238E27FC236}">
                <a16:creationId xmlns:a16="http://schemas.microsoft.com/office/drawing/2014/main" id="{B419855B-FA93-00F8-3CEB-690ACD61F5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57045" y="5796146"/>
            <a:ext cx="3200400" cy="1007163"/>
          </a:xfrm>
          <a:prstGeom prst="rect">
            <a:avLst/>
          </a:prstGeom>
          <a:solidFill>
            <a:schemeClr val="accent5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3305F0A-8C01-0011-87B8-984BC471808F}"/>
              </a:ext>
            </a:extLst>
          </p:cNvPr>
          <p:cNvSpPr txBox="1"/>
          <p:nvPr/>
        </p:nvSpPr>
        <p:spPr>
          <a:xfrm>
            <a:off x="5918200" y="5805425"/>
            <a:ext cx="3076676" cy="95410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eaLnBrk="1" hangingPunct="1"/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--Behandlung</a:t>
            </a: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--Symptomatische Behandlung: Antihistaminika, kühle Kompressen</a:t>
            </a:r>
          </a:p>
          <a:p>
            <a:pPr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--Schleimhäute: Abziehen</a:t>
            </a: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--+/- </a:t>
            </a:r>
            <a:r>
              <a:rPr lang="en-US" altLang="en-US" sz="1200" b="1" dirty="0">
                <a:solidFill>
                  <a:srgbClr val="0000FF"/>
                </a:solidFill>
              </a:rPr>
              <a:t>Steroide</a:t>
            </a:r>
            <a:endParaRPr lang="en-US" sz="14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39E9DB-8F7A-C22E-5FB7-A3710E397770}"/>
              </a:ext>
            </a:extLst>
          </p:cNvPr>
          <p:cNvSpPr txBox="1"/>
          <p:nvPr/>
        </p:nvSpPr>
        <p:spPr>
          <a:xfrm>
            <a:off x="765385" y="4367213"/>
            <a:ext cx="4576765" cy="1384995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Wann sollte der Einsatz topischer Steroide in Betracht gezogen werden?</a:t>
            </a:r>
          </a:p>
          <a:p>
            <a:r>
              <a:rPr lang="en-US" sz="1200" dirty="0"/>
              <a:t>Wenn es sich um einen schweren Fall handelt</a:t>
            </a:r>
            <a:r>
              <a:rPr lang="en-US" sz="1200" dirty="0">
                <a:solidFill>
                  <a:srgbClr val="0000FF"/>
                </a:solidFill>
              </a:rPr>
              <a:t>, definiert als das Vorliegen eines oder mehrerer der folgenden Merkmale: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--Starke Lichtempfindlichkeit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--Konjunktivale Membranen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--Beidseitige SEIs, die </a:t>
            </a:r>
            <a:r>
              <a:rPr lang="en-US" sz="1200" dirty="0"/>
              <a:t>zu einer verminderten Sehschärfe führen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3C17B17D-C778-A172-400E-4A2D3061A1DA}"/>
              </a:ext>
            </a:extLst>
          </p:cNvPr>
          <p:cNvSpPr/>
          <p:nvPr/>
        </p:nvSpPr>
        <p:spPr>
          <a:xfrm>
            <a:off x="5573581" y="6596598"/>
            <a:ext cx="663838" cy="152400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F51B766A-4CD9-9CFA-09EE-68999C6BC641}"/>
              </a:ext>
            </a:extLst>
          </p:cNvPr>
          <p:cNvSpPr/>
          <p:nvPr/>
        </p:nvSpPr>
        <p:spPr>
          <a:xfrm rot="10800000">
            <a:off x="7086600" y="6578221"/>
            <a:ext cx="663838" cy="152400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713522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EB0198-DEB1-D2D6-F32A-1A86E08C01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14">
            <a:extLst>
              <a:ext uri="{FF2B5EF4-FFF2-40B4-BE49-F238E27FC236}">
                <a16:creationId xmlns:a16="http://schemas.microsoft.com/office/drawing/2014/main" id="{BEC1DD3D-3AAA-B608-0571-B05DFA6ED2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86020" name="Rectangle 2">
            <a:extLst>
              <a:ext uri="{FF2B5EF4-FFF2-40B4-BE49-F238E27FC236}">
                <a16:creationId xmlns:a16="http://schemas.microsoft.com/office/drawing/2014/main" id="{D1AB73D9-7878-1B35-BEE7-84EF6B0C54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86021" name="Line 3">
            <a:extLst>
              <a:ext uri="{FF2B5EF4-FFF2-40B4-BE49-F238E27FC236}">
                <a16:creationId xmlns:a16="http://schemas.microsoft.com/office/drawing/2014/main" id="{94B0B8F9-3D79-96E0-AD8E-1EAACB105E4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22" name="Text Box 4">
            <a:extLst>
              <a:ext uri="{FF2B5EF4-FFF2-40B4-BE49-F238E27FC236}">
                <a16:creationId xmlns:a16="http://schemas.microsoft.com/office/drawing/2014/main" id="{1B16F9B5-E62E-A060-2D95-72BF7BFEEE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Drei Augensyndrome</a:t>
            </a:r>
          </a:p>
        </p:txBody>
      </p:sp>
      <p:sp>
        <p:nvSpPr>
          <p:cNvPr id="86023" name="Line 6">
            <a:extLst>
              <a:ext uri="{FF2B5EF4-FFF2-40B4-BE49-F238E27FC236}">
                <a16:creationId xmlns:a16="http://schemas.microsoft.com/office/drawing/2014/main" id="{EC77EE6D-FB15-C176-7FC2-9C286F411305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24" name="Rectangle 7">
            <a:extLst>
              <a:ext uri="{FF2B5EF4-FFF2-40B4-BE49-F238E27FC236}">
                <a16:creationId xmlns:a16="http://schemas.microsoft.com/office/drawing/2014/main" id="{80895F34-04BB-CCAB-8431-5E174F3231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6025" name="Text Box 8">
            <a:extLst>
              <a:ext uri="{FF2B5EF4-FFF2-40B4-BE49-F238E27FC236}">
                <a16:creationId xmlns:a16="http://schemas.microsoft.com/office/drawing/2014/main" id="{585409ED-F460-60A7-0510-CC48C3A513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chemeClr val="bg1">
                    <a:lumMod val="75000"/>
                  </a:schemeClr>
                </a:solidFill>
              </a:rPr>
              <a:t>Follikuläre Konjunktivitis</a:t>
            </a:r>
          </a:p>
        </p:txBody>
      </p:sp>
      <p:sp>
        <p:nvSpPr>
          <p:cNvPr id="86026" name="Text Box 9">
            <a:extLst>
              <a:ext uri="{FF2B5EF4-FFF2-40B4-BE49-F238E27FC236}">
                <a16:creationId xmlns:a16="http://schemas.microsoft.com/office/drawing/2014/main" id="{ADED0241-C1D4-DCA0-D86D-B1960B361E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820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--Leichte, vorübergehende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--Keine ärztliche Behandlung</a:t>
            </a:r>
          </a:p>
        </p:txBody>
      </p:sp>
      <p:sp>
        <p:nvSpPr>
          <p:cNvPr id="86027" name="Rectangle 10">
            <a:extLst>
              <a:ext uri="{FF2B5EF4-FFF2-40B4-BE49-F238E27FC236}">
                <a16:creationId xmlns:a16="http://schemas.microsoft.com/office/drawing/2014/main" id="{E39D8E2E-D3B6-0061-A3D1-7BBFB9758F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6028" name="Text Box 11">
            <a:extLst>
              <a:ext uri="{FF2B5EF4-FFF2-40B4-BE49-F238E27FC236}">
                <a16:creationId xmlns:a16="http://schemas.microsoft.com/office/drawing/2014/main" id="{E448081F-8303-112D-B393-3B7C0DE299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Pharyngokonjunktivales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Fieber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(PCF)</a:t>
            </a:r>
          </a:p>
        </p:txBody>
      </p:sp>
      <p:sp>
        <p:nvSpPr>
          <p:cNvPr id="86029" name="Text Box 12">
            <a:extLst>
              <a:ext uri="{FF2B5EF4-FFF2-40B4-BE49-F238E27FC236}">
                <a16:creationId xmlns:a16="http://schemas.microsoft.com/office/drawing/2014/main" id="{B964EADC-4E0A-CF6D-048D-898E79E127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92990" cy="911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--Follikuläre Konjunktivitis 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Fieber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HA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--Ähnlich wie eine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Grippe</a:t>
            </a:r>
          </a:p>
        </p:txBody>
      </p:sp>
      <p:sp>
        <p:nvSpPr>
          <p:cNvPr id="86030" name="Line 13">
            <a:extLst>
              <a:ext uri="{FF2B5EF4-FFF2-40B4-BE49-F238E27FC236}">
                <a16:creationId xmlns:a16="http://schemas.microsoft.com/office/drawing/2014/main" id="{6FC46CDF-164C-30FC-429F-137CE011BC37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31" name="Text Box 15">
            <a:extLst>
              <a:ext uri="{FF2B5EF4-FFF2-40B4-BE49-F238E27FC236}">
                <a16:creationId xmlns:a16="http://schemas.microsoft.com/office/drawing/2014/main" id="{39ED0C05-F3D6-ED7E-6626-B1AC1415E6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Epidemische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Keratokonjunktivitis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86032" name="Text Box 16">
            <a:extLst>
              <a:ext uri="{FF2B5EF4-FFF2-40B4-BE49-F238E27FC236}">
                <a16:creationId xmlns:a16="http://schemas.microsoft.com/office/drawing/2014/main" id="{0EF8C093-2389-B73F-B466-D7EB45B316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2409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--Kann von einer oberen Atemwegsinfektion (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URTI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) vorausgegangen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--Beteiligung des zweiten Auges innerhalb von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3–7 Tagen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--Stadien: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   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Schwere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Subepitheliale Infiltrate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(SEI)</a:t>
            </a:r>
          </a:p>
        </p:txBody>
      </p:sp>
      <p:sp>
        <p:nvSpPr>
          <p:cNvPr id="86033" name="Text Box 17">
            <a:extLst>
              <a:ext uri="{FF2B5EF4-FFF2-40B4-BE49-F238E27FC236}">
                <a16:creationId xmlns:a16="http://schemas.microsoft.com/office/drawing/2014/main" id="{64408247-72E1-AEDA-CDAF-A64338BCED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1 Woche</a:t>
            </a:r>
          </a:p>
        </p:txBody>
      </p:sp>
      <p:sp>
        <p:nvSpPr>
          <p:cNvPr id="86034" name="Line 18">
            <a:extLst>
              <a:ext uri="{FF2B5EF4-FFF2-40B4-BE49-F238E27FC236}">
                <a16:creationId xmlns:a16="http://schemas.microsoft.com/office/drawing/2014/main" id="{915C8954-FA1A-39FF-AE4B-4A02B388AB63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35" name="Text Box 19">
            <a:extLst>
              <a:ext uri="{FF2B5EF4-FFF2-40B4-BE49-F238E27FC236}">
                <a16:creationId xmlns:a16="http://schemas.microsoft.com/office/drawing/2014/main" id="{36C4E156-2380-2B3A-05C9-FAE9F3D21A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8588" y="5181600"/>
            <a:ext cx="760412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1–2 Wochen</a:t>
            </a:r>
          </a:p>
        </p:txBody>
      </p:sp>
      <p:sp>
        <p:nvSpPr>
          <p:cNvPr id="86036" name="Line 22">
            <a:extLst>
              <a:ext uri="{FF2B5EF4-FFF2-40B4-BE49-F238E27FC236}">
                <a16:creationId xmlns:a16="http://schemas.microsoft.com/office/drawing/2014/main" id="{DB23FC7D-78AD-D53B-8D16-19858DB24E06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37" name="Line 23">
            <a:extLst>
              <a:ext uri="{FF2B5EF4-FFF2-40B4-BE49-F238E27FC236}">
                <a16:creationId xmlns:a16="http://schemas.microsoft.com/office/drawing/2014/main" id="{41D76021-4192-AA3C-BF08-FEF26F719533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51816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38" name="Slide Number Placeholder 1">
            <a:extLst>
              <a:ext uri="{FF2B5EF4-FFF2-40B4-BE49-F238E27FC236}">
                <a16:creationId xmlns:a16="http://schemas.microsoft.com/office/drawing/2014/main" id="{EC052ED4-7E7A-8841-D208-03BFAF8D7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44672DC-4F53-4494-911B-939500CDBB01}" type="slidenum">
              <a:rPr lang="en-US" altLang="en-US" sz="1000" smtClean="0"/>
              <a:t>138</a:t>
            </a:fld>
            <a:endParaRPr lang="en-US" altLang="en-US" sz="1000"/>
          </a:p>
        </p:txBody>
      </p:sp>
      <p:sp>
        <p:nvSpPr>
          <p:cNvPr id="86039" name="TextBox 23">
            <a:extLst>
              <a:ext uri="{FF2B5EF4-FFF2-40B4-BE49-F238E27FC236}">
                <a16:creationId xmlns:a16="http://schemas.microsoft.com/office/drawing/2014/main" id="{DC463A3B-2D8F-0185-E482-A5F8B6A8BB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1</a:t>
            </a:r>
            <a:r>
              <a:rPr lang="en-US" altLang="en-US" sz="1200" baseline="30000">
                <a:solidFill>
                  <a:schemeClr val="bg1">
                    <a:lumMod val="65000"/>
                  </a:schemeClr>
                </a:solidFill>
              </a:rPr>
              <a:t>st</a:t>
            </a:r>
            <a:endParaRPr lang="en-US" altLang="en-US" sz="180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40" name="TextBox 24">
            <a:extLst>
              <a:ext uri="{FF2B5EF4-FFF2-40B4-BE49-F238E27FC236}">
                <a16:creationId xmlns:a16="http://schemas.microsoft.com/office/drawing/2014/main" id="{FD614A30-671A-A0DF-2BF9-7596871233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2</a:t>
            </a:r>
            <a:r>
              <a:rPr lang="en-US" altLang="en-US" sz="1200" baseline="30000">
                <a:solidFill>
                  <a:schemeClr val="bg1">
                    <a:lumMod val="65000"/>
                  </a:schemeClr>
                </a:solidFill>
              </a:rPr>
              <a:t>nd</a:t>
            </a:r>
            <a:endParaRPr lang="en-US" altLang="en-US" sz="180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41" name="TextBox 25">
            <a:extLst>
              <a:ext uri="{FF2B5EF4-FFF2-40B4-BE49-F238E27FC236}">
                <a16:creationId xmlns:a16="http://schemas.microsoft.com/office/drawing/2014/main" id="{A6307309-6285-6386-B0E4-8DFCC38B2B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5486400"/>
            <a:ext cx="4492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3</a:t>
            </a:r>
            <a:r>
              <a:rPr lang="en-US" altLang="en-US" sz="1200" baseline="30000">
                <a:solidFill>
                  <a:schemeClr val="bg1">
                    <a:lumMod val="65000"/>
                  </a:schemeClr>
                </a:solidFill>
              </a:rPr>
              <a:t>rd</a:t>
            </a:r>
            <a:endParaRPr lang="en-US" altLang="en-US" sz="180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665E4CC2-9532-C55B-A0A9-B10620CCD6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Übertragung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durch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engen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Kontakt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Augen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 und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Atemwegssekreten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Gegenstände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Schwimmbäder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Rectangle 26">
            <a:extLst>
              <a:ext uri="{FF2B5EF4-FFF2-40B4-BE49-F238E27FC236}">
                <a16:creationId xmlns:a16="http://schemas.microsoft.com/office/drawing/2014/main" id="{742913B7-AD17-E6E0-C1D9-CAD1CB0BCF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57045" y="5796146"/>
            <a:ext cx="3200400" cy="1007163"/>
          </a:xfrm>
          <a:prstGeom prst="rect">
            <a:avLst/>
          </a:prstGeom>
          <a:solidFill>
            <a:schemeClr val="accent5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55B75C-8269-CCEC-C8BA-8EDC849EA974}"/>
              </a:ext>
            </a:extLst>
          </p:cNvPr>
          <p:cNvSpPr txBox="1"/>
          <p:nvPr/>
        </p:nvSpPr>
        <p:spPr>
          <a:xfrm>
            <a:off x="5918200" y="5805425"/>
            <a:ext cx="3076676" cy="95410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eaLnBrk="1" hangingPunct="1"/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--Behandlung</a:t>
            </a: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--Symptomatische Behandlung: ATs, kühle Kompressen</a:t>
            </a:r>
          </a:p>
          <a:p>
            <a:pPr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--Schleimhäute: Abziehen</a:t>
            </a: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--+/- </a:t>
            </a:r>
            <a:r>
              <a:rPr lang="en-US" altLang="en-US" sz="1200" b="1" dirty="0">
                <a:solidFill>
                  <a:srgbClr val="0000FF"/>
                </a:solidFill>
              </a:rPr>
              <a:t>Steroide</a:t>
            </a:r>
            <a:endParaRPr lang="en-US" sz="14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CB0239-085C-3789-C24A-BB1A6161B52C}"/>
              </a:ext>
            </a:extLst>
          </p:cNvPr>
          <p:cNvSpPr txBox="1"/>
          <p:nvPr/>
        </p:nvSpPr>
        <p:spPr>
          <a:xfrm>
            <a:off x="765385" y="4367213"/>
            <a:ext cx="4576765" cy="2246769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Wann sollte der Einsatz topischer Steroide in Betracht gezogen werden?</a:t>
            </a:r>
          </a:p>
          <a:p>
            <a:r>
              <a:rPr lang="en-US" sz="1200" dirty="0"/>
              <a:t>Wenn es sich um einen schweren Fall handelt</a:t>
            </a:r>
            <a:r>
              <a:rPr lang="en-US" sz="1200" dirty="0">
                <a:solidFill>
                  <a:srgbClr val="0000FF"/>
                </a:solidFill>
              </a:rPr>
              <a:t>, definiert als das Vorliegen eines oder mehrerer der folgenden Merkmale: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--Starke Lichtempfindlichkeit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--Konjunktivale Membranen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--Beidseitige SEIs, die zu einer verminderten Sehschärfe führen</a:t>
            </a:r>
          </a:p>
          <a:p>
            <a:endParaRPr lang="en-US" sz="1400" dirty="0"/>
          </a:p>
          <a:p>
            <a:r>
              <a:rPr lang="en-US" sz="1200" i="1" dirty="0"/>
              <a:t>Was sind die beiden Nachteile einer Steroidtherapie?</a:t>
            </a:r>
          </a:p>
          <a:p>
            <a:r>
              <a:rPr lang="en-US" sz="1200" dirty="0"/>
              <a:t>--</a:t>
            </a:r>
            <a:r>
              <a:rPr lang="en-US" sz="1200" b="1" i="1" dirty="0"/>
              <a:t>?</a:t>
            </a:r>
          </a:p>
          <a:p>
            <a:r>
              <a:rPr lang="en-US" sz="1200" dirty="0"/>
              <a:t>--</a:t>
            </a:r>
            <a:r>
              <a:rPr lang="en-US" sz="1200" b="1" i="1" dirty="0"/>
              <a:t>?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AFD4C9F9-C886-B655-9C98-9CBB03C22697}"/>
              </a:ext>
            </a:extLst>
          </p:cNvPr>
          <p:cNvSpPr/>
          <p:nvPr/>
        </p:nvSpPr>
        <p:spPr>
          <a:xfrm>
            <a:off x="5670550" y="6565436"/>
            <a:ext cx="663838" cy="152400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B3EE8456-7AAC-58F7-01D1-263BE59B471A}"/>
              </a:ext>
            </a:extLst>
          </p:cNvPr>
          <p:cNvSpPr/>
          <p:nvPr/>
        </p:nvSpPr>
        <p:spPr>
          <a:xfrm rot="10800000">
            <a:off x="7010400" y="6596598"/>
            <a:ext cx="663838" cy="152400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584999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E23B29-3D4E-E696-5A27-605D53F94F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14">
            <a:extLst>
              <a:ext uri="{FF2B5EF4-FFF2-40B4-BE49-F238E27FC236}">
                <a16:creationId xmlns:a16="http://schemas.microsoft.com/office/drawing/2014/main" id="{1E73C631-3219-7F07-C863-334A2951FB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86020" name="Rectangle 2">
            <a:extLst>
              <a:ext uri="{FF2B5EF4-FFF2-40B4-BE49-F238E27FC236}">
                <a16:creationId xmlns:a16="http://schemas.microsoft.com/office/drawing/2014/main" id="{73EE101A-FD36-32B6-980D-497A27A3A6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86021" name="Line 3">
            <a:extLst>
              <a:ext uri="{FF2B5EF4-FFF2-40B4-BE49-F238E27FC236}">
                <a16:creationId xmlns:a16="http://schemas.microsoft.com/office/drawing/2014/main" id="{E91444F1-EF26-A45C-17A5-748D2969433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22" name="Text Box 4">
            <a:extLst>
              <a:ext uri="{FF2B5EF4-FFF2-40B4-BE49-F238E27FC236}">
                <a16:creationId xmlns:a16="http://schemas.microsoft.com/office/drawing/2014/main" id="{5B43C06D-7C78-0919-6CAE-322574CC99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Drei Augensyndrome</a:t>
            </a:r>
          </a:p>
        </p:txBody>
      </p:sp>
      <p:sp>
        <p:nvSpPr>
          <p:cNvPr id="86023" name="Line 6">
            <a:extLst>
              <a:ext uri="{FF2B5EF4-FFF2-40B4-BE49-F238E27FC236}">
                <a16:creationId xmlns:a16="http://schemas.microsoft.com/office/drawing/2014/main" id="{DB60414B-63C3-2C54-59EB-7972213570DD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24" name="Rectangle 7">
            <a:extLst>
              <a:ext uri="{FF2B5EF4-FFF2-40B4-BE49-F238E27FC236}">
                <a16:creationId xmlns:a16="http://schemas.microsoft.com/office/drawing/2014/main" id="{D31F550B-449A-8DD1-6E1A-4BDD38D151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6025" name="Text Box 8">
            <a:extLst>
              <a:ext uri="{FF2B5EF4-FFF2-40B4-BE49-F238E27FC236}">
                <a16:creationId xmlns:a16="http://schemas.microsoft.com/office/drawing/2014/main" id="{51609288-5C5C-59FF-F2C5-189D6B1CD3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chemeClr val="bg1">
                    <a:lumMod val="75000"/>
                  </a:schemeClr>
                </a:solidFill>
              </a:rPr>
              <a:t>Follikuläre Konjunktivitis</a:t>
            </a:r>
          </a:p>
        </p:txBody>
      </p:sp>
      <p:sp>
        <p:nvSpPr>
          <p:cNvPr id="86026" name="Text Box 9">
            <a:extLst>
              <a:ext uri="{FF2B5EF4-FFF2-40B4-BE49-F238E27FC236}">
                <a16:creationId xmlns:a16="http://schemas.microsoft.com/office/drawing/2014/main" id="{7DC0843A-1D79-94E4-3DCE-CDAC511529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820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--Leichte, vorübergehende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--Keine ärztliche Behandlung</a:t>
            </a:r>
          </a:p>
        </p:txBody>
      </p:sp>
      <p:sp>
        <p:nvSpPr>
          <p:cNvPr id="86027" name="Rectangle 10">
            <a:extLst>
              <a:ext uri="{FF2B5EF4-FFF2-40B4-BE49-F238E27FC236}">
                <a16:creationId xmlns:a16="http://schemas.microsoft.com/office/drawing/2014/main" id="{FB9033A9-6768-0050-0386-3D7867EA26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6028" name="Text Box 11">
            <a:extLst>
              <a:ext uri="{FF2B5EF4-FFF2-40B4-BE49-F238E27FC236}">
                <a16:creationId xmlns:a16="http://schemas.microsoft.com/office/drawing/2014/main" id="{5218AB02-EB93-A6BC-B823-E4894604F1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Pharyngokonjunktivales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Fieber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(PCF)</a:t>
            </a:r>
          </a:p>
        </p:txBody>
      </p:sp>
      <p:sp>
        <p:nvSpPr>
          <p:cNvPr id="86029" name="Text Box 12">
            <a:extLst>
              <a:ext uri="{FF2B5EF4-FFF2-40B4-BE49-F238E27FC236}">
                <a16:creationId xmlns:a16="http://schemas.microsoft.com/office/drawing/2014/main" id="{9121C1BF-2DBC-AC92-2DBF-A64C387B45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92990" cy="911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--Follikuläre Konjunktivitis 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Fieber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HA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--Ähnlich wie eine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Grippe</a:t>
            </a:r>
          </a:p>
        </p:txBody>
      </p:sp>
      <p:sp>
        <p:nvSpPr>
          <p:cNvPr id="86030" name="Line 13">
            <a:extLst>
              <a:ext uri="{FF2B5EF4-FFF2-40B4-BE49-F238E27FC236}">
                <a16:creationId xmlns:a16="http://schemas.microsoft.com/office/drawing/2014/main" id="{A9FEEFF8-27B9-36FD-FB24-8A39B78E14C2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31" name="Text Box 15">
            <a:extLst>
              <a:ext uri="{FF2B5EF4-FFF2-40B4-BE49-F238E27FC236}">
                <a16:creationId xmlns:a16="http://schemas.microsoft.com/office/drawing/2014/main" id="{414516ED-5738-6FE5-D891-1602FB567B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Epidemische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Keratokonjunktivitis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86032" name="Text Box 16">
            <a:extLst>
              <a:ext uri="{FF2B5EF4-FFF2-40B4-BE49-F238E27FC236}">
                <a16:creationId xmlns:a16="http://schemas.microsoft.com/office/drawing/2014/main" id="{04BC8D06-19F0-5682-34E6-785C5BA02D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2450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--Kann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einer oberen 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Atemwegsinfektion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folgen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--Beteiligung des zweiten Auges innerhalb von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3–7 Tagen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--Stadien: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   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Schwere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Subepitheliale Infiltrate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(SEI)</a:t>
            </a:r>
          </a:p>
        </p:txBody>
      </p:sp>
      <p:sp>
        <p:nvSpPr>
          <p:cNvPr id="86033" name="Text Box 17">
            <a:extLst>
              <a:ext uri="{FF2B5EF4-FFF2-40B4-BE49-F238E27FC236}">
                <a16:creationId xmlns:a16="http://schemas.microsoft.com/office/drawing/2014/main" id="{756280B9-6607-ACCF-FA3D-275D0CD434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1 Woche</a:t>
            </a:r>
          </a:p>
        </p:txBody>
      </p:sp>
      <p:sp>
        <p:nvSpPr>
          <p:cNvPr id="86034" name="Line 18">
            <a:extLst>
              <a:ext uri="{FF2B5EF4-FFF2-40B4-BE49-F238E27FC236}">
                <a16:creationId xmlns:a16="http://schemas.microsoft.com/office/drawing/2014/main" id="{7AA2BBF1-E2F6-BF93-5AFB-6CBE3D6FFD2C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35" name="Text Box 19">
            <a:extLst>
              <a:ext uri="{FF2B5EF4-FFF2-40B4-BE49-F238E27FC236}">
                <a16:creationId xmlns:a16="http://schemas.microsoft.com/office/drawing/2014/main" id="{9E035539-C6AA-BF0F-F745-FA605865D8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8588" y="5181600"/>
            <a:ext cx="760412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1–2 Wochen</a:t>
            </a:r>
          </a:p>
        </p:txBody>
      </p:sp>
      <p:sp>
        <p:nvSpPr>
          <p:cNvPr id="86036" name="Line 22">
            <a:extLst>
              <a:ext uri="{FF2B5EF4-FFF2-40B4-BE49-F238E27FC236}">
                <a16:creationId xmlns:a16="http://schemas.microsoft.com/office/drawing/2014/main" id="{D24CD067-0405-FDFD-AFE3-8FF5EBCDB990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37" name="Line 23">
            <a:extLst>
              <a:ext uri="{FF2B5EF4-FFF2-40B4-BE49-F238E27FC236}">
                <a16:creationId xmlns:a16="http://schemas.microsoft.com/office/drawing/2014/main" id="{2DB59100-A397-3263-3A69-FB1E0653615D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51816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38" name="Slide Number Placeholder 1">
            <a:extLst>
              <a:ext uri="{FF2B5EF4-FFF2-40B4-BE49-F238E27FC236}">
                <a16:creationId xmlns:a16="http://schemas.microsoft.com/office/drawing/2014/main" id="{BCAC7FF9-907C-788D-1AB4-658F4E324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44672DC-4F53-4494-911B-939500CDBB01}" type="slidenum">
              <a:rPr lang="en-US" altLang="en-US" sz="1000" smtClean="0"/>
              <a:t>139</a:t>
            </a:fld>
            <a:endParaRPr lang="en-US" altLang="en-US" sz="1000"/>
          </a:p>
        </p:txBody>
      </p:sp>
      <p:sp>
        <p:nvSpPr>
          <p:cNvPr id="86039" name="TextBox 23">
            <a:extLst>
              <a:ext uri="{FF2B5EF4-FFF2-40B4-BE49-F238E27FC236}">
                <a16:creationId xmlns:a16="http://schemas.microsoft.com/office/drawing/2014/main" id="{F95D97F5-EA85-91C3-86BA-8D9EF0DDED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1</a:t>
            </a:r>
            <a:r>
              <a:rPr lang="en-US" altLang="en-US" sz="1200" baseline="30000">
                <a:solidFill>
                  <a:schemeClr val="bg1">
                    <a:lumMod val="65000"/>
                  </a:schemeClr>
                </a:solidFill>
              </a:rPr>
              <a:t>st</a:t>
            </a:r>
            <a:endParaRPr lang="en-US" altLang="en-US" sz="180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40" name="TextBox 24">
            <a:extLst>
              <a:ext uri="{FF2B5EF4-FFF2-40B4-BE49-F238E27FC236}">
                <a16:creationId xmlns:a16="http://schemas.microsoft.com/office/drawing/2014/main" id="{0CDD8ABD-310A-F7BB-3976-53BEA1B0AC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2</a:t>
            </a:r>
            <a:r>
              <a:rPr lang="en-US" altLang="en-US" sz="1200" baseline="30000">
                <a:solidFill>
                  <a:schemeClr val="bg1">
                    <a:lumMod val="65000"/>
                  </a:schemeClr>
                </a:solidFill>
              </a:rPr>
              <a:t>nd</a:t>
            </a:r>
            <a:endParaRPr lang="en-US" altLang="en-US" sz="180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41" name="TextBox 25">
            <a:extLst>
              <a:ext uri="{FF2B5EF4-FFF2-40B4-BE49-F238E27FC236}">
                <a16:creationId xmlns:a16="http://schemas.microsoft.com/office/drawing/2014/main" id="{4B65EA59-053B-B319-F628-39C43B729B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5486400"/>
            <a:ext cx="4492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3</a:t>
            </a:r>
            <a:r>
              <a:rPr lang="en-US" altLang="en-US" sz="1200" baseline="30000">
                <a:solidFill>
                  <a:schemeClr val="bg1">
                    <a:lumMod val="65000"/>
                  </a:schemeClr>
                </a:solidFill>
              </a:rPr>
              <a:t>rd</a:t>
            </a:r>
            <a:endParaRPr lang="en-US" altLang="en-US" sz="180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A24C7CBA-DD41-4473-B847-A1F0E718EE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Übertragung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durch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engen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Kontakt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Augen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 und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Atemwegssekreten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Gegenstände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Schwimmbäder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Rectangle 26">
            <a:extLst>
              <a:ext uri="{FF2B5EF4-FFF2-40B4-BE49-F238E27FC236}">
                <a16:creationId xmlns:a16="http://schemas.microsoft.com/office/drawing/2014/main" id="{725127BC-9744-D806-2ED7-4B90F041A8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57045" y="5796146"/>
            <a:ext cx="3200400" cy="1007163"/>
          </a:xfrm>
          <a:prstGeom prst="rect">
            <a:avLst/>
          </a:prstGeom>
          <a:solidFill>
            <a:schemeClr val="accent5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A35E69-E054-6161-FAC0-A8A8B6B581D2}"/>
              </a:ext>
            </a:extLst>
          </p:cNvPr>
          <p:cNvSpPr txBox="1"/>
          <p:nvPr/>
        </p:nvSpPr>
        <p:spPr>
          <a:xfrm>
            <a:off x="5918200" y="5805425"/>
            <a:ext cx="3076676" cy="95410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eaLnBrk="1" hangingPunct="1"/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--Behandlung</a:t>
            </a: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--Symptomatische Behandlung: ATs, kühle Kompressen</a:t>
            </a:r>
          </a:p>
          <a:p>
            <a:pPr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--Schleimhäute: Abziehen</a:t>
            </a: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--+/- </a:t>
            </a:r>
            <a:r>
              <a:rPr lang="en-US" altLang="en-US" sz="1200" b="1" dirty="0">
                <a:solidFill>
                  <a:srgbClr val="0000FF"/>
                </a:solidFill>
              </a:rPr>
              <a:t>Steroide</a:t>
            </a:r>
            <a:endParaRPr lang="en-US" sz="14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17F330-A3CA-DDE5-3914-BC6C82E08545}"/>
              </a:ext>
            </a:extLst>
          </p:cNvPr>
          <p:cNvSpPr txBox="1"/>
          <p:nvPr/>
        </p:nvSpPr>
        <p:spPr>
          <a:xfrm>
            <a:off x="765385" y="4367213"/>
            <a:ext cx="4576765" cy="2246769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Wann sollte der Einsatz topischer Steroide in Betracht gezogen werden?</a:t>
            </a:r>
          </a:p>
          <a:p>
            <a:r>
              <a:rPr lang="en-US" sz="1200" dirty="0"/>
              <a:t>Wenn es sich um einen schweren Fall handelt</a:t>
            </a:r>
            <a:r>
              <a:rPr lang="en-US" sz="1200" dirty="0">
                <a:solidFill>
                  <a:srgbClr val="0000FF"/>
                </a:solidFill>
              </a:rPr>
              <a:t>, definiert durch das Vorliegen eines oder mehrerer der folgenden Merkmale: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--Starke Lichtempfindlichkeit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--Konjunktivale Membranen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--Beidseitige SEIs, die zu einer verminderten Sehschärfe führen</a:t>
            </a:r>
          </a:p>
          <a:p>
            <a:endParaRPr lang="en-US" sz="1400" dirty="0"/>
          </a:p>
          <a:p>
            <a:r>
              <a:rPr lang="en-US" sz="1200" i="1" dirty="0"/>
              <a:t>Was sind die beiden Nachteile einer Steroidtherapie?</a:t>
            </a:r>
          </a:p>
          <a:p>
            <a:r>
              <a:rPr lang="en-US" sz="1200" dirty="0"/>
              <a:t>--Sie verlängert die Virusausscheidung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sz="1200" b="1" i="1" dirty="0">
                <a:solidFill>
                  <a:schemeClr val="bg1">
                    <a:lumMod val="75000"/>
                  </a:schemeClr>
                </a:solidFill>
              </a:rPr>
              <a:t>?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DA224F4D-3178-7988-44FE-690FB9F18361}"/>
              </a:ext>
            </a:extLst>
          </p:cNvPr>
          <p:cNvSpPr/>
          <p:nvPr/>
        </p:nvSpPr>
        <p:spPr>
          <a:xfrm>
            <a:off x="5665525" y="6579349"/>
            <a:ext cx="663838" cy="152400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82998F1B-8A74-12BA-C372-03E615777E45}"/>
              </a:ext>
            </a:extLst>
          </p:cNvPr>
          <p:cNvSpPr/>
          <p:nvPr/>
        </p:nvSpPr>
        <p:spPr>
          <a:xfrm rot="10800000">
            <a:off x="7061200" y="6616411"/>
            <a:ext cx="663838" cy="152400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A47F185-28B9-C3C1-AA9D-2F614D6DC01D}"/>
              </a:ext>
            </a:extLst>
          </p:cNvPr>
          <p:cNvSpPr/>
          <p:nvPr/>
        </p:nvSpPr>
        <p:spPr>
          <a:xfrm>
            <a:off x="2057400" y="6062660"/>
            <a:ext cx="1371600" cy="228600"/>
          </a:xfrm>
          <a:prstGeom prst="rect">
            <a:avLst/>
          </a:prstGeom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>
              <a:lnSpc>
                <a:spcPts val="700"/>
              </a:lnSpc>
            </a:pPr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15996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4DFE44-9D56-DAE2-9BBA-6FBA02F3A7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>
            <a:extLst>
              <a:ext uri="{FF2B5EF4-FFF2-40B4-BE49-F238E27FC236}">
                <a16:creationId xmlns:a16="http://schemas.microsoft.com/office/drawing/2014/main" id="{6A264AF4-019D-6B5D-A25C-0D6715CCCE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6148" name="Slide Number Placeholder 1">
            <a:extLst>
              <a:ext uri="{FF2B5EF4-FFF2-40B4-BE49-F238E27FC236}">
                <a16:creationId xmlns:a16="http://schemas.microsoft.com/office/drawing/2014/main" id="{935E86EA-7430-B331-54C3-0EA22C794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2A0B983-D245-402D-A9C2-276FA68C592B}" type="slidenum">
              <a:rPr lang="en-US" altLang="en-US" sz="1000" smtClean="0"/>
              <a:t>14</a:t>
            </a:fld>
            <a:endParaRPr lang="en-US" altLang="en-US" sz="1000"/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65962438-68B9-5FAA-1327-063DB4103E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8843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>
                <a:solidFill>
                  <a:srgbClr val="0000FF"/>
                </a:solidFill>
              </a:rPr>
              <a:t>Übertragung durch…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 und 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A10BC7-DBD4-E922-4AD1-0C52A17DA980}"/>
              </a:ext>
            </a:extLst>
          </p:cNvPr>
          <p:cNvSpPr txBox="1"/>
          <p:nvPr/>
        </p:nvSpPr>
        <p:spPr>
          <a:xfrm>
            <a:off x="4616326" y="1467864"/>
            <a:ext cx="1939955" cy="30777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latin typeface="Segoe Script" panose="030B0504020000000003" pitchFamily="66" charset="0"/>
              </a:rPr>
              <a:t>…den Augenarzt?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1EF801-7C70-AE6A-9EE8-47888E11C8E3}"/>
              </a:ext>
            </a:extLst>
          </p:cNvPr>
          <p:cNvSpPr txBox="1"/>
          <p:nvPr/>
        </p:nvSpPr>
        <p:spPr>
          <a:xfrm>
            <a:off x="1981200" y="2013582"/>
            <a:ext cx="6591869" cy="584775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Ist eine Adeno-Konjunktivitis durch routinemäßige Augenuntersuchungen übertragbar?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Oh ja, am häufigsten bei </a:t>
            </a:r>
            <a:r>
              <a:rPr lang="en-US" sz="1200" b="1" dirty="0"/>
              <a:t>der Applanationstonometrie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und der Tropfengabe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877CBF-30E0-C2AB-900E-0E4A90052D06}"/>
              </a:ext>
            </a:extLst>
          </p:cNvPr>
          <p:cNvSpPr txBox="1"/>
          <p:nvPr/>
        </p:nvSpPr>
        <p:spPr>
          <a:xfrm>
            <a:off x="2220305" y="2802431"/>
            <a:ext cx="6543779" cy="1533753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Ich wische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meine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Goldmann-Prismen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immer mit einem Alkoholtupfer ab, also kein Grund zur Sorge, oder?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Leider nein –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Adenoviren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sind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zäher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kleine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Kerle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, der Alkohol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überleben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können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Welche Maßnahmen können ergriffen werden, um dies zu vermeiden?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– Sterilisieren Sie die Spitze, indem </a:t>
            </a:r>
            <a:r>
              <a:rPr lang="en-US" sz="1200" b="1" dirty="0">
                <a:solidFill>
                  <a:srgbClr val="0000FF"/>
                </a:solidFill>
              </a:rPr>
              <a:t>Sie sie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5–10 Minuten lang</a:t>
            </a:r>
            <a:r>
              <a:rPr lang="en-US" sz="1200" b="1" dirty="0">
                <a:solidFill>
                  <a:srgbClr val="0000FF"/>
                </a:solidFill>
              </a:rPr>
              <a:t> in verdünntem Bleichmittel einweichen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sz="1200" b="1" i="1" dirty="0">
                <a:solidFill>
                  <a:schemeClr val="bg1">
                    <a:lumMod val="75000"/>
                  </a:schemeClr>
                </a:solidFill>
              </a:rPr>
              <a:t>?</a:t>
            </a:r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889007-D36A-253E-EA42-E0923A8EDB20}"/>
              </a:ext>
            </a:extLst>
          </p:cNvPr>
          <p:cNvSpPr txBox="1"/>
          <p:nvPr/>
        </p:nvSpPr>
        <p:spPr>
          <a:xfrm>
            <a:off x="3045754" y="3989481"/>
            <a:ext cx="5628295" cy="30777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Wenn Sie diesen Weg wählen, welcher weitere Schritt ist dann wirklich, </a:t>
            </a:r>
            <a:r>
              <a:rPr lang="en-US" sz="1200" b="1" i="1" dirty="0"/>
              <a:t>wirklich </a:t>
            </a:r>
            <a:r>
              <a:rPr lang="en-US" sz="1200" i="1" dirty="0"/>
              <a:t>wichtig?</a:t>
            </a:r>
          </a:p>
        </p:txBody>
      </p:sp>
    </p:spTree>
    <p:extLst>
      <p:ext uri="{BB962C8B-B14F-4D97-AF65-F5344CB8AC3E}">
        <p14:creationId xmlns:p14="http://schemas.microsoft.com/office/powerpoint/2010/main" val="1818019690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79A9BE-2FEF-97A1-B8A2-A3C9DD3C1E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14">
            <a:extLst>
              <a:ext uri="{FF2B5EF4-FFF2-40B4-BE49-F238E27FC236}">
                <a16:creationId xmlns:a16="http://schemas.microsoft.com/office/drawing/2014/main" id="{1B5508E5-EB8D-245A-CC2E-AFAF5DDAB9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86020" name="Rectangle 2">
            <a:extLst>
              <a:ext uri="{FF2B5EF4-FFF2-40B4-BE49-F238E27FC236}">
                <a16:creationId xmlns:a16="http://schemas.microsoft.com/office/drawing/2014/main" id="{B552E4E9-DDD0-8D73-6BFD-B039E1A77B0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86021" name="Line 3">
            <a:extLst>
              <a:ext uri="{FF2B5EF4-FFF2-40B4-BE49-F238E27FC236}">
                <a16:creationId xmlns:a16="http://schemas.microsoft.com/office/drawing/2014/main" id="{D87B935F-C931-5ADF-B346-FCFFAA53586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22" name="Text Box 4">
            <a:extLst>
              <a:ext uri="{FF2B5EF4-FFF2-40B4-BE49-F238E27FC236}">
                <a16:creationId xmlns:a16="http://schemas.microsoft.com/office/drawing/2014/main" id="{D0BB30E3-3CDF-AA71-C063-F78FDF65BB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Drei Augensyndrome</a:t>
            </a:r>
          </a:p>
        </p:txBody>
      </p:sp>
      <p:sp>
        <p:nvSpPr>
          <p:cNvPr id="86023" name="Line 6">
            <a:extLst>
              <a:ext uri="{FF2B5EF4-FFF2-40B4-BE49-F238E27FC236}">
                <a16:creationId xmlns:a16="http://schemas.microsoft.com/office/drawing/2014/main" id="{0FC4E2C6-A886-4FC9-8149-409C468AFF33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24" name="Rectangle 7">
            <a:extLst>
              <a:ext uri="{FF2B5EF4-FFF2-40B4-BE49-F238E27FC236}">
                <a16:creationId xmlns:a16="http://schemas.microsoft.com/office/drawing/2014/main" id="{C36E4489-D636-3BDC-82C0-6089BACE9E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6025" name="Text Box 8">
            <a:extLst>
              <a:ext uri="{FF2B5EF4-FFF2-40B4-BE49-F238E27FC236}">
                <a16:creationId xmlns:a16="http://schemas.microsoft.com/office/drawing/2014/main" id="{3E80C0EC-910E-7FC2-E375-AD7E8286AD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chemeClr val="bg1">
                    <a:lumMod val="75000"/>
                  </a:schemeClr>
                </a:solidFill>
              </a:rPr>
              <a:t>Follikuläre Konjunktivitis</a:t>
            </a:r>
          </a:p>
        </p:txBody>
      </p:sp>
      <p:sp>
        <p:nvSpPr>
          <p:cNvPr id="86026" name="Text Box 9">
            <a:extLst>
              <a:ext uri="{FF2B5EF4-FFF2-40B4-BE49-F238E27FC236}">
                <a16:creationId xmlns:a16="http://schemas.microsoft.com/office/drawing/2014/main" id="{2342465C-D821-7FF7-5931-3490E4A806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820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--Leichte, vorübergehende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--Keine ärztliche Behandlung</a:t>
            </a:r>
          </a:p>
        </p:txBody>
      </p:sp>
      <p:sp>
        <p:nvSpPr>
          <p:cNvPr id="86027" name="Rectangle 10">
            <a:extLst>
              <a:ext uri="{FF2B5EF4-FFF2-40B4-BE49-F238E27FC236}">
                <a16:creationId xmlns:a16="http://schemas.microsoft.com/office/drawing/2014/main" id="{F72BF667-5BF6-9FC5-39DE-26309FF649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6028" name="Text Box 11">
            <a:extLst>
              <a:ext uri="{FF2B5EF4-FFF2-40B4-BE49-F238E27FC236}">
                <a16:creationId xmlns:a16="http://schemas.microsoft.com/office/drawing/2014/main" id="{CD134323-A09E-227C-55AD-2A1AE7EC96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Pharyngokonjunktivales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Fieber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(PCF)</a:t>
            </a:r>
          </a:p>
        </p:txBody>
      </p:sp>
      <p:sp>
        <p:nvSpPr>
          <p:cNvPr id="86029" name="Text Box 12">
            <a:extLst>
              <a:ext uri="{FF2B5EF4-FFF2-40B4-BE49-F238E27FC236}">
                <a16:creationId xmlns:a16="http://schemas.microsoft.com/office/drawing/2014/main" id="{01BC25EE-6EBC-F2B0-705E-A3B59FC34B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92990" cy="911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--Follikuläre Konjunktivitis 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Fieber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HA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--Ähnlich wie eine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Grippe</a:t>
            </a:r>
          </a:p>
        </p:txBody>
      </p:sp>
      <p:sp>
        <p:nvSpPr>
          <p:cNvPr id="86030" name="Line 13">
            <a:extLst>
              <a:ext uri="{FF2B5EF4-FFF2-40B4-BE49-F238E27FC236}">
                <a16:creationId xmlns:a16="http://schemas.microsoft.com/office/drawing/2014/main" id="{DE56B017-84FE-971D-2845-D0BCDE29E5C5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31" name="Text Box 15">
            <a:extLst>
              <a:ext uri="{FF2B5EF4-FFF2-40B4-BE49-F238E27FC236}">
                <a16:creationId xmlns:a16="http://schemas.microsoft.com/office/drawing/2014/main" id="{9B2535F0-6C4C-E604-CDBD-E1C82532DB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Epidemische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Keratokonjunktivitis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86032" name="Text Box 16">
            <a:extLst>
              <a:ext uri="{FF2B5EF4-FFF2-40B4-BE49-F238E27FC236}">
                <a16:creationId xmlns:a16="http://schemas.microsoft.com/office/drawing/2014/main" id="{C34C57CD-EBF5-84BE-BD04-0DA83B9FA9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2450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--Kann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einer oberen 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Atemwegsinfektion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folgen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--Beteiligung des zweiten Auges innerhalb von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3–7 Tagen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--Stadien: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   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Schwere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Subepitheliale Infiltrate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(SEI)</a:t>
            </a:r>
          </a:p>
        </p:txBody>
      </p:sp>
      <p:sp>
        <p:nvSpPr>
          <p:cNvPr id="86033" name="Text Box 17">
            <a:extLst>
              <a:ext uri="{FF2B5EF4-FFF2-40B4-BE49-F238E27FC236}">
                <a16:creationId xmlns:a16="http://schemas.microsoft.com/office/drawing/2014/main" id="{E17CD893-F5D3-E6DC-81CE-A13CAB7680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1 Woche</a:t>
            </a:r>
          </a:p>
        </p:txBody>
      </p:sp>
      <p:sp>
        <p:nvSpPr>
          <p:cNvPr id="86034" name="Line 18">
            <a:extLst>
              <a:ext uri="{FF2B5EF4-FFF2-40B4-BE49-F238E27FC236}">
                <a16:creationId xmlns:a16="http://schemas.microsoft.com/office/drawing/2014/main" id="{9E9FD1CE-FB10-5E9B-8A5F-BFDC3B17A7CF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35" name="Text Box 19">
            <a:extLst>
              <a:ext uri="{FF2B5EF4-FFF2-40B4-BE49-F238E27FC236}">
                <a16:creationId xmlns:a16="http://schemas.microsoft.com/office/drawing/2014/main" id="{FC432DA1-D378-7FE2-8F32-641E61C460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8588" y="5181600"/>
            <a:ext cx="760412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1–2 Wochen</a:t>
            </a:r>
          </a:p>
        </p:txBody>
      </p:sp>
      <p:sp>
        <p:nvSpPr>
          <p:cNvPr id="86036" name="Line 22">
            <a:extLst>
              <a:ext uri="{FF2B5EF4-FFF2-40B4-BE49-F238E27FC236}">
                <a16:creationId xmlns:a16="http://schemas.microsoft.com/office/drawing/2014/main" id="{C4495876-04F8-BD5F-0563-D597E9DCDF02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37" name="Line 23">
            <a:extLst>
              <a:ext uri="{FF2B5EF4-FFF2-40B4-BE49-F238E27FC236}">
                <a16:creationId xmlns:a16="http://schemas.microsoft.com/office/drawing/2014/main" id="{5FE12635-01BA-B611-E564-0AC9AA148D12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51816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38" name="Slide Number Placeholder 1">
            <a:extLst>
              <a:ext uri="{FF2B5EF4-FFF2-40B4-BE49-F238E27FC236}">
                <a16:creationId xmlns:a16="http://schemas.microsoft.com/office/drawing/2014/main" id="{FF6A4543-7B10-D439-BD4A-11A8C510C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44672DC-4F53-4494-911B-939500CDBB01}" type="slidenum">
              <a:rPr lang="en-US" altLang="en-US" sz="1000" smtClean="0"/>
              <a:t>140</a:t>
            </a:fld>
            <a:endParaRPr lang="en-US" altLang="en-US" sz="1000"/>
          </a:p>
        </p:txBody>
      </p:sp>
      <p:sp>
        <p:nvSpPr>
          <p:cNvPr id="86039" name="TextBox 23">
            <a:extLst>
              <a:ext uri="{FF2B5EF4-FFF2-40B4-BE49-F238E27FC236}">
                <a16:creationId xmlns:a16="http://schemas.microsoft.com/office/drawing/2014/main" id="{22C2E581-4A41-DBEF-0DCD-3A4759B245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1</a:t>
            </a:r>
            <a:r>
              <a:rPr lang="en-US" altLang="en-US" sz="1200" baseline="30000">
                <a:solidFill>
                  <a:schemeClr val="bg1">
                    <a:lumMod val="65000"/>
                  </a:schemeClr>
                </a:solidFill>
              </a:rPr>
              <a:t>st</a:t>
            </a:r>
            <a:endParaRPr lang="en-US" altLang="en-US" sz="180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40" name="TextBox 24">
            <a:extLst>
              <a:ext uri="{FF2B5EF4-FFF2-40B4-BE49-F238E27FC236}">
                <a16:creationId xmlns:a16="http://schemas.microsoft.com/office/drawing/2014/main" id="{9F343486-6D02-4446-C4AC-A90E7CC33B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2</a:t>
            </a:r>
            <a:r>
              <a:rPr lang="en-US" altLang="en-US" sz="1200" baseline="30000">
                <a:solidFill>
                  <a:schemeClr val="bg1">
                    <a:lumMod val="65000"/>
                  </a:schemeClr>
                </a:solidFill>
              </a:rPr>
              <a:t>nd</a:t>
            </a:r>
            <a:endParaRPr lang="en-US" altLang="en-US" sz="180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41" name="TextBox 25">
            <a:extLst>
              <a:ext uri="{FF2B5EF4-FFF2-40B4-BE49-F238E27FC236}">
                <a16:creationId xmlns:a16="http://schemas.microsoft.com/office/drawing/2014/main" id="{CB2007CC-B74C-64EF-468D-5465C18ADD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5486400"/>
            <a:ext cx="4492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3</a:t>
            </a:r>
            <a:r>
              <a:rPr lang="en-US" altLang="en-US" sz="1200" baseline="30000">
                <a:solidFill>
                  <a:schemeClr val="bg1">
                    <a:lumMod val="65000"/>
                  </a:schemeClr>
                </a:solidFill>
              </a:rPr>
              <a:t>rd</a:t>
            </a:r>
            <a:endParaRPr lang="en-US" altLang="en-US" sz="180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0FC873B7-DAB1-9626-D69B-C205E4A442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Übertragung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durch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engen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Kontakt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Augen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 und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Atemwegssekreten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Gegenstände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Schwimmbäder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Rectangle 26">
            <a:extLst>
              <a:ext uri="{FF2B5EF4-FFF2-40B4-BE49-F238E27FC236}">
                <a16:creationId xmlns:a16="http://schemas.microsoft.com/office/drawing/2014/main" id="{DA4E279F-7866-0E27-B370-2B73B1750E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57045" y="5796146"/>
            <a:ext cx="3200400" cy="1007163"/>
          </a:xfrm>
          <a:prstGeom prst="rect">
            <a:avLst/>
          </a:prstGeom>
          <a:solidFill>
            <a:schemeClr val="accent5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FC1A50-7CA6-54E0-7DF2-FA6A45200767}"/>
              </a:ext>
            </a:extLst>
          </p:cNvPr>
          <p:cNvSpPr txBox="1"/>
          <p:nvPr/>
        </p:nvSpPr>
        <p:spPr>
          <a:xfrm>
            <a:off x="5918200" y="5805425"/>
            <a:ext cx="3076676" cy="95410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eaLnBrk="1" hangingPunct="1"/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--Behandlung</a:t>
            </a: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--Symptomatische Behandlung: Antihistaminika, kühle Kompressen</a:t>
            </a:r>
          </a:p>
          <a:p>
            <a:pPr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--Schleimhäute: Abziehen</a:t>
            </a: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--+/- </a:t>
            </a:r>
            <a:r>
              <a:rPr lang="en-US" altLang="en-US" sz="1200" b="1" dirty="0">
                <a:solidFill>
                  <a:srgbClr val="0000FF"/>
                </a:solidFill>
              </a:rPr>
              <a:t>Steroide</a:t>
            </a:r>
            <a:endParaRPr lang="en-US" sz="14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865199-D11D-0EC5-753E-124FE0CF2C4B}"/>
              </a:ext>
            </a:extLst>
          </p:cNvPr>
          <p:cNvSpPr txBox="1"/>
          <p:nvPr/>
        </p:nvSpPr>
        <p:spPr>
          <a:xfrm>
            <a:off x="765385" y="4367213"/>
            <a:ext cx="4576765" cy="2246769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Wann sollte der Einsatz topischer Steroide in Betracht gezogen werden?</a:t>
            </a:r>
          </a:p>
          <a:p>
            <a:r>
              <a:rPr lang="en-US" sz="1200" dirty="0"/>
              <a:t>Wenn es sich um einen schweren Fall handelt</a:t>
            </a:r>
            <a:r>
              <a:rPr lang="en-US" sz="1200" dirty="0">
                <a:solidFill>
                  <a:srgbClr val="0000FF"/>
                </a:solidFill>
              </a:rPr>
              <a:t>, definiert als das Vorliegen eines oder mehrerer der folgenden Merkmale: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--Starke Lichtempfindlichkeit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--Konjunktivale Membranen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--Beidseitige SEIs, die zu einer verminderten Sehschärfe führen</a:t>
            </a:r>
          </a:p>
          <a:p>
            <a:endParaRPr lang="en-US" sz="1400" dirty="0"/>
          </a:p>
          <a:p>
            <a:r>
              <a:rPr lang="en-US" sz="1200" i="1" dirty="0"/>
              <a:t>Was sind die beiden Nachteile einer Steroidtherapie?</a:t>
            </a:r>
          </a:p>
          <a:p>
            <a:r>
              <a:rPr lang="en-US" sz="1200" dirty="0"/>
              <a:t>--Sie verlängert die Virusausscheidung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sz="1200" b="1" i="1" dirty="0">
                <a:solidFill>
                  <a:schemeClr val="bg1">
                    <a:lumMod val="75000"/>
                  </a:schemeClr>
                </a:solidFill>
              </a:rPr>
              <a:t>?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1CC94770-1041-37AD-6D8D-18F736038E66}"/>
              </a:ext>
            </a:extLst>
          </p:cNvPr>
          <p:cNvSpPr/>
          <p:nvPr/>
        </p:nvSpPr>
        <p:spPr>
          <a:xfrm>
            <a:off x="5611681" y="6586111"/>
            <a:ext cx="663838" cy="152400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287B21E6-7B41-0616-0C93-7AAF73C4D469}"/>
              </a:ext>
            </a:extLst>
          </p:cNvPr>
          <p:cNvSpPr/>
          <p:nvPr/>
        </p:nvSpPr>
        <p:spPr>
          <a:xfrm rot="10800000">
            <a:off x="7052733" y="6593477"/>
            <a:ext cx="663838" cy="152400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312433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E394F2-F495-1C4D-2834-763B48F19E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14">
            <a:extLst>
              <a:ext uri="{FF2B5EF4-FFF2-40B4-BE49-F238E27FC236}">
                <a16:creationId xmlns:a16="http://schemas.microsoft.com/office/drawing/2014/main" id="{5F34AA6B-5492-36EB-5345-04407B6C38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86020" name="Rectangle 2">
            <a:extLst>
              <a:ext uri="{FF2B5EF4-FFF2-40B4-BE49-F238E27FC236}">
                <a16:creationId xmlns:a16="http://schemas.microsoft.com/office/drawing/2014/main" id="{BD3CCB9B-8877-2007-9ABD-13ECE4C81F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86021" name="Line 3">
            <a:extLst>
              <a:ext uri="{FF2B5EF4-FFF2-40B4-BE49-F238E27FC236}">
                <a16:creationId xmlns:a16="http://schemas.microsoft.com/office/drawing/2014/main" id="{0660829B-1E11-0EC4-A7B2-4AB8A84CECB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22" name="Text Box 4">
            <a:extLst>
              <a:ext uri="{FF2B5EF4-FFF2-40B4-BE49-F238E27FC236}">
                <a16:creationId xmlns:a16="http://schemas.microsoft.com/office/drawing/2014/main" id="{93EAC9AF-D110-2873-2A5A-097822D00A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Drei Augensyndrome</a:t>
            </a:r>
          </a:p>
        </p:txBody>
      </p:sp>
      <p:sp>
        <p:nvSpPr>
          <p:cNvPr id="86023" name="Line 6">
            <a:extLst>
              <a:ext uri="{FF2B5EF4-FFF2-40B4-BE49-F238E27FC236}">
                <a16:creationId xmlns:a16="http://schemas.microsoft.com/office/drawing/2014/main" id="{BCBC4A00-AA8D-62F9-EF93-7B4BD4A5FCFE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24" name="Rectangle 7">
            <a:extLst>
              <a:ext uri="{FF2B5EF4-FFF2-40B4-BE49-F238E27FC236}">
                <a16:creationId xmlns:a16="http://schemas.microsoft.com/office/drawing/2014/main" id="{DF327D03-A03F-DF18-7A33-0497CC7468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6025" name="Text Box 8">
            <a:extLst>
              <a:ext uri="{FF2B5EF4-FFF2-40B4-BE49-F238E27FC236}">
                <a16:creationId xmlns:a16="http://schemas.microsoft.com/office/drawing/2014/main" id="{D6755CDC-F367-0A30-BB73-C9801A5955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chemeClr val="bg1">
                    <a:lumMod val="75000"/>
                  </a:schemeClr>
                </a:solidFill>
              </a:rPr>
              <a:t>Follikuläre Konjunktivitis</a:t>
            </a:r>
          </a:p>
        </p:txBody>
      </p:sp>
      <p:sp>
        <p:nvSpPr>
          <p:cNvPr id="86026" name="Text Box 9">
            <a:extLst>
              <a:ext uri="{FF2B5EF4-FFF2-40B4-BE49-F238E27FC236}">
                <a16:creationId xmlns:a16="http://schemas.microsoft.com/office/drawing/2014/main" id="{9FF4C614-F753-36A0-835D-5CC13E1B3B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820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--Leichte, vorübergehende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--Keine ärztliche Behandlung</a:t>
            </a:r>
          </a:p>
        </p:txBody>
      </p:sp>
      <p:sp>
        <p:nvSpPr>
          <p:cNvPr id="86027" name="Rectangle 10">
            <a:extLst>
              <a:ext uri="{FF2B5EF4-FFF2-40B4-BE49-F238E27FC236}">
                <a16:creationId xmlns:a16="http://schemas.microsoft.com/office/drawing/2014/main" id="{7D9BA45F-CE93-346E-96D8-E4EC1B9B61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6028" name="Text Box 11">
            <a:extLst>
              <a:ext uri="{FF2B5EF4-FFF2-40B4-BE49-F238E27FC236}">
                <a16:creationId xmlns:a16="http://schemas.microsoft.com/office/drawing/2014/main" id="{8107575E-C183-E735-B88C-07CA60D0CF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Pharyngokonjunktivales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Fieber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(PCF)</a:t>
            </a:r>
          </a:p>
        </p:txBody>
      </p:sp>
      <p:sp>
        <p:nvSpPr>
          <p:cNvPr id="86029" name="Text Box 12">
            <a:extLst>
              <a:ext uri="{FF2B5EF4-FFF2-40B4-BE49-F238E27FC236}">
                <a16:creationId xmlns:a16="http://schemas.microsoft.com/office/drawing/2014/main" id="{3205A185-6D55-4BDA-DE63-5877F086CD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92990" cy="911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--Follikuläre Konjunktivitis 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Fieber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HA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--Ähnlich wie eine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Grippe</a:t>
            </a:r>
          </a:p>
        </p:txBody>
      </p:sp>
      <p:sp>
        <p:nvSpPr>
          <p:cNvPr id="86030" name="Line 13">
            <a:extLst>
              <a:ext uri="{FF2B5EF4-FFF2-40B4-BE49-F238E27FC236}">
                <a16:creationId xmlns:a16="http://schemas.microsoft.com/office/drawing/2014/main" id="{C2610C0A-4C0B-86BA-7655-288629E6233F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31" name="Text Box 15">
            <a:extLst>
              <a:ext uri="{FF2B5EF4-FFF2-40B4-BE49-F238E27FC236}">
                <a16:creationId xmlns:a16="http://schemas.microsoft.com/office/drawing/2014/main" id="{0EB31D3F-E1FA-106C-C09A-1A2CF20C0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Epidemische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Keratokonjunktivitis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86032" name="Text Box 16">
            <a:extLst>
              <a:ext uri="{FF2B5EF4-FFF2-40B4-BE49-F238E27FC236}">
                <a16:creationId xmlns:a16="http://schemas.microsoft.com/office/drawing/2014/main" id="{F4062E78-614C-00A2-BAD5-BEA613C3D6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2450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--Kann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einer oberen 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Atemwegsinfektion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folgen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--Beteiligung des zweiten Auges innerhalb von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3–7 Tagen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--Stadien: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   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Schwere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Subepitheliale Infiltrate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(SEI)</a:t>
            </a:r>
          </a:p>
        </p:txBody>
      </p:sp>
      <p:sp>
        <p:nvSpPr>
          <p:cNvPr id="86033" name="Text Box 17">
            <a:extLst>
              <a:ext uri="{FF2B5EF4-FFF2-40B4-BE49-F238E27FC236}">
                <a16:creationId xmlns:a16="http://schemas.microsoft.com/office/drawing/2014/main" id="{C6F6D0A2-CC60-F732-0E2E-EE52FBB033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1 Woche</a:t>
            </a:r>
          </a:p>
        </p:txBody>
      </p:sp>
      <p:sp>
        <p:nvSpPr>
          <p:cNvPr id="86034" name="Line 18">
            <a:extLst>
              <a:ext uri="{FF2B5EF4-FFF2-40B4-BE49-F238E27FC236}">
                <a16:creationId xmlns:a16="http://schemas.microsoft.com/office/drawing/2014/main" id="{5AE1E392-5E6D-5D64-833D-27CF44ADFE4E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35" name="Text Box 19">
            <a:extLst>
              <a:ext uri="{FF2B5EF4-FFF2-40B4-BE49-F238E27FC236}">
                <a16:creationId xmlns:a16="http://schemas.microsoft.com/office/drawing/2014/main" id="{872286BA-E16F-AA44-B315-BC6068E510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8588" y="5181600"/>
            <a:ext cx="760412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1–2 Wochen</a:t>
            </a:r>
          </a:p>
        </p:txBody>
      </p:sp>
      <p:sp>
        <p:nvSpPr>
          <p:cNvPr id="86036" name="Line 22">
            <a:extLst>
              <a:ext uri="{FF2B5EF4-FFF2-40B4-BE49-F238E27FC236}">
                <a16:creationId xmlns:a16="http://schemas.microsoft.com/office/drawing/2014/main" id="{B8B944A9-F65E-2EF2-2770-DAA9CA663126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37" name="Line 23">
            <a:extLst>
              <a:ext uri="{FF2B5EF4-FFF2-40B4-BE49-F238E27FC236}">
                <a16:creationId xmlns:a16="http://schemas.microsoft.com/office/drawing/2014/main" id="{A935D8A8-383F-5039-C670-2E966F98B0EF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51816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38" name="Slide Number Placeholder 1">
            <a:extLst>
              <a:ext uri="{FF2B5EF4-FFF2-40B4-BE49-F238E27FC236}">
                <a16:creationId xmlns:a16="http://schemas.microsoft.com/office/drawing/2014/main" id="{96BFE485-85FF-85B0-B21F-0E6487281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44672DC-4F53-4494-911B-939500CDBB01}" type="slidenum">
              <a:rPr lang="en-US" altLang="en-US" sz="1000" smtClean="0"/>
              <a:t>141</a:t>
            </a:fld>
            <a:endParaRPr lang="en-US" altLang="en-US" sz="1000"/>
          </a:p>
        </p:txBody>
      </p:sp>
      <p:sp>
        <p:nvSpPr>
          <p:cNvPr id="86039" name="TextBox 23">
            <a:extLst>
              <a:ext uri="{FF2B5EF4-FFF2-40B4-BE49-F238E27FC236}">
                <a16:creationId xmlns:a16="http://schemas.microsoft.com/office/drawing/2014/main" id="{320D2FB7-A12C-2DEA-A8EA-45BF534C60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1</a:t>
            </a:r>
            <a:r>
              <a:rPr lang="en-US" altLang="en-US" sz="1200" baseline="30000">
                <a:solidFill>
                  <a:schemeClr val="bg1">
                    <a:lumMod val="65000"/>
                  </a:schemeClr>
                </a:solidFill>
              </a:rPr>
              <a:t>st</a:t>
            </a:r>
            <a:endParaRPr lang="en-US" altLang="en-US" sz="180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40" name="TextBox 24">
            <a:extLst>
              <a:ext uri="{FF2B5EF4-FFF2-40B4-BE49-F238E27FC236}">
                <a16:creationId xmlns:a16="http://schemas.microsoft.com/office/drawing/2014/main" id="{ABD29621-7934-E939-6AE7-8C7D796433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2</a:t>
            </a:r>
            <a:r>
              <a:rPr lang="en-US" altLang="en-US" sz="1200" baseline="30000">
                <a:solidFill>
                  <a:schemeClr val="bg1">
                    <a:lumMod val="65000"/>
                  </a:schemeClr>
                </a:solidFill>
              </a:rPr>
              <a:t>nd</a:t>
            </a:r>
            <a:endParaRPr lang="en-US" altLang="en-US" sz="180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41" name="TextBox 25">
            <a:extLst>
              <a:ext uri="{FF2B5EF4-FFF2-40B4-BE49-F238E27FC236}">
                <a16:creationId xmlns:a16="http://schemas.microsoft.com/office/drawing/2014/main" id="{F164D431-FBC3-C292-8585-3DEF0DEE06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5486400"/>
            <a:ext cx="4492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3</a:t>
            </a:r>
            <a:r>
              <a:rPr lang="en-US" altLang="en-US" sz="1200" baseline="30000">
                <a:solidFill>
                  <a:schemeClr val="bg1">
                    <a:lumMod val="65000"/>
                  </a:schemeClr>
                </a:solidFill>
              </a:rPr>
              <a:t>rd</a:t>
            </a:r>
            <a:endParaRPr lang="en-US" altLang="en-US" sz="180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E5E1EE02-1C64-3283-3F25-F927EB3B68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Übertragung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durch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engen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Kontakt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Augen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 und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Atemwegssekreten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Gegenstände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Schwimmbäder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Rectangle 26">
            <a:extLst>
              <a:ext uri="{FF2B5EF4-FFF2-40B4-BE49-F238E27FC236}">
                <a16:creationId xmlns:a16="http://schemas.microsoft.com/office/drawing/2014/main" id="{FAA94B29-7872-E0B0-7675-9A1E6E9C5C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57045" y="5796146"/>
            <a:ext cx="3200400" cy="1007163"/>
          </a:xfrm>
          <a:prstGeom prst="rect">
            <a:avLst/>
          </a:prstGeom>
          <a:solidFill>
            <a:schemeClr val="accent5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9B544CD-6BC3-E189-98A7-FFAD8F17F64B}"/>
              </a:ext>
            </a:extLst>
          </p:cNvPr>
          <p:cNvSpPr txBox="1"/>
          <p:nvPr/>
        </p:nvSpPr>
        <p:spPr>
          <a:xfrm>
            <a:off x="5918200" y="5805425"/>
            <a:ext cx="3076676" cy="95410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eaLnBrk="1" hangingPunct="1"/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--Behandlung</a:t>
            </a: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--Symptomatische Behandlung: ATs, kühle Kompressen</a:t>
            </a:r>
          </a:p>
          <a:p>
            <a:pPr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--Schleimhäute: Abziehen</a:t>
            </a: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--+/- </a:t>
            </a:r>
            <a:r>
              <a:rPr lang="en-US" altLang="en-US" sz="1200" b="1" dirty="0">
                <a:solidFill>
                  <a:srgbClr val="0000FF"/>
                </a:solidFill>
              </a:rPr>
              <a:t>Steroide</a:t>
            </a:r>
            <a:endParaRPr lang="en-US" sz="14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F34ACF-5144-4866-1B9A-EF394ECD834C}"/>
              </a:ext>
            </a:extLst>
          </p:cNvPr>
          <p:cNvSpPr txBox="1"/>
          <p:nvPr/>
        </p:nvSpPr>
        <p:spPr>
          <a:xfrm>
            <a:off x="765385" y="4343400"/>
            <a:ext cx="4576765" cy="2462213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Wann sollte der Einsatz topischer Steroide in Betracht gezogen werden?</a:t>
            </a:r>
          </a:p>
          <a:p>
            <a:r>
              <a:rPr lang="en-US" sz="1200" dirty="0"/>
              <a:t>Wenn es sich um einen schweren Fall handelt</a:t>
            </a:r>
            <a:r>
              <a:rPr lang="en-US" sz="1200" dirty="0">
                <a:solidFill>
                  <a:srgbClr val="0000FF"/>
                </a:solidFill>
              </a:rPr>
              <a:t>, definiert durch das Vorliegen eines oder mehrerer der folgenden Merkmale: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--Starke Lichtempfindlichkeit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--Konjunktivale Membranen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--Beidseitige SEIs, die zu einer verminderten Sehschärfe führen</a:t>
            </a:r>
          </a:p>
          <a:p>
            <a:endParaRPr lang="en-US" sz="1400" dirty="0"/>
          </a:p>
          <a:p>
            <a:r>
              <a:rPr lang="en-US" sz="1200" i="1" dirty="0"/>
              <a:t>Was sind die beiden Nachteile einer Steroidtherapie?</a:t>
            </a:r>
          </a:p>
          <a:p>
            <a:r>
              <a:rPr lang="en-US" sz="1200" dirty="0"/>
              <a:t>--Sie verlängert die Virusausscheidung</a:t>
            </a:r>
          </a:p>
          <a:p>
            <a:r>
              <a:rPr lang="en-US" sz="1200" dirty="0"/>
              <a:t>--Da sie Anzeichen und Symptome überdeckt, ist es schwierig festzustellen, ob der Patient noch ansteckend ist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22F3FF57-DE3B-AFFD-A6C0-9F1D8DA8E479}"/>
              </a:ext>
            </a:extLst>
          </p:cNvPr>
          <p:cNvSpPr/>
          <p:nvPr/>
        </p:nvSpPr>
        <p:spPr>
          <a:xfrm>
            <a:off x="5640916" y="6596598"/>
            <a:ext cx="663838" cy="152400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9DA75AE8-3A20-395F-F36A-EA814004C510}"/>
              </a:ext>
            </a:extLst>
          </p:cNvPr>
          <p:cNvSpPr/>
          <p:nvPr/>
        </p:nvSpPr>
        <p:spPr>
          <a:xfrm rot="10800000">
            <a:off x="7069667" y="6590096"/>
            <a:ext cx="663838" cy="152400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676EB15-3B75-5529-427D-BA357D17B30A}"/>
              </a:ext>
            </a:extLst>
          </p:cNvPr>
          <p:cNvSpPr/>
          <p:nvPr/>
        </p:nvSpPr>
        <p:spPr>
          <a:xfrm>
            <a:off x="3075848" y="6437696"/>
            <a:ext cx="1274064" cy="228600"/>
          </a:xfrm>
          <a:prstGeom prst="rect">
            <a:avLst/>
          </a:prstGeom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>
              <a:lnSpc>
                <a:spcPts val="700"/>
              </a:lnSpc>
            </a:pPr>
            <a:r>
              <a:rPr lang="en-US" sz="1200" dirty="0">
                <a:solidFill>
                  <a:schemeClr val="tx1"/>
                </a:solidFill>
              </a:rPr>
              <a:t>zwei Wörter</a:t>
            </a:r>
          </a:p>
        </p:txBody>
      </p:sp>
    </p:spTree>
    <p:extLst>
      <p:ext uri="{BB962C8B-B14F-4D97-AF65-F5344CB8AC3E}">
        <p14:creationId xmlns:p14="http://schemas.microsoft.com/office/powerpoint/2010/main" val="671250045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816CED-7FE4-14C5-6788-47B98B029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14">
            <a:extLst>
              <a:ext uri="{FF2B5EF4-FFF2-40B4-BE49-F238E27FC236}">
                <a16:creationId xmlns:a16="http://schemas.microsoft.com/office/drawing/2014/main" id="{0C5DB1AA-780D-63E1-C4B5-A64355F504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86020" name="Rectangle 2">
            <a:extLst>
              <a:ext uri="{FF2B5EF4-FFF2-40B4-BE49-F238E27FC236}">
                <a16:creationId xmlns:a16="http://schemas.microsoft.com/office/drawing/2014/main" id="{1705D9E0-89FF-C29E-31AA-508AF4660E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86021" name="Line 3">
            <a:extLst>
              <a:ext uri="{FF2B5EF4-FFF2-40B4-BE49-F238E27FC236}">
                <a16:creationId xmlns:a16="http://schemas.microsoft.com/office/drawing/2014/main" id="{A87253EB-6724-CA96-FB5D-4F5D97F7430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22" name="Text Box 4">
            <a:extLst>
              <a:ext uri="{FF2B5EF4-FFF2-40B4-BE49-F238E27FC236}">
                <a16:creationId xmlns:a16="http://schemas.microsoft.com/office/drawing/2014/main" id="{72CD04E7-AE57-95B2-5BB6-8303F94044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Drei Augensyndrome</a:t>
            </a:r>
          </a:p>
        </p:txBody>
      </p:sp>
      <p:sp>
        <p:nvSpPr>
          <p:cNvPr id="86023" name="Line 6">
            <a:extLst>
              <a:ext uri="{FF2B5EF4-FFF2-40B4-BE49-F238E27FC236}">
                <a16:creationId xmlns:a16="http://schemas.microsoft.com/office/drawing/2014/main" id="{8817CB1A-429F-5CA0-8A7D-88AA9C0E822C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24" name="Rectangle 7">
            <a:extLst>
              <a:ext uri="{FF2B5EF4-FFF2-40B4-BE49-F238E27FC236}">
                <a16:creationId xmlns:a16="http://schemas.microsoft.com/office/drawing/2014/main" id="{6284288F-29B5-EDE9-49DC-4E28816260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6025" name="Text Box 8">
            <a:extLst>
              <a:ext uri="{FF2B5EF4-FFF2-40B4-BE49-F238E27FC236}">
                <a16:creationId xmlns:a16="http://schemas.microsoft.com/office/drawing/2014/main" id="{9FE57108-3F6A-6937-ABE5-4BD989BA80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chemeClr val="bg1">
                    <a:lumMod val="75000"/>
                  </a:schemeClr>
                </a:solidFill>
              </a:rPr>
              <a:t>Follikuläre Konjunktivitis</a:t>
            </a:r>
          </a:p>
        </p:txBody>
      </p:sp>
      <p:sp>
        <p:nvSpPr>
          <p:cNvPr id="86026" name="Text Box 9">
            <a:extLst>
              <a:ext uri="{FF2B5EF4-FFF2-40B4-BE49-F238E27FC236}">
                <a16:creationId xmlns:a16="http://schemas.microsoft.com/office/drawing/2014/main" id="{C8E37F2A-3C48-6E98-813E-8D4A68B816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820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--Leichte, vorübergehende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--Keine ärztliche Behandlung</a:t>
            </a:r>
          </a:p>
        </p:txBody>
      </p:sp>
      <p:sp>
        <p:nvSpPr>
          <p:cNvPr id="86027" name="Rectangle 10">
            <a:extLst>
              <a:ext uri="{FF2B5EF4-FFF2-40B4-BE49-F238E27FC236}">
                <a16:creationId xmlns:a16="http://schemas.microsoft.com/office/drawing/2014/main" id="{2BD92C54-61F2-80A0-43D8-8E28D0903E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6028" name="Text Box 11">
            <a:extLst>
              <a:ext uri="{FF2B5EF4-FFF2-40B4-BE49-F238E27FC236}">
                <a16:creationId xmlns:a16="http://schemas.microsoft.com/office/drawing/2014/main" id="{4428AA44-E8FB-B05E-5806-B86A5A7DFC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Pharyngokonjunktivales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Fieber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(PCF)</a:t>
            </a:r>
          </a:p>
        </p:txBody>
      </p:sp>
      <p:sp>
        <p:nvSpPr>
          <p:cNvPr id="86029" name="Text Box 12">
            <a:extLst>
              <a:ext uri="{FF2B5EF4-FFF2-40B4-BE49-F238E27FC236}">
                <a16:creationId xmlns:a16="http://schemas.microsoft.com/office/drawing/2014/main" id="{AEECF329-5151-81DB-A413-09DDAAD726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92990" cy="911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--Follikuläre Konjunktivitis 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Fieber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HA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--Ähnlich wie eine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Grippe</a:t>
            </a:r>
          </a:p>
        </p:txBody>
      </p:sp>
      <p:sp>
        <p:nvSpPr>
          <p:cNvPr id="86030" name="Line 13">
            <a:extLst>
              <a:ext uri="{FF2B5EF4-FFF2-40B4-BE49-F238E27FC236}">
                <a16:creationId xmlns:a16="http://schemas.microsoft.com/office/drawing/2014/main" id="{5FA07FDF-B865-BA36-04E6-117A1F377FD3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31" name="Text Box 15">
            <a:extLst>
              <a:ext uri="{FF2B5EF4-FFF2-40B4-BE49-F238E27FC236}">
                <a16:creationId xmlns:a16="http://schemas.microsoft.com/office/drawing/2014/main" id="{53867F84-E99E-715D-4233-33FEEE5095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Epidemische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Keratokonjunktivitis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86032" name="Text Box 16">
            <a:extLst>
              <a:ext uri="{FF2B5EF4-FFF2-40B4-BE49-F238E27FC236}">
                <a16:creationId xmlns:a16="http://schemas.microsoft.com/office/drawing/2014/main" id="{50E3A163-1497-A3E9-A9B0-CABF184E09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2450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--Kann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einer oberen 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Atemwegsinfektion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folgen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--Beteiligung des zweiten Auges innerhalb von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3–7 Tagen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--Stadien: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   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Schwere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Subepitheliale Infiltrate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(SEI)</a:t>
            </a:r>
          </a:p>
        </p:txBody>
      </p:sp>
      <p:sp>
        <p:nvSpPr>
          <p:cNvPr id="86033" name="Text Box 17">
            <a:extLst>
              <a:ext uri="{FF2B5EF4-FFF2-40B4-BE49-F238E27FC236}">
                <a16:creationId xmlns:a16="http://schemas.microsoft.com/office/drawing/2014/main" id="{3C9764BD-D276-E546-7BBC-31A67DA324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1 Woche</a:t>
            </a:r>
          </a:p>
        </p:txBody>
      </p:sp>
      <p:sp>
        <p:nvSpPr>
          <p:cNvPr id="86034" name="Line 18">
            <a:extLst>
              <a:ext uri="{FF2B5EF4-FFF2-40B4-BE49-F238E27FC236}">
                <a16:creationId xmlns:a16="http://schemas.microsoft.com/office/drawing/2014/main" id="{396B4DEE-483B-9C4E-923D-A02184B3FDC9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35" name="Text Box 19">
            <a:extLst>
              <a:ext uri="{FF2B5EF4-FFF2-40B4-BE49-F238E27FC236}">
                <a16:creationId xmlns:a16="http://schemas.microsoft.com/office/drawing/2014/main" id="{8E9BFC1F-9758-A9D3-5456-F7EE235823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8588" y="5181600"/>
            <a:ext cx="760412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1–2 Wochen</a:t>
            </a:r>
          </a:p>
        </p:txBody>
      </p:sp>
      <p:sp>
        <p:nvSpPr>
          <p:cNvPr id="86036" name="Line 22">
            <a:extLst>
              <a:ext uri="{FF2B5EF4-FFF2-40B4-BE49-F238E27FC236}">
                <a16:creationId xmlns:a16="http://schemas.microsoft.com/office/drawing/2014/main" id="{B4A63352-4B64-DFEB-7897-3F384CB34EE0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37" name="Line 23">
            <a:extLst>
              <a:ext uri="{FF2B5EF4-FFF2-40B4-BE49-F238E27FC236}">
                <a16:creationId xmlns:a16="http://schemas.microsoft.com/office/drawing/2014/main" id="{70E021D7-D151-5400-F3B1-58452B7C2656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51816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38" name="Slide Number Placeholder 1">
            <a:extLst>
              <a:ext uri="{FF2B5EF4-FFF2-40B4-BE49-F238E27FC236}">
                <a16:creationId xmlns:a16="http://schemas.microsoft.com/office/drawing/2014/main" id="{D19E5BF8-FF8B-C6E6-ECF3-AC4D1676D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44672DC-4F53-4494-911B-939500CDBB01}" type="slidenum">
              <a:rPr lang="en-US" altLang="en-US" sz="1000" smtClean="0"/>
              <a:t>142</a:t>
            </a:fld>
            <a:endParaRPr lang="en-US" altLang="en-US" sz="1000"/>
          </a:p>
        </p:txBody>
      </p:sp>
      <p:sp>
        <p:nvSpPr>
          <p:cNvPr id="86039" name="TextBox 23">
            <a:extLst>
              <a:ext uri="{FF2B5EF4-FFF2-40B4-BE49-F238E27FC236}">
                <a16:creationId xmlns:a16="http://schemas.microsoft.com/office/drawing/2014/main" id="{5F404F41-72EA-92F4-9F26-FAD95B6DFA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1</a:t>
            </a:r>
            <a:r>
              <a:rPr lang="en-US" altLang="en-US" sz="1200" baseline="30000">
                <a:solidFill>
                  <a:schemeClr val="bg1">
                    <a:lumMod val="65000"/>
                  </a:schemeClr>
                </a:solidFill>
              </a:rPr>
              <a:t>st</a:t>
            </a:r>
            <a:endParaRPr lang="en-US" altLang="en-US" sz="180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40" name="TextBox 24">
            <a:extLst>
              <a:ext uri="{FF2B5EF4-FFF2-40B4-BE49-F238E27FC236}">
                <a16:creationId xmlns:a16="http://schemas.microsoft.com/office/drawing/2014/main" id="{1D57B104-9361-1000-E566-EF9A7A6A97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2</a:t>
            </a:r>
            <a:r>
              <a:rPr lang="en-US" altLang="en-US" sz="1200" baseline="30000">
                <a:solidFill>
                  <a:schemeClr val="bg1">
                    <a:lumMod val="65000"/>
                  </a:schemeClr>
                </a:solidFill>
              </a:rPr>
              <a:t>nd</a:t>
            </a:r>
            <a:endParaRPr lang="en-US" altLang="en-US" sz="180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41" name="TextBox 25">
            <a:extLst>
              <a:ext uri="{FF2B5EF4-FFF2-40B4-BE49-F238E27FC236}">
                <a16:creationId xmlns:a16="http://schemas.microsoft.com/office/drawing/2014/main" id="{6E3EA3EC-B418-9336-7CF3-39896A68C3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5486400"/>
            <a:ext cx="4492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3</a:t>
            </a:r>
            <a:r>
              <a:rPr lang="en-US" altLang="en-US" sz="1200" baseline="30000">
                <a:solidFill>
                  <a:schemeClr val="bg1">
                    <a:lumMod val="65000"/>
                  </a:schemeClr>
                </a:solidFill>
              </a:rPr>
              <a:t>rd</a:t>
            </a:r>
            <a:endParaRPr lang="en-US" altLang="en-US" sz="180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A1941D6D-76A5-9D61-3564-81CC6285EF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Übertragung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durch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engen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Kontakt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Augen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 und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Atemwegssekreten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Gegenstände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Schwimmbäder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Rectangle 26">
            <a:extLst>
              <a:ext uri="{FF2B5EF4-FFF2-40B4-BE49-F238E27FC236}">
                <a16:creationId xmlns:a16="http://schemas.microsoft.com/office/drawing/2014/main" id="{5197E3CC-EB50-04D9-8242-81E5DBE25E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57045" y="5796146"/>
            <a:ext cx="3200400" cy="1007163"/>
          </a:xfrm>
          <a:prstGeom prst="rect">
            <a:avLst/>
          </a:prstGeom>
          <a:solidFill>
            <a:schemeClr val="accent5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492B28-AF90-2489-4791-D761EF259BE9}"/>
              </a:ext>
            </a:extLst>
          </p:cNvPr>
          <p:cNvSpPr txBox="1"/>
          <p:nvPr/>
        </p:nvSpPr>
        <p:spPr>
          <a:xfrm>
            <a:off x="5918200" y="5805425"/>
            <a:ext cx="3076676" cy="95410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eaLnBrk="1" hangingPunct="1"/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--Behandlung</a:t>
            </a: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--Symptomatische Behandlung: ATs, kühle Kompressen</a:t>
            </a:r>
          </a:p>
          <a:p>
            <a:pPr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--Schleimhäute: Abziehen</a:t>
            </a: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--+/- </a:t>
            </a:r>
            <a:r>
              <a:rPr lang="en-US" altLang="en-US" sz="1200" b="1" dirty="0">
                <a:solidFill>
                  <a:srgbClr val="0000FF"/>
                </a:solidFill>
              </a:rPr>
              <a:t>Steroide</a:t>
            </a:r>
            <a:endParaRPr lang="en-US" sz="14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41BE22-BDDD-592E-7262-CEF53484E13D}"/>
              </a:ext>
            </a:extLst>
          </p:cNvPr>
          <p:cNvSpPr txBox="1"/>
          <p:nvPr/>
        </p:nvSpPr>
        <p:spPr>
          <a:xfrm>
            <a:off x="765385" y="4367213"/>
            <a:ext cx="4576765" cy="2462213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Wann sollte der Einsatz topischer Steroide in Betracht gezogen werden?</a:t>
            </a:r>
          </a:p>
          <a:p>
            <a:r>
              <a:rPr lang="en-US" sz="1200" dirty="0"/>
              <a:t>Wenn es sich um einen schweren Fall handelt</a:t>
            </a:r>
            <a:r>
              <a:rPr lang="en-US" sz="1200" dirty="0">
                <a:solidFill>
                  <a:srgbClr val="0000FF"/>
                </a:solidFill>
              </a:rPr>
              <a:t>, definiert als das Vorliegen eines oder mehrerer der folgenden Merkmale: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--Starke Lichtempfindlichkeit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--Konjunktivale Membranen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--Beidseitige SEIs, die zu einer verminderten Sehschärfe führen</a:t>
            </a:r>
          </a:p>
          <a:p>
            <a:endParaRPr lang="en-US" sz="1400" dirty="0"/>
          </a:p>
          <a:p>
            <a:r>
              <a:rPr lang="en-US" sz="1200" i="1" dirty="0"/>
              <a:t>Was sind die beiden Nachteile einer Steroidtherapie?</a:t>
            </a:r>
          </a:p>
          <a:p>
            <a:r>
              <a:rPr lang="en-US" sz="1200" dirty="0"/>
              <a:t>--Sie verlängert die Virusausscheidung</a:t>
            </a:r>
          </a:p>
          <a:p>
            <a:r>
              <a:rPr lang="en-US" sz="1200" dirty="0"/>
              <a:t>--Da sie Anzeichen und Symptome überdeckt, erschwert sie die Feststellung, ob der Patient noch ansteckend ist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F6958D03-18C5-2DC0-9BB6-4693A6613A1F}"/>
              </a:ext>
            </a:extLst>
          </p:cNvPr>
          <p:cNvSpPr/>
          <p:nvPr/>
        </p:nvSpPr>
        <p:spPr>
          <a:xfrm>
            <a:off x="5586281" y="6590475"/>
            <a:ext cx="663838" cy="152400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0829CC04-8CEF-8708-EC19-0BF45A140045}"/>
              </a:ext>
            </a:extLst>
          </p:cNvPr>
          <p:cNvSpPr/>
          <p:nvPr/>
        </p:nvSpPr>
        <p:spPr>
          <a:xfrm rot="10800000">
            <a:off x="7010400" y="6602055"/>
            <a:ext cx="663838" cy="152400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357724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7AF9B6-5337-0766-B881-1A0B9E2733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14">
            <a:extLst>
              <a:ext uri="{FF2B5EF4-FFF2-40B4-BE49-F238E27FC236}">
                <a16:creationId xmlns:a16="http://schemas.microsoft.com/office/drawing/2014/main" id="{0B635541-1F89-3411-D802-7ED7C945A6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86020" name="Rectangle 2">
            <a:extLst>
              <a:ext uri="{FF2B5EF4-FFF2-40B4-BE49-F238E27FC236}">
                <a16:creationId xmlns:a16="http://schemas.microsoft.com/office/drawing/2014/main" id="{4DDA2664-2996-4C50-5B40-5AF56E9D034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86021" name="Line 3">
            <a:extLst>
              <a:ext uri="{FF2B5EF4-FFF2-40B4-BE49-F238E27FC236}">
                <a16:creationId xmlns:a16="http://schemas.microsoft.com/office/drawing/2014/main" id="{F4A65D5B-BDD2-6CFA-BB57-CB47AC40FE5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22" name="Text Box 4">
            <a:extLst>
              <a:ext uri="{FF2B5EF4-FFF2-40B4-BE49-F238E27FC236}">
                <a16:creationId xmlns:a16="http://schemas.microsoft.com/office/drawing/2014/main" id="{35417796-02AD-69B5-9A29-BC2431671B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Drei Augensyndrome</a:t>
            </a:r>
          </a:p>
        </p:txBody>
      </p:sp>
      <p:sp>
        <p:nvSpPr>
          <p:cNvPr id="86023" name="Line 6">
            <a:extLst>
              <a:ext uri="{FF2B5EF4-FFF2-40B4-BE49-F238E27FC236}">
                <a16:creationId xmlns:a16="http://schemas.microsoft.com/office/drawing/2014/main" id="{38B2AB16-1EDC-FB15-A369-2D11C0B08770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24" name="Rectangle 7">
            <a:extLst>
              <a:ext uri="{FF2B5EF4-FFF2-40B4-BE49-F238E27FC236}">
                <a16:creationId xmlns:a16="http://schemas.microsoft.com/office/drawing/2014/main" id="{C402674D-2BE1-8530-6084-3594A4755B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6025" name="Text Box 8">
            <a:extLst>
              <a:ext uri="{FF2B5EF4-FFF2-40B4-BE49-F238E27FC236}">
                <a16:creationId xmlns:a16="http://schemas.microsoft.com/office/drawing/2014/main" id="{77BBDAB2-6E97-F91E-6B02-933E67F0F9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chemeClr val="bg1">
                    <a:lumMod val="75000"/>
                  </a:schemeClr>
                </a:solidFill>
              </a:rPr>
              <a:t>Follikuläre Konjunktivitis</a:t>
            </a:r>
          </a:p>
        </p:txBody>
      </p:sp>
      <p:sp>
        <p:nvSpPr>
          <p:cNvPr id="86026" name="Text Box 9">
            <a:extLst>
              <a:ext uri="{FF2B5EF4-FFF2-40B4-BE49-F238E27FC236}">
                <a16:creationId xmlns:a16="http://schemas.microsoft.com/office/drawing/2014/main" id="{1F81C6A5-912C-6B9C-E477-92CA8ECDCB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820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--Leichte, vorübergehende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--Keine ärztliche Behandlung</a:t>
            </a:r>
          </a:p>
        </p:txBody>
      </p:sp>
      <p:sp>
        <p:nvSpPr>
          <p:cNvPr id="86027" name="Rectangle 10">
            <a:extLst>
              <a:ext uri="{FF2B5EF4-FFF2-40B4-BE49-F238E27FC236}">
                <a16:creationId xmlns:a16="http://schemas.microsoft.com/office/drawing/2014/main" id="{2B086627-C84B-05D8-05BC-199158FED0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6028" name="Text Box 11">
            <a:extLst>
              <a:ext uri="{FF2B5EF4-FFF2-40B4-BE49-F238E27FC236}">
                <a16:creationId xmlns:a16="http://schemas.microsoft.com/office/drawing/2014/main" id="{79DF91FF-CCD5-396B-E49E-64FF87B2D8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Pharyngokonjunktivales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Fieber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(PCF)</a:t>
            </a:r>
          </a:p>
        </p:txBody>
      </p:sp>
      <p:sp>
        <p:nvSpPr>
          <p:cNvPr id="86029" name="Text Box 12">
            <a:extLst>
              <a:ext uri="{FF2B5EF4-FFF2-40B4-BE49-F238E27FC236}">
                <a16:creationId xmlns:a16="http://schemas.microsoft.com/office/drawing/2014/main" id="{3393DE1C-B1EA-AF64-CF0E-7E078D110B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92990" cy="911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--Follikuläre Konjunktivitis 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Fieber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HA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--Ähnlich wie eine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Grippe</a:t>
            </a:r>
          </a:p>
        </p:txBody>
      </p:sp>
      <p:sp>
        <p:nvSpPr>
          <p:cNvPr id="86030" name="Line 13">
            <a:extLst>
              <a:ext uri="{FF2B5EF4-FFF2-40B4-BE49-F238E27FC236}">
                <a16:creationId xmlns:a16="http://schemas.microsoft.com/office/drawing/2014/main" id="{5F1BB977-E206-2127-0DF2-84E3899B0251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31" name="Text Box 15">
            <a:extLst>
              <a:ext uri="{FF2B5EF4-FFF2-40B4-BE49-F238E27FC236}">
                <a16:creationId xmlns:a16="http://schemas.microsoft.com/office/drawing/2014/main" id="{90BC12C8-5142-957E-FD95-43384D0AFE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Epidemische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Keratokonjunktivitis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86032" name="Text Box 16">
            <a:extLst>
              <a:ext uri="{FF2B5EF4-FFF2-40B4-BE49-F238E27FC236}">
                <a16:creationId xmlns:a16="http://schemas.microsoft.com/office/drawing/2014/main" id="{7489A48D-71B7-48A8-CF35-02BBB272E8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2450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--Kann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einer oberen 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Atemwegsinfektion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folgen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--Beteiligung des zweiten Auges innerhalb von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3–7 Tagen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--Stadien: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   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Schwere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Subepitheliale Infiltrate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(SEI)</a:t>
            </a:r>
          </a:p>
        </p:txBody>
      </p:sp>
      <p:sp>
        <p:nvSpPr>
          <p:cNvPr id="86033" name="Text Box 17">
            <a:extLst>
              <a:ext uri="{FF2B5EF4-FFF2-40B4-BE49-F238E27FC236}">
                <a16:creationId xmlns:a16="http://schemas.microsoft.com/office/drawing/2014/main" id="{37075F64-773C-51FE-7AB6-C063ED1EB2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1 Woche</a:t>
            </a:r>
          </a:p>
        </p:txBody>
      </p:sp>
      <p:sp>
        <p:nvSpPr>
          <p:cNvPr id="86034" name="Line 18">
            <a:extLst>
              <a:ext uri="{FF2B5EF4-FFF2-40B4-BE49-F238E27FC236}">
                <a16:creationId xmlns:a16="http://schemas.microsoft.com/office/drawing/2014/main" id="{2484FDA4-11CA-13E8-1F83-78D2F2D13FE7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35" name="Text Box 19">
            <a:extLst>
              <a:ext uri="{FF2B5EF4-FFF2-40B4-BE49-F238E27FC236}">
                <a16:creationId xmlns:a16="http://schemas.microsoft.com/office/drawing/2014/main" id="{14583C90-C144-20BE-1532-79E2C63DA9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8588" y="5181600"/>
            <a:ext cx="760412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1–2 Wochen</a:t>
            </a:r>
          </a:p>
        </p:txBody>
      </p:sp>
      <p:sp>
        <p:nvSpPr>
          <p:cNvPr id="86036" name="Line 22">
            <a:extLst>
              <a:ext uri="{FF2B5EF4-FFF2-40B4-BE49-F238E27FC236}">
                <a16:creationId xmlns:a16="http://schemas.microsoft.com/office/drawing/2014/main" id="{7EC35FB3-798B-210D-959E-30BF648F5ACB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37" name="Line 23">
            <a:extLst>
              <a:ext uri="{FF2B5EF4-FFF2-40B4-BE49-F238E27FC236}">
                <a16:creationId xmlns:a16="http://schemas.microsoft.com/office/drawing/2014/main" id="{5DFEF647-BDA2-E47F-C480-C53E5B682CBC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51816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38" name="Slide Number Placeholder 1">
            <a:extLst>
              <a:ext uri="{FF2B5EF4-FFF2-40B4-BE49-F238E27FC236}">
                <a16:creationId xmlns:a16="http://schemas.microsoft.com/office/drawing/2014/main" id="{FF3CC8CF-80E9-9677-0CE8-931DC2BD9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44672DC-4F53-4494-911B-939500CDBB01}" type="slidenum">
              <a:rPr lang="en-US" altLang="en-US" sz="1000" smtClean="0"/>
              <a:t>143</a:t>
            </a:fld>
            <a:endParaRPr lang="en-US" altLang="en-US" sz="1000"/>
          </a:p>
        </p:txBody>
      </p:sp>
      <p:sp>
        <p:nvSpPr>
          <p:cNvPr id="86039" name="TextBox 23">
            <a:extLst>
              <a:ext uri="{FF2B5EF4-FFF2-40B4-BE49-F238E27FC236}">
                <a16:creationId xmlns:a16="http://schemas.microsoft.com/office/drawing/2014/main" id="{3FE4A5BB-5DF7-6124-64DD-7D6C34D63A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1</a:t>
            </a:r>
            <a:r>
              <a:rPr lang="en-US" altLang="en-US" sz="1200" baseline="30000">
                <a:solidFill>
                  <a:schemeClr val="bg1">
                    <a:lumMod val="65000"/>
                  </a:schemeClr>
                </a:solidFill>
              </a:rPr>
              <a:t>st</a:t>
            </a:r>
            <a:endParaRPr lang="en-US" altLang="en-US" sz="180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40" name="TextBox 24">
            <a:extLst>
              <a:ext uri="{FF2B5EF4-FFF2-40B4-BE49-F238E27FC236}">
                <a16:creationId xmlns:a16="http://schemas.microsoft.com/office/drawing/2014/main" id="{E6015CBA-44E9-DBC9-5B0B-E88AAAC85E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2</a:t>
            </a:r>
            <a:r>
              <a:rPr lang="en-US" altLang="en-US" sz="1200" baseline="30000">
                <a:solidFill>
                  <a:schemeClr val="bg1">
                    <a:lumMod val="65000"/>
                  </a:schemeClr>
                </a:solidFill>
              </a:rPr>
              <a:t>nd</a:t>
            </a:r>
            <a:endParaRPr lang="en-US" altLang="en-US" sz="180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41" name="TextBox 25">
            <a:extLst>
              <a:ext uri="{FF2B5EF4-FFF2-40B4-BE49-F238E27FC236}">
                <a16:creationId xmlns:a16="http://schemas.microsoft.com/office/drawing/2014/main" id="{7C8DF43E-5A10-FD82-A080-F933A9E43C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5486400"/>
            <a:ext cx="4492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3</a:t>
            </a:r>
            <a:r>
              <a:rPr lang="en-US" altLang="en-US" sz="1200" baseline="30000">
                <a:solidFill>
                  <a:schemeClr val="bg1">
                    <a:lumMod val="65000"/>
                  </a:schemeClr>
                </a:solidFill>
              </a:rPr>
              <a:t>rd</a:t>
            </a:r>
            <a:endParaRPr lang="en-US" altLang="en-US" sz="180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E68A2509-D123-2E0E-FF7B-89B8C9BD89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Übertragung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durch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engen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Kontakt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Augen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 und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Atemwegssekreten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Gegenstände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Schwimmbäder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Rectangle 26">
            <a:extLst>
              <a:ext uri="{FF2B5EF4-FFF2-40B4-BE49-F238E27FC236}">
                <a16:creationId xmlns:a16="http://schemas.microsoft.com/office/drawing/2014/main" id="{4057ABB3-3B9F-15F8-5FD7-B1FEA1B259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57045" y="5796146"/>
            <a:ext cx="3200400" cy="1007163"/>
          </a:xfrm>
          <a:prstGeom prst="rect">
            <a:avLst/>
          </a:prstGeom>
          <a:solidFill>
            <a:schemeClr val="accent5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AF4623C-2DD4-B768-6F66-4E5F80E67B2F}"/>
              </a:ext>
            </a:extLst>
          </p:cNvPr>
          <p:cNvSpPr txBox="1"/>
          <p:nvPr/>
        </p:nvSpPr>
        <p:spPr>
          <a:xfrm>
            <a:off x="5918200" y="5805425"/>
            <a:ext cx="3076676" cy="95410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eaLnBrk="1" hangingPunct="1"/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--Behandlung</a:t>
            </a: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--Symptomatische Behandlung: ATs, kühle Kompressen</a:t>
            </a:r>
          </a:p>
          <a:p>
            <a:pPr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--Schleimhäute: Abziehen</a:t>
            </a: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--+/- </a:t>
            </a:r>
            <a:r>
              <a:rPr lang="en-US" altLang="en-US" sz="1200" b="1" dirty="0">
                <a:solidFill>
                  <a:srgbClr val="0000FF"/>
                </a:solidFill>
              </a:rPr>
              <a:t>Steroide</a:t>
            </a:r>
            <a:endParaRPr lang="en-US" sz="14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FC4176-9B8D-24B1-EEB0-DA757094494A}"/>
              </a:ext>
            </a:extLst>
          </p:cNvPr>
          <p:cNvSpPr txBox="1"/>
          <p:nvPr/>
        </p:nvSpPr>
        <p:spPr>
          <a:xfrm>
            <a:off x="765385" y="4367213"/>
            <a:ext cx="4576765" cy="2462213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Wann sollte der Einsatz topischer Steroide in Betracht gezogen werden?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Wenn es sich um einen schweren Fall handelt, definiert durch das Vorliegen eines oder mehrerer der folgenden Merkmale: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--Starke Lichtempfindlichkeit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--Konjunktivale Membranen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--Beidseitige SEIs, die zu einer verminderten Sehschärfe führen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Was sind die beiden Nachteile einer Steroidtherapie?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--Sie verlängert die Virusausscheidung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--Da sie Anzeichen und Symptome überdeckt, ist es schwierig festzustellen, ob der Patient noch ansteckend ist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E836BE12-A282-2503-CA13-159B94074F73}"/>
              </a:ext>
            </a:extLst>
          </p:cNvPr>
          <p:cNvSpPr/>
          <p:nvPr/>
        </p:nvSpPr>
        <p:spPr>
          <a:xfrm>
            <a:off x="5687963" y="6520494"/>
            <a:ext cx="663838" cy="152400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FF"/>
              </a:solidFill>
            </a:endParaRP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643FF9DF-0588-CD8D-2275-F5A5B988E5B3}"/>
              </a:ext>
            </a:extLst>
          </p:cNvPr>
          <p:cNvSpPr/>
          <p:nvPr/>
        </p:nvSpPr>
        <p:spPr>
          <a:xfrm rot="10800000">
            <a:off x="7284194" y="6514274"/>
            <a:ext cx="663838" cy="152400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01F2927-B4ED-1503-3905-3DA337C3D35E}"/>
              </a:ext>
            </a:extLst>
          </p:cNvPr>
          <p:cNvSpPr txBox="1"/>
          <p:nvPr/>
        </p:nvSpPr>
        <p:spPr>
          <a:xfrm>
            <a:off x="6103837" y="6296994"/>
            <a:ext cx="135005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rgbClr val="0000FF"/>
                </a:solidFill>
                <a:latin typeface="Segoe Script" panose="030B0504020000000003" pitchFamily="66" charset="0"/>
              </a:rPr>
              <a:t>Nicht </a:t>
            </a:r>
            <a:r>
              <a:rPr lang="en-US" sz="1200" dirty="0" err="1">
                <a:solidFill>
                  <a:srgbClr val="0000FF"/>
                </a:solidFill>
                <a:latin typeface="Segoe Script" panose="030B0504020000000003" pitchFamily="66" charset="0"/>
              </a:rPr>
              <a:t>    als</a:t>
            </a:r>
            <a:endParaRPr lang="en-US" sz="1600" dirty="0">
              <a:solidFill>
                <a:srgbClr val="0000FF"/>
              </a:solidFill>
              <a:latin typeface="Segoe Script" panose="030B0504020000000003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381225D-DA39-9F30-06EF-6DF0C36F6960}"/>
              </a:ext>
            </a:extLst>
          </p:cNvPr>
          <p:cNvSpPr txBox="1"/>
          <p:nvPr/>
        </p:nvSpPr>
        <p:spPr>
          <a:xfrm>
            <a:off x="6322471" y="6513529"/>
            <a:ext cx="954107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rgbClr val="0000FF"/>
                </a:solidFill>
              </a:rPr>
              <a:t>^          ^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D703D6A-B275-E008-1F8E-C36CB68A6E4C}"/>
              </a:ext>
            </a:extLst>
          </p:cNvPr>
          <p:cNvSpPr txBox="1"/>
          <p:nvPr/>
        </p:nvSpPr>
        <p:spPr>
          <a:xfrm>
            <a:off x="2641601" y="4767497"/>
            <a:ext cx="6248400" cy="1384995"/>
          </a:xfrm>
          <a:prstGeom prst="rect">
            <a:avLst/>
          </a:prstGeom>
          <a:solidFill>
            <a:srgbClr val="C5E2FF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Wie sieht es mit topischen NSAIDs aus – sind sie bei Adenokonjunktivitis wirksam?</a:t>
            </a:r>
          </a:p>
          <a:p>
            <a:r>
              <a:rPr lang="en-US" sz="1200" dirty="0">
                <a:solidFill>
                  <a:srgbClr val="C5E2FF"/>
                </a:solidFill>
              </a:rPr>
              <a:t>Mehr oder weniger? Sie können bei den Symptomen helfen, haben aber keinen Einfluss auf die SEIs</a:t>
            </a:r>
          </a:p>
          <a:p>
            <a:endParaRPr lang="en-US" sz="1400" dirty="0">
              <a:solidFill>
                <a:srgbClr val="C5E2FF"/>
              </a:solidFill>
            </a:endParaRPr>
          </a:p>
          <a:p>
            <a:r>
              <a:rPr lang="en-US" sz="1200" i="1" dirty="0">
                <a:solidFill>
                  <a:srgbClr val="C5E2FF"/>
                </a:solidFill>
              </a:rPr>
              <a:t>OK, wie sieht es mit topischem Cyclosporin aus?</a:t>
            </a:r>
          </a:p>
          <a:p>
            <a:r>
              <a:rPr lang="en-US" sz="1200" dirty="0">
                <a:solidFill>
                  <a:srgbClr val="C5E2FF"/>
                </a:solidFill>
              </a:rPr>
              <a:t>Na ja. Im Cornea-Buch heißt es, es könne „in Betracht gezogen werden, wenn andere Therapien versagen“, aber es wird bei weitem nicht uneingeschränkt empfohlen</a:t>
            </a:r>
          </a:p>
        </p:txBody>
      </p:sp>
    </p:spTree>
    <p:extLst>
      <p:ext uri="{BB962C8B-B14F-4D97-AF65-F5344CB8AC3E}">
        <p14:creationId xmlns:p14="http://schemas.microsoft.com/office/powerpoint/2010/main" val="3824978532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47E4A2-3318-7595-21AA-F137CEBD11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14">
            <a:extLst>
              <a:ext uri="{FF2B5EF4-FFF2-40B4-BE49-F238E27FC236}">
                <a16:creationId xmlns:a16="http://schemas.microsoft.com/office/drawing/2014/main" id="{B4509BF6-DCF5-D8F7-5858-3C44824758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86020" name="Rectangle 2">
            <a:extLst>
              <a:ext uri="{FF2B5EF4-FFF2-40B4-BE49-F238E27FC236}">
                <a16:creationId xmlns:a16="http://schemas.microsoft.com/office/drawing/2014/main" id="{E41DC751-67DB-9E87-77B2-338813EBC4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86021" name="Line 3">
            <a:extLst>
              <a:ext uri="{FF2B5EF4-FFF2-40B4-BE49-F238E27FC236}">
                <a16:creationId xmlns:a16="http://schemas.microsoft.com/office/drawing/2014/main" id="{C8EAD352-4EC9-91C5-FA7E-62551A5EC34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22" name="Text Box 4">
            <a:extLst>
              <a:ext uri="{FF2B5EF4-FFF2-40B4-BE49-F238E27FC236}">
                <a16:creationId xmlns:a16="http://schemas.microsoft.com/office/drawing/2014/main" id="{4E8C0848-715E-ECEC-56DD-FC60C9A5BC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Drei Augensyndrome</a:t>
            </a:r>
          </a:p>
        </p:txBody>
      </p:sp>
      <p:sp>
        <p:nvSpPr>
          <p:cNvPr id="86023" name="Line 6">
            <a:extLst>
              <a:ext uri="{FF2B5EF4-FFF2-40B4-BE49-F238E27FC236}">
                <a16:creationId xmlns:a16="http://schemas.microsoft.com/office/drawing/2014/main" id="{6E5CC6F0-97F1-AE97-AB8B-AC66BC5A2331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24" name="Rectangle 7">
            <a:extLst>
              <a:ext uri="{FF2B5EF4-FFF2-40B4-BE49-F238E27FC236}">
                <a16:creationId xmlns:a16="http://schemas.microsoft.com/office/drawing/2014/main" id="{781DD0D7-9D1F-A403-6C3D-81FEC3C705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6025" name="Text Box 8">
            <a:extLst>
              <a:ext uri="{FF2B5EF4-FFF2-40B4-BE49-F238E27FC236}">
                <a16:creationId xmlns:a16="http://schemas.microsoft.com/office/drawing/2014/main" id="{3BE8FBC5-B006-C551-64F9-6A453F4373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chemeClr val="bg1">
                    <a:lumMod val="75000"/>
                  </a:schemeClr>
                </a:solidFill>
              </a:rPr>
              <a:t>Follikuläre Konjunktivitis</a:t>
            </a:r>
          </a:p>
        </p:txBody>
      </p:sp>
      <p:sp>
        <p:nvSpPr>
          <p:cNvPr id="86026" name="Text Box 9">
            <a:extLst>
              <a:ext uri="{FF2B5EF4-FFF2-40B4-BE49-F238E27FC236}">
                <a16:creationId xmlns:a16="http://schemas.microsoft.com/office/drawing/2014/main" id="{07B6B691-0764-1C44-943A-74328FC01E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820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--Leichte, vorübergehende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--Keine ärztliche Behandlung</a:t>
            </a:r>
          </a:p>
        </p:txBody>
      </p:sp>
      <p:sp>
        <p:nvSpPr>
          <p:cNvPr id="86027" name="Rectangle 10">
            <a:extLst>
              <a:ext uri="{FF2B5EF4-FFF2-40B4-BE49-F238E27FC236}">
                <a16:creationId xmlns:a16="http://schemas.microsoft.com/office/drawing/2014/main" id="{C4C36F43-06EB-6EEF-C852-07DE0C9C55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6028" name="Text Box 11">
            <a:extLst>
              <a:ext uri="{FF2B5EF4-FFF2-40B4-BE49-F238E27FC236}">
                <a16:creationId xmlns:a16="http://schemas.microsoft.com/office/drawing/2014/main" id="{29FC5B48-DBF4-E294-1A23-64CD4BDB7F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Pharyngokonjunktivales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Fieber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(PCF)</a:t>
            </a:r>
          </a:p>
        </p:txBody>
      </p:sp>
      <p:sp>
        <p:nvSpPr>
          <p:cNvPr id="86029" name="Text Box 12">
            <a:extLst>
              <a:ext uri="{FF2B5EF4-FFF2-40B4-BE49-F238E27FC236}">
                <a16:creationId xmlns:a16="http://schemas.microsoft.com/office/drawing/2014/main" id="{E2A3CE1B-4ADB-BDE5-C454-0A169085E1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92990" cy="911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--Follikuläre Konjunktivitis 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Fieber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HA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--Ähnlich wie eine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Grippe</a:t>
            </a:r>
          </a:p>
        </p:txBody>
      </p:sp>
      <p:sp>
        <p:nvSpPr>
          <p:cNvPr id="86030" name="Line 13">
            <a:extLst>
              <a:ext uri="{FF2B5EF4-FFF2-40B4-BE49-F238E27FC236}">
                <a16:creationId xmlns:a16="http://schemas.microsoft.com/office/drawing/2014/main" id="{78BFD1E0-BEFC-6F41-344E-81F17D507FAE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31" name="Text Box 15">
            <a:extLst>
              <a:ext uri="{FF2B5EF4-FFF2-40B4-BE49-F238E27FC236}">
                <a16:creationId xmlns:a16="http://schemas.microsoft.com/office/drawing/2014/main" id="{9C7D914D-3290-75CC-6DDC-DECEAC76C4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Epidemische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Keratokonjunktivitis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86032" name="Text Box 16">
            <a:extLst>
              <a:ext uri="{FF2B5EF4-FFF2-40B4-BE49-F238E27FC236}">
                <a16:creationId xmlns:a16="http://schemas.microsoft.com/office/drawing/2014/main" id="{98F2F71B-2081-02CB-2A31-3109BBCE7F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2450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--Kann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einer oberen 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Atemwegsinfektion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folgen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--Beteiligung des zweiten Auges innerhalb von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3–7 Tagen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--Stadien: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   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Schwere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Subepitheliale Infiltrate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(SEI)</a:t>
            </a:r>
          </a:p>
        </p:txBody>
      </p:sp>
      <p:sp>
        <p:nvSpPr>
          <p:cNvPr id="86033" name="Text Box 17">
            <a:extLst>
              <a:ext uri="{FF2B5EF4-FFF2-40B4-BE49-F238E27FC236}">
                <a16:creationId xmlns:a16="http://schemas.microsoft.com/office/drawing/2014/main" id="{77892642-5E9D-8D19-6938-705AA8D24E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1 Woche</a:t>
            </a:r>
          </a:p>
        </p:txBody>
      </p:sp>
      <p:sp>
        <p:nvSpPr>
          <p:cNvPr id="86034" name="Line 18">
            <a:extLst>
              <a:ext uri="{FF2B5EF4-FFF2-40B4-BE49-F238E27FC236}">
                <a16:creationId xmlns:a16="http://schemas.microsoft.com/office/drawing/2014/main" id="{9B4AFEFE-A8C9-13E4-27FA-50C4F5C25BAA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35" name="Text Box 19">
            <a:extLst>
              <a:ext uri="{FF2B5EF4-FFF2-40B4-BE49-F238E27FC236}">
                <a16:creationId xmlns:a16="http://schemas.microsoft.com/office/drawing/2014/main" id="{511D0E72-EEA5-3226-7F91-E255869318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8588" y="5181600"/>
            <a:ext cx="760412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1–2 Wochen</a:t>
            </a:r>
          </a:p>
        </p:txBody>
      </p:sp>
      <p:sp>
        <p:nvSpPr>
          <p:cNvPr id="86036" name="Line 22">
            <a:extLst>
              <a:ext uri="{FF2B5EF4-FFF2-40B4-BE49-F238E27FC236}">
                <a16:creationId xmlns:a16="http://schemas.microsoft.com/office/drawing/2014/main" id="{90DD2DFE-1A3A-82E0-9583-73FC6A1ECAAB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37" name="Line 23">
            <a:extLst>
              <a:ext uri="{FF2B5EF4-FFF2-40B4-BE49-F238E27FC236}">
                <a16:creationId xmlns:a16="http://schemas.microsoft.com/office/drawing/2014/main" id="{DEB3F3D8-5180-C6E1-AF9D-9B64AD5022E2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51816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38" name="Slide Number Placeholder 1">
            <a:extLst>
              <a:ext uri="{FF2B5EF4-FFF2-40B4-BE49-F238E27FC236}">
                <a16:creationId xmlns:a16="http://schemas.microsoft.com/office/drawing/2014/main" id="{D3A65BC2-FB04-787F-0E50-9AD7EC0E1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44672DC-4F53-4494-911B-939500CDBB01}" type="slidenum">
              <a:rPr lang="en-US" altLang="en-US" sz="1000" smtClean="0"/>
              <a:t>144</a:t>
            </a:fld>
            <a:endParaRPr lang="en-US" altLang="en-US" sz="1000"/>
          </a:p>
        </p:txBody>
      </p:sp>
      <p:sp>
        <p:nvSpPr>
          <p:cNvPr id="86039" name="TextBox 23">
            <a:extLst>
              <a:ext uri="{FF2B5EF4-FFF2-40B4-BE49-F238E27FC236}">
                <a16:creationId xmlns:a16="http://schemas.microsoft.com/office/drawing/2014/main" id="{3D51D893-B051-7E55-F731-962010774A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1</a:t>
            </a:r>
            <a:r>
              <a:rPr lang="en-US" altLang="en-US" sz="1200" baseline="30000">
                <a:solidFill>
                  <a:schemeClr val="bg1">
                    <a:lumMod val="65000"/>
                  </a:schemeClr>
                </a:solidFill>
              </a:rPr>
              <a:t>st</a:t>
            </a:r>
            <a:endParaRPr lang="en-US" altLang="en-US" sz="180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40" name="TextBox 24">
            <a:extLst>
              <a:ext uri="{FF2B5EF4-FFF2-40B4-BE49-F238E27FC236}">
                <a16:creationId xmlns:a16="http://schemas.microsoft.com/office/drawing/2014/main" id="{C2CB2C70-79DA-5137-2F5B-DAB86EADF2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2</a:t>
            </a:r>
            <a:r>
              <a:rPr lang="en-US" altLang="en-US" sz="1200" baseline="30000">
                <a:solidFill>
                  <a:schemeClr val="bg1">
                    <a:lumMod val="65000"/>
                  </a:schemeClr>
                </a:solidFill>
              </a:rPr>
              <a:t>nd</a:t>
            </a:r>
            <a:endParaRPr lang="en-US" altLang="en-US" sz="180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41" name="TextBox 25">
            <a:extLst>
              <a:ext uri="{FF2B5EF4-FFF2-40B4-BE49-F238E27FC236}">
                <a16:creationId xmlns:a16="http://schemas.microsoft.com/office/drawing/2014/main" id="{E0FF54CB-10A5-6875-5EBC-C7B2557A2F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5486400"/>
            <a:ext cx="4492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3</a:t>
            </a:r>
            <a:r>
              <a:rPr lang="en-US" altLang="en-US" sz="1200" baseline="30000">
                <a:solidFill>
                  <a:schemeClr val="bg1">
                    <a:lumMod val="65000"/>
                  </a:schemeClr>
                </a:solidFill>
              </a:rPr>
              <a:t>rd</a:t>
            </a:r>
            <a:endParaRPr lang="en-US" altLang="en-US" sz="180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09250BFF-96F1-1C15-F77F-491A834893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Übertragung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durch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engen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Kontakt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Augen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 und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Atemwegssekreten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Gegenstände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Schwimmbäder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Rectangle 26">
            <a:extLst>
              <a:ext uri="{FF2B5EF4-FFF2-40B4-BE49-F238E27FC236}">
                <a16:creationId xmlns:a16="http://schemas.microsoft.com/office/drawing/2014/main" id="{C3DAD542-FAC0-75CC-EAB8-BBB5A2F9F8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57045" y="5796146"/>
            <a:ext cx="3200400" cy="1007163"/>
          </a:xfrm>
          <a:prstGeom prst="rect">
            <a:avLst/>
          </a:prstGeom>
          <a:solidFill>
            <a:schemeClr val="accent5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6A72E6-DA04-DD3A-1943-ED327DD1D3C9}"/>
              </a:ext>
            </a:extLst>
          </p:cNvPr>
          <p:cNvSpPr txBox="1"/>
          <p:nvPr/>
        </p:nvSpPr>
        <p:spPr>
          <a:xfrm>
            <a:off x="5918200" y="5805425"/>
            <a:ext cx="3076676" cy="95410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eaLnBrk="1" hangingPunct="1"/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--Behandlung</a:t>
            </a: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--Symptomatische Behandlung: ATs, kühle Kompressen</a:t>
            </a:r>
          </a:p>
          <a:p>
            <a:pPr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--Schleimhäute: Abziehen</a:t>
            </a: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--+/- </a:t>
            </a:r>
            <a:r>
              <a:rPr lang="en-US" altLang="en-US" sz="1200" b="1" dirty="0">
                <a:solidFill>
                  <a:srgbClr val="0000FF"/>
                </a:solidFill>
              </a:rPr>
              <a:t>Steroid</a:t>
            </a:r>
            <a:endParaRPr lang="en-US" sz="14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8088444-CB7B-2ED2-F098-70CDEFE1657E}"/>
              </a:ext>
            </a:extLst>
          </p:cNvPr>
          <p:cNvSpPr txBox="1"/>
          <p:nvPr/>
        </p:nvSpPr>
        <p:spPr>
          <a:xfrm>
            <a:off x="765385" y="4367213"/>
            <a:ext cx="4576765" cy="2462213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Wann sollte der Einsatz topischer Steroide in Betracht gezogen werden?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Wenn es sich um einen schweren Fall handelt, definiert durch das Vorliegen eines oder mehrerer der folgenden Merkmale: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--Starke Lichtempfindlichkeit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--Konjunktivale Membranen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--Beidseitige SEIs, die zu einer verminderten Sehschärfe führen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Was sind die beiden Nachteile einer Steroidtherapie?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--Sie verlängert die Virusausscheidung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--Da sie Anzeichen und Symptome überdeckt, ist es schwierig festzustellen, ob der Patient noch ansteckend ist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A7857FB9-2416-E6E3-A07E-8529A955FC60}"/>
              </a:ext>
            </a:extLst>
          </p:cNvPr>
          <p:cNvSpPr/>
          <p:nvPr/>
        </p:nvSpPr>
        <p:spPr>
          <a:xfrm>
            <a:off x="5687963" y="6520494"/>
            <a:ext cx="663838" cy="152400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FF"/>
              </a:solidFill>
            </a:endParaRP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B633AFE5-F1EE-D906-2FF1-33D714747B9F}"/>
              </a:ext>
            </a:extLst>
          </p:cNvPr>
          <p:cNvSpPr/>
          <p:nvPr/>
        </p:nvSpPr>
        <p:spPr>
          <a:xfrm rot="10800000">
            <a:off x="7284194" y="6514274"/>
            <a:ext cx="663838" cy="152400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0D0330-D4DB-17A7-66FC-B5A261FC9E0B}"/>
              </a:ext>
            </a:extLst>
          </p:cNvPr>
          <p:cNvSpPr txBox="1"/>
          <p:nvPr/>
        </p:nvSpPr>
        <p:spPr>
          <a:xfrm>
            <a:off x="6103837" y="6296994"/>
            <a:ext cx="135005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rgbClr val="0000FF"/>
                </a:solidFill>
                <a:latin typeface="Segoe Script" panose="030B0504020000000003" pitchFamily="66" charset="0"/>
              </a:rPr>
              <a:t>Nicht </a:t>
            </a:r>
            <a:r>
              <a:rPr lang="en-US" sz="1200" dirty="0" err="1">
                <a:solidFill>
                  <a:srgbClr val="0000FF"/>
                </a:solidFill>
                <a:latin typeface="Segoe Script" panose="030B0504020000000003" pitchFamily="66" charset="0"/>
              </a:rPr>
              <a:t>    als</a:t>
            </a:r>
            <a:endParaRPr lang="en-US" sz="1600" dirty="0">
              <a:solidFill>
                <a:srgbClr val="0000FF"/>
              </a:solidFill>
              <a:latin typeface="Segoe Script" panose="030B0504020000000003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73675CD-11CB-3413-B39B-8E93DCC3C6C0}"/>
              </a:ext>
            </a:extLst>
          </p:cNvPr>
          <p:cNvSpPr txBox="1"/>
          <p:nvPr/>
        </p:nvSpPr>
        <p:spPr>
          <a:xfrm>
            <a:off x="6322471" y="6513529"/>
            <a:ext cx="954107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rgbClr val="0000FF"/>
                </a:solidFill>
              </a:rPr>
              <a:t>^          ^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FEC022A-8A14-57F0-259F-35886AC46B3C}"/>
              </a:ext>
            </a:extLst>
          </p:cNvPr>
          <p:cNvSpPr txBox="1"/>
          <p:nvPr/>
        </p:nvSpPr>
        <p:spPr>
          <a:xfrm>
            <a:off x="2641601" y="4767497"/>
            <a:ext cx="6248400" cy="1384995"/>
          </a:xfrm>
          <a:prstGeom prst="rect">
            <a:avLst/>
          </a:prstGeom>
          <a:solidFill>
            <a:srgbClr val="C5E2FF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Wie sieht es mit topischen NSAIDs aus – sind sie bei Adenokonjunktivitis wirksam?</a:t>
            </a:r>
          </a:p>
          <a:p>
            <a:r>
              <a:rPr lang="en-US" sz="1200" dirty="0"/>
              <a:t>Mehr oder weniger? Sie können bei den Symptomen helfen, haben aber keinen Einfluss auf die SEIs.</a:t>
            </a:r>
            <a:endParaRPr lang="en-US" sz="1400" dirty="0">
              <a:solidFill>
                <a:srgbClr val="C5E2FF"/>
              </a:solidFill>
            </a:endParaRPr>
          </a:p>
          <a:p>
            <a:endParaRPr lang="en-US" sz="1400" dirty="0">
              <a:solidFill>
                <a:srgbClr val="C5E2FF"/>
              </a:solidFill>
            </a:endParaRPr>
          </a:p>
          <a:p>
            <a:r>
              <a:rPr lang="en-US" sz="1200" i="1" dirty="0">
                <a:solidFill>
                  <a:srgbClr val="C5E2FF"/>
                </a:solidFill>
              </a:rPr>
              <a:t>OK, wie sieht es mit topischem Cyclosporin aus?</a:t>
            </a:r>
          </a:p>
          <a:p>
            <a:r>
              <a:rPr lang="en-US" sz="1200" dirty="0">
                <a:solidFill>
                  <a:srgbClr val="C5E2FF"/>
                </a:solidFill>
              </a:rPr>
              <a:t>Na ja. Das Cornea-Buch sagt, es „kann in Betracht gezogen werden, wenn andere Therapien versagen“, geht aber bei weitem nicht so weit, es uneingeschränkt zu empfehlen</a:t>
            </a:r>
          </a:p>
        </p:txBody>
      </p:sp>
    </p:spTree>
    <p:extLst>
      <p:ext uri="{BB962C8B-B14F-4D97-AF65-F5344CB8AC3E}">
        <p14:creationId xmlns:p14="http://schemas.microsoft.com/office/powerpoint/2010/main" val="1790095240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C7A2DB-8688-EBA9-4076-2B5DD6CD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14">
            <a:extLst>
              <a:ext uri="{FF2B5EF4-FFF2-40B4-BE49-F238E27FC236}">
                <a16:creationId xmlns:a16="http://schemas.microsoft.com/office/drawing/2014/main" id="{6922250F-C6DC-8FEA-BC75-133BFAE746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86020" name="Rectangle 2">
            <a:extLst>
              <a:ext uri="{FF2B5EF4-FFF2-40B4-BE49-F238E27FC236}">
                <a16:creationId xmlns:a16="http://schemas.microsoft.com/office/drawing/2014/main" id="{1C1AC159-6FCF-A133-2C07-550BB33032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86021" name="Line 3">
            <a:extLst>
              <a:ext uri="{FF2B5EF4-FFF2-40B4-BE49-F238E27FC236}">
                <a16:creationId xmlns:a16="http://schemas.microsoft.com/office/drawing/2014/main" id="{CA3A07A3-21EC-57DF-6506-3AC855E59BF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22" name="Text Box 4">
            <a:extLst>
              <a:ext uri="{FF2B5EF4-FFF2-40B4-BE49-F238E27FC236}">
                <a16:creationId xmlns:a16="http://schemas.microsoft.com/office/drawing/2014/main" id="{3A0FB5A1-57B0-CE47-0112-D4F2F934B2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Drei Augensyndrome</a:t>
            </a:r>
          </a:p>
        </p:txBody>
      </p:sp>
      <p:sp>
        <p:nvSpPr>
          <p:cNvPr id="86023" name="Line 6">
            <a:extLst>
              <a:ext uri="{FF2B5EF4-FFF2-40B4-BE49-F238E27FC236}">
                <a16:creationId xmlns:a16="http://schemas.microsoft.com/office/drawing/2014/main" id="{DC9E3B36-20CE-2123-DD2C-BEE3FCD49DC1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24" name="Rectangle 7">
            <a:extLst>
              <a:ext uri="{FF2B5EF4-FFF2-40B4-BE49-F238E27FC236}">
                <a16:creationId xmlns:a16="http://schemas.microsoft.com/office/drawing/2014/main" id="{41234ADE-1BC9-0076-C770-CF7C9A0BFC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6025" name="Text Box 8">
            <a:extLst>
              <a:ext uri="{FF2B5EF4-FFF2-40B4-BE49-F238E27FC236}">
                <a16:creationId xmlns:a16="http://schemas.microsoft.com/office/drawing/2014/main" id="{A3144DD6-18A4-6426-315B-FAC226B581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chemeClr val="bg1">
                    <a:lumMod val="75000"/>
                  </a:schemeClr>
                </a:solidFill>
              </a:rPr>
              <a:t>Follikuläre Konjunktivitis</a:t>
            </a:r>
          </a:p>
        </p:txBody>
      </p:sp>
      <p:sp>
        <p:nvSpPr>
          <p:cNvPr id="86026" name="Text Box 9">
            <a:extLst>
              <a:ext uri="{FF2B5EF4-FFF2-40B4-BE49-F238E27FC236}">
                <a16:creationId xmlns:a16="http://schemas.microsoft.com/office/drawing/2014/main" id="{B5253DDF-FD55-CC1D-424D-5839CBE93D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820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--Leichte, vorübergehende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--Keine ärztliche Behandlung</a:t>
            </a:r>
          </a:p>
        </p:txBody>
      </p:sp>
      <p:sp>
        <p:nvSpPr>
          <p:cNvPr id="86027" name="Rectangle 10">
            <a:extLst>
              <a:ext uri="{FF2B5EF4-FFF2-40B4-BE49-F238E27FC236}">
                <a16:creationId xmlns:a16="http://schemas.microsoft.com/office/drawing/2014/main" id="{31A9D524-942F-793B-8946-169E0B9120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6028" name="Text Box 11">
            <a:extLst>
              <a:ext uri="{FF2B5EF4-FFF2-40B4-BE49-F238E27FC236}">
                <a16:creationId xmlns:a16="http://schemas.microsoft.com/office/drawing/2014/main" id="{AEC66653-7F6F-8CBA-F69A-F73E9C24F3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Pharyngokonjunktivales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Fieber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(PCF)</a:t>
            </a:r>
          </a:p>
        </p:txBody>
      </p:sp>
      <p:sp>
        <p:nvSpPr>
          <p:cNvPr id="86029" name="Text Box 12">
            <a:extLst>
              <a:ext uri="{FF2B5EF4-FFF2-40B4-BE49-F238E27FC236}">
                <a16:creationId xmlns:a16="http://schemas.microsoft.com/office/drawing/2014/main" id="{938648E0-33A6-7CC0-B26D-B083E72B6C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92990" cy="911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--Follikuläre Konjunktivitis 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Fieber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HA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--Ähnlich wie eine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Grippe</a:t>
            </a:r>
          </a:p>
        </p:txBody>
      </p:sp>
      <p:sp>
        <p:nvSpPr>
          <p:cNvPr id="86030" name="Line 13">
            <a:extLst>
              <a:ext uri="{FF2B5EF4-FFF2-40B4-BE49-F238E27FC236}">
                <a16:creationId xmlns:a16="http://schemas.microsoft.com/office/drawing/2014/main" id="{4AB429C1-A695-92A4-368A-3D393602DC75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31" name="Text Box 15">
            <a:extLst>
              <a:ext uri="{FF2B5EF4-FFF2-40B4-BE49-F238E27FC236}">
                <a16:creationId xmlns:a16="http://schemas.microsoft.com/office/drawing/2014/main" id="{F109575F-717E-A9F2-A915-DDB15464FB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Epidemische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Keratokonjunktivitis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86032" name="Text Box 16">
            <a:extLst>
              <a:ext uri="{FF2B5EF4-FFF2-40B4-BE49-F238E27FC236}">
                <a16:creationId xmlns:a16="http://schemas.microsoft.com/office/drawing/2014/main" id="{2529B47C-B120-EB6D-0BE7-345932B9B8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2450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--Kann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einer oberen 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Atemwegsinfektion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folgen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--Beteiligung des zweiten Auges innerhalb von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3–7 Tagen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--Stadien: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   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Schwere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Subepitheliale Infiltrate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(SEI)</a:t>
            </a:r>
          </a:p>
        </p:txBody>
      </p:sp>
      <p:sp>
        <p:nvSpPr>
          <p:cNvPr id="86033" name="Text Box 17">
            <a:extLst>
              <a:ext uri="{FF2B5EF4-FFF2-40B4-BE49-F238E27FC236}">
                <a16:creationId xmlns:a16="http://schemas.microsoft.com/office/drawing/2014/main" id="{F8414715-574E-7E3E-65DB-F84B82294B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1 Woche</a:t>
            </a:r>
          </a:p>
        </p:txBody>
      </p:sp>
      <p:sp>
        <p:nvSpPr>
          <p:cNvPr id="86034" name="Line 18">
            <a:extLst>
              <a:ext uri="{FF2B5EF4-FFF2-40B4-BE49-F238E27FC236}">
                <a16:creationId xmlns:a16="http://schemas.microsoft.com/office/drawing/2014/main" id="{34439D32-CEEC-4E9D-C25F-B43BFE80768F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35" name="Text Box 19">
            <a:extLst>
              <a:ext uri="{FF2B5EF4-FFF2-40B4-BE49-F238E27FC236}">
                <a16:creationId xmlns:a16="http://schemas.microsoft.com/office/drawing/2014/main" id="{A0C66F5E-F915-1AFD-F000-EDAE7D65BC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8588" y="5181600"/>
            <a:ext cx="760412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1–2 Wochen</a:t>
            </a:r>
          </a:p>
        </p:txBody>
      </p:sp>
      <p:sp>
        <p:nvSpPr>
          <p:cNvPr id="86036" name="Line 22">
            <a:extLst>
              <a:ext uri="{FF2B5EF4-FFF2-40B4-BE49-F238E27FC236}">
                <a16:creationId xmlns:a16="http://schemas.microsoft.com/office/drawing/2014/main" id="{8986AA1D-023A-ED99-5BCA-6039021761C6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37" name="Line 23">
            <a:extLst>
              <a:ext uri="{FF2B5EF4-FFF2-40B4-BE49-F238E27FC236}">
                <a16:creationId xmlns:a16="http://schemas.microsoft.com/office/drawing/2014/main" id="{02D74F2D-78FC-F4CB-558C-444C19AC709B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51816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38" name="Slide Number Placeholder 1">
            <a:extLst>
              <a:ext uri="{FF2B5EF4-FFF2-40B4-BE49-F238E27FC236}">
                <a16:creationId xmlns:a16="http://schemas.microsoft.com/office/drawing/2014/main" id="{11B7EA0B-35F3-44A6-3E64-2EF937FB3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44672DC-4F53-4494-911B-939500CDBB01}" type="slidenum">
              <a:rPr lang="en-US" altLang="en-US" sz="1000" smtClean="0"/>
              <a:t>145</a:t>
            </a:fld>
            <a:endParaRPr lang="en-US" altLang="en-US" sz="1000"/>
          </a:p>
        </p:txBody>
      </p:sp>
      <p:sp>
        <p:nvSpPr>
          <p:cNvPr id="86039" name="TextBox 23">
            <a:extLst>
              <a:ext uri="{FF2B5EF4-FFF2-40B4-BE49-F238E27FC236}">
                <a16:creationId xmlns:a16="http://schemas.microsoft.com/office/drawing/2014/main" id="{3AC2ACEF-83FC-69E1-31A4-75B0072466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1</a:t>
            </a:r>
            <a:r>
              <a:rPr lang="en-US" altLang="en-US" sz="1200" baseline="30000">
                <a:solidFill>
                  <a:schemeClr val="bg1">
                    <a:lumMod val="65000"/>
                  </a:schemeClr>
                </a:solidFill>
              </a:rPr>
              <a:t>st</a:t>
            </a:r>
            <a:endParaRPr lang="en-US" altLang="en-US" sz="180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40" name="TextBox 24">
            <a:extLst>
              <a:ext uri="{FF2B5EF4-FFF2-40B4-BE49-F238E27FC236}">
                <a16:creationId xmlns:a16="http://schemas.microsoft.com/office/drawing/2014/main" id="{031164AF-25CF-CF28-A000-9B08F397AB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2</a:t>
            </a:r>
            <a:r>
              <a:rPr lang="en-US" altLang="en-US" sz="1200" baseline="30000">
                <a:solidFill>
                  <a:schemeClr val="bg1">
                    <a:lumMod val="65000"/>
                  </a:schemeClr>
                </a:solidFill>
              </a:rPr>
              <a:t>nd</a:t>
            </a:r>
            <a:endParaRPr lang="en-US" altLang="en-US" sz="180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41" name="TextBox 25">
            <a:extLst>
              <a:ext uri="{FF2B5EF4-FFF2-40B4-BE49-F238E27FC236}">
                <a16:creationId xmlns:a16="http://schemas.microsoft.com/office/drawing/2014/main" id="{F13FE064-C1E1-C2B7-63C9-6C43CBFC2A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5486400"/>
            <a:ext cx="4492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3</a:t>
            </a:r>
            <a:r>
              <a:rPr lang="en-US" altLang="en-US" sz="1200" baseline="30000">
                <a:solidFill>
                  <a:schemeClr val="bg1">
                    <a:lumMod val="65000"/>
                  </a:schemeClr>
                </a:solidFill>
              </a:rPr>
              <a:t>rd</a:t>
            </a:r>
            <a:endParaRPr lang="en-US" altLang="en-US" sz="180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0E8B0DB9-8E07-3BC3-30F0-CBFF518DCC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Übertragung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durch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engen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Kontakt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Augen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 und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Atemwegssekreten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Gegenstände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Schwimmbäder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Rectangle 26">
            <a:extLst>
              <a:ext uri="{FF2B5EF4-FFF2-40B4-BE49-F238E27FC236}">
                <a16:creationId xmlns:a16="http://schemas.microsoft.com/office/drawing/2014/main" id="{CA3B30D2-CC92-D14E-ED90-B5C1FA8FA4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57045" y="5796146"/>
            <a:ext cx="3200400" cy="1007163"/>
          </a:xfrm>
          <a:prstGeom prst="rect">
            <a:avLst/>
          </a:prstGeom>
          <a:solidFill>
            <a:schemeClr val="accent5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07468A-3C06-8BAA-B4FA-262B57F6622D}"/>
              </a:ext>
            </a:extLst>
          </p:cNvPr>
          <p:cNvSpPr txBox="1"/>
          <p:nvPr/>
        </p:nvSpPr>
        <p:spPr>
          <a:xfrm>
            <a:off x="5918200" y="5805425"/>
            <a:ext cx="3076676" cy="95410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eaLnBrk="1" hangingPunct="1"/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--Behandlung</a:t>
            </a: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--Symptomatische Behandlung: ATs, kühle Kompressen</a:t>
            </a:r>
          </a:p>
          <a:p>
            <a:pPr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--Schleimhäute: Abziehen</a:t>
            </a: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--+/-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Steroide</a:t>
            </a:r>
            <a:endParaRPr lang="en-US" sz="14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1C6A52-7216-933D-21BA-18940653A9F5}"/>
              </a:ext>
            </a:extLst>
          </p:cNvPr>
          <p:cNvSpPr txBox="1"/>
          <p:nvPr/>
        </p:nvSpPr>
        <p:spPr>
          <a:xfrm>
            <a:off x="765385" y="4367213"/>
            <a:ext cx="4576765" cy="2462213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Wann sollte der Einsatz topischer Steroide in Betracht gezogen werden?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Wenn es sich um einen schweren Fall handelt, definiert durch das Vorliegen eines oder mehrerer der folgenden Merkmale: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--Starke Lichtempfindlichkeit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--Konjunktivale Membranen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--Beidseitige SEIs, die zu einer verminderten Sehschärfe führen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Was sind die beiden Nachteile einer Steroidtherapie?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--Sie verlängert die Virusausscheidung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--Da sie Anzeichen und Symptome überdeckt, ist es schwierig festzustellen, ob der Patient noch ansteckend ist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A952FB1E-C9A4-B867-A970-428B66F0D493}"/>
              </a:ext>
            </a:extLst>
          </p:cNvPr>
          <p:cNvSpPr/>
          <p:nvPr/>
        </p:nvSpPr>
        <p:spPr>
          <a:xfrm>
            <a:off x="5687963" y="6520494"/>
            <a:ext cx="663838" cy="152400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DEDCA2BB-DF53-8BAD-C893-CA96BEF68DAF}"/>
              </a:ext>
            </a:extLst>
          </p:cNvPr>
          <p:cNvSpPr/>
          <p:nvPr/>
        </p:nvSpPr>
        <p:spPr>
          <a:xfrm rot="10800000">
            <a:off x="7284194" y="6514274"/>
            <a:ext cx="663838" cy="152400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099A95-2934-1FDE-067D-6D65660B57EB}"/>
              </a:ext>
            </a:extLst>
          </p:cNvPr>
          <p:cNvSpPr txBox="1"/>
          <p:nvPr/>
        </p:nvSpPr>
        <p:spPr>
          <a:xfrm>
            <a:off x="6103837" y="6296994"/>
            <a:ext cx="135005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Segoe Script" panose="030B0504020000000003" pitchFamily="66" charset="0"/>
              </a:rPr>
              <a:t>Nicht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  <a:latin typeface="Segoe Script" panose="030B0504020000000003" pitchFamily="66" charset="0"/>
              </a:rPr>
              <a:t>    als</a:t>
            </a:r>
            <a:endParaRPr lang="en-US" sz="1600" dirty="0">
              <a:solidFill>
                <a:schemeClr val="bg1">
                  <a:lumMod val="75000"/>
                </a:schemeClr>
              </a:solidFill>
              <a:latin typeface="Segoe Script" panose="030B0504020000000003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D757CE-D6E7-B645-1476-E0D7C8436280}"/>
              </a:ext>
            </a:extLst>
          </p:cNvPr>
          <p:cNvSpPr txBox="1"/>
          <p:nvPr/>
        </p:nvSpPr>
        <p:spPr>
          <a:xfrm>
            <a:off x="6322471" y="6513529"/>
            <a:ext cx="954107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^          ^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3312852-FA18-8624-A927-4E178C0DAE54}"/>
              </a:ext>
            </a:extLst>
          </p:cNvPr>
          <p:cNvSpPr txBox="1"/>
          <p:nvPr/>
        </p:nvSpPr>
        <p:spPr>
          <a:xfrm>
            <a:off x="2641601" y="4767497"/>
            <a:ext cx="6248400" cy="1384995"/>
          </a:xfrm>
          <a:prstGeom prst="rect">
            <a:avLst/>
          </a:prstGeom>
          <a:solidFill>
            <a:srgbClr val="C5E2FF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Wie sieht es mit topischen NSAIDs aus – sind sie bei Adenokonjunktivitis wirksam?</a:t>
            </a:r>
          </a:p>
          <a:p>
            <a:r>
              <a:rPr lang="en-US" sz="1200" dirty="0"/>
              <a:t>Mehr oder weniger? Sie können bei den Symptomen helfen, haben aber keinen Einfluss auf die SEIs.</a:t>
            </a:r>
          </a:p>
          <a:p>
            <a:endParaRPr lang="en-US" sz="1400" dirty="0"/>
          </a:p>
          <a:p>
            <a:r>
              <a:rPr lang="en-US" sz="1200" i="1" dirty="0"/>
              <a:t>Na gut, wie sieht es dann mit topischem Cyclosporin aus?</a:t>
            </a:r>
          </a:p>
          <a:p>
            <a:r>
              <a:rPr lang="en-US" sz="1200" dirty="0">
                <a:solidFill>
                  <a:srgbClr val="C5E2FF"/>
                </a:solidFill>
              </a:rPr>
              <a:t>Na ja. Das Cornea-Buch sagt, es „kann in Betracht gezogen werden, wenn andere Therapien versagen“, geht aber bei weitem nicht so weit, es uneingeschränkt zu empfehlen,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E95276A-3A06-94E5-ABD6-CBC91AC3A466}"/>
              </a:ext>
            </a:extLst>
          </p:cNvPr>
          <p:cNvSpPr txBox="1"/>
          <p:nvPr/>
        </p:nvSpPr>
        <p:spPr>
          <a:xfrm>
            <a:off x="5959915" y="6238511"/>
            <a:ext cx="1694695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latin typeface="Segoe Script" panose="030B0504020000000003" pitchFamily="66" charset="0"/>
              </a:rPr>
              <a:t>Cyclosporin?</a:t>
            </a:r>
          </a:p>
        </p:txBody>
      </p:sp>
    </p:spTree>
    <p:extLst>
      <p:ext uri="{BB962C8B-B14F-4D97-AF65-F5344CB8AC3E}">
        <p14:creationId xmlns:p14="http://schemas.microsoft.com/office/powerpoint/2010/main" val="1460472099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D9895B-0564-6520-E00D-92AF7A91E9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14">
            <a:extLst>
              <a:ext uri="{FF2B5EF4-FFF2-40B4-BE49-F238E27FC236}">
                <a16:creationId xmlns:a16="http://schemas.microsoft.com/office/drawing/2014/main" id="{6DFFCB88-4D26-8673-0456-02ABF2F769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86020" name="Rectangle 2">
            <a:extLst>
              <a:ext uri="{FF2B5EF4-FFF2-40B4-BE49-F238E27FC236}">
                <a16:creationId xmlns:a16="http://schemas.microsoft.com/office/drawing/2014/main" id="{75A0AC1B-A5F0-B623-216D-1F526C4E17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86021" name="Line 3">
            <a:extLst>
              <a:ext uri="{FF2B5EF4-FFF2-40B4-BE49-F238E27FC236}">
                <a16:creationId xmlns:a16="http://schemas.microsoft.com/office/drawing/2014/main" id="{00B89EC2-8E0A-AE0A-E9F5-F2007E47E73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22" name="Text Box 4">
            <a:extLst>
              <a:ext uri="{FF2B5EF4-FFF2-40B4-BE49-F238E27FC236}">
                <a16:creationId xmlns:a16="http://schemas.microsoft.com/office/drawing/2014/main" id="{FCDD3620-FEBE-9D91-574D-EE72B4B1D2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Drei Augensyndrome</a:t>
            </a:r>
          </a:p>
        </p:txBody>
      </p:sp>
      <p:sp>
        <p:nvSpPr>
          <p:cNvPr id="86023" name="Line 6">
            <a:extLst>
              <a:ext uri="{FF2B5EF4-FFF2-40B4-BE49-F238E27FC236}">
                <a16:creationId xmlns:a16="http://schemas.microsoft.com/office/drawing/2014/main" id="{62678DE7-7CDA-80D1-A7E4-47C491FD59ED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24" name="Rectangle 7">
            <a:extLst>
              <a:ext uri="{FF2B5EF4-FFF2-40B4-BE49-F238E27FC236}">
                <a16:creationId xmlns:a16="http://schemas.microsoft.com/office/drawing/2014/main" id="{AA280967-0EAF-6672-6ABE-F7637F2A07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6025" name="Text Box 8">
            <a:extLst>
              <a:ext uri="{FF2B5EF4-FFF2-40B4-BE49-F238E27FC236}">
                <a16:creationId xmlns:a16="http://schemas.microsoft.com/office/drawing/2014/main" id="{60029095-A0B6-80ED-E0B4-55BD1C5006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chemeClr val="bg1">
                    <a:lumMod val="75000"/>
                  </a:schemeClr>
                </a:solidFill>
              </a:rPr>
              <a:t>Follikuläre Konjunktivitis</a:t>
            </a:r>
          </a:p>
        </p:txBody>
      </p:sp>
      <p:sp>
        <p:nvSpPr>
          <p:cNvPr id="86026" name="Text Box 9">
            <a:extLst>
              <a:ext uri="{FF2B5EF4-FFF2-40B4-BE49-F238E27FC236}">
                <a16:creationId xmlns:a16="http://schemas.microsoft.com/office/drawing/2014/main" id="{1CB44820-2F05-E7A5-9518-B6AA8A19AF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820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--Leichte, vorübergehende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--Keine ärztliche Behandlung</a:t>
            </a:r>
          </a:p>
        </p:txBody>
      </p:sp>
      <p:sp>
        <p:nvSpPr>
          <p:cNvPr id="86027" name="Rectangle 10">
            <a:extLst>
              <a:ext uri="{FF2B5EF4-FFF2-40B4-BE49-F238E27FC236}">
                <a16:creationId xmlns:a16="http://schemas.microsoft.com/office/drawing/2014/main" id="{CC9538B9-5D78-3A4E-886F-131888BB69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6028" name="Text Box 11">
            <a:extLst>
              <a:ext uri="{FF2B5EF4-FFF2-40B4-BE49-F238E27FC236}">
                <a16:creationId xmlns:a16="http://schemas.microsoft.com/office/drawing/2014/main" id="{DABEF911-80A9-DCD6-A40C-91413E05A8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Pharyngokonjunktivales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Fieber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(PCF)</a:t>
            </a:r>
          </a:p>
        </p:txBody>
      </p:sp>
      <p:sp>
        <p:nvSpPr>
          <p:cNvPr id="86029" name="Text Box 12">
            <a:extLst>
              <a:ext uri="{FF2B5EF4-FFF2-40B4-BE49-F238E27FC236}">
                <a16:creationId xmlns:a16="http://schemas.microsoft.com/office/drawing/2014/main" id="{BFDFBA31-2066-6CAD-5682-81A5104B19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92990" cy="911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--Follikuläre Konjunktivitis 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Fieber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HA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--Ähnlich wie eine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Grippe</a:t>
            </a:r>
          </a:p>
        </p:txBody>
      </p:sp>
      <p:sp>
        <p:nvSpPr>
          <p:cNvPr id="86030" name="Line 13">
            <a:extLst>
              <a:ext uri="{FF2B5EF4-FFF2-40B4-BE49-F238E27FC236}">
                <a16:creationId xmlns:a16="http://schemas.microsoft.com/office/drawing/2014/main" id="{5ADCA6F8-A718-8339-80B5-4AD56B47F1FB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31" name="Text Box 15">
            <a:extLst>
              <a:ext uri="{FF2B5EF4-FFF2-40B4-BE49-F238E27FC236}">
                <a16:creationId xmlns:a16="http://schemas.microsoft.com/office/drawing/2014/main" id="{A701EBBA-8C6B-E8A7-CCFB-C39A7519DF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Epidemische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Keratokonjunktivitis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86032" name="Text Box 16">
            <a:extLst>
              <a:ext uri="{FF2B5EF4-FFF2-40B4-BE49-F238E27FC236}">
                <a16:creationId xmlns:a16="http://schemas.microsoft.com/office/drawing/2014/main" id="{86E5AAF5-F480-2AC5-1D10-D41C24C8C0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2450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Kann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einer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oberen Atemwegsinfektion (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URTI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)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folgen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--Beteiligung des zweiten Auges innerhalb von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3–7 Tagen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--Stadien: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   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Schwere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Subepitheliale Infiltrate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(SEI)</a:t>
            </a:r>
          </a:p>
        </p:txBody>
      </p:sp>
      <p:sp>
        <p:nvSpPr>
          <p:cNvPr id="86033" name="Text Box 17">
            <a:extLst>
              <a:ext uri="{FF2B5EF4-FFF2-40B4-BE49-F238E27FC236}">
                <a16:creationId xmlns:a16="http://schemas.microsoft.com/office/drawing/2014/main" id="{7A15FE00-C968-71FC-A576-459DB2B60D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1 Woche</a:t>
            </a:r>
          </a:p>
        </p:txBody>
      </p:sp>
      <p:sp>
        <p:nvSpPr>
          <p:cNvPr id="86034" name="Line 18">
            <a:extLst>
              <a:ext uri="{FF2B5EF4-FFF2-40B4-BE49-F238E27FC236}">
                <a16:creationId xmlns:a16="http://schemas.microsoft.com/office/drawing/2014/main" id="{1B4310CE-0EA8-6033-B354-0611179DAB91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35" name="Text Box 19">
            <a:extLst>
              <a:ext uri="{FF2B5EF4-FFF2-40B4-BE49-F238E27FC236}">
                <a16:creationId xmlns:a16="http://schemas.microsoft.com/office/drawing/2014/main" id="{3CD70A1B-6F16-BA54-052E-2D66A91DF7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8588" y="5181600"/>
            <a:ext cx="760412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1–2 Wochen</a:t>
            </a:r>
          </a:p>
        </p:txBody>
      </p:sp>
      <p:sp>
        <p:nvSpPr>
          <p:cNvPr id="86036" name="Line 22">
            <a:extLst>
              <a:ext uri="{FF2B5EF4-FFF2-40B4-BE49-F238E27FC236}">
                <a16:creationId xmlns:a16="http://schemas.microsoft.com/office/drawing/2014/main" id="{05F28027-6052-86C0-49F5-9CF506E66D97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37" name="Line 23">
            <a:extLst>
              <a:ext uri="{FF2B5EF4-FFF2-40B4-BE49-F238E27FC236}">
                <a16:creationId xmlns:a16="http://schemas.microsoft.com/office/drawing/2014/main" id="{20D95E29-2A41-D0B4-6439-F43AAB03AB39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51816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38" name="Slide Number Placeholder 1">
            <a:extLst>
              <a:ext uri="{FF2B5EF4-FFF2-40B4-BE49-F238E27FC236}">
                <a16:creationId xmlns:a16="http://schemas.microsoft.com/office/drawing/2014/main" id="{E5081FF5-29D8-7BB7-32D7-89570231F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44672DC-4F53-4494-911B-939500CDBB01}" type="slidenum">
              <a:rPr lang="en-US" altLang="en-US" sz="1000" smtClean="0"/>
              <a:t>146</a:t>
            </a:fld>
            <a:endParaRPr lang="en-US" altLang="en-US" sz="1000"/>
          </a:p>
        </p:txBody>
      </p:sp>
      <p:sp>
        <p:nvSpPr>
          <p:cNvPr id="86039" name="TextBox 23">
            <a:extLst>
              <a:ext uri="{FF2B5EF4-FFF2-40B4-BE49-F238E27FC236}">
                <a16:creationId xmlns:a16="http://schemas.microsoft.com/office/drawing/2014/main" id="{D933A1BE-24CC-9CB1-6E26-0B685BCFDB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1</a:t>
            </a:r>
            <a:r>
              <a:rPr lang="en-US" altLang="en-US" sz="1200" baseline="30000">
                <a:solidFill>
                  <a:schemeClr val="bg1">
                    <a:lumMod val="65000"/>
                  </a:schemeClr>
                </a:solidFill>
              </a:rPr>
              <a:t>st</a:t>
            </a:r>
            <a:endParaRPr lang="en-US" altLang="en-US" sz="180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40" name="TextBox 24">
            <a:extLst>
              <a:ext uri="{FF2B5EF4-FFF2-40B4-BE49-F238E27FC236}">
                <a16:creationId xmlns:a16="http://schemas.microsoft.com/office/drawing/2014/main" id="{579FAB0F-6772-08ED-AFBF-B5D85BC33E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2</a:t>
            </a:r>
            <a:r>
              <a:rPr lang="en-US" altLang="en-US" sz="1200" baseline="30000">
                <a:solidFill>
                  <a:schemeClr val="bg1">
                    <a:lumMod val="65000"/>
                  </a:schemeClr>
                </a:solidFill>
              </a:rPr>
              <a:t>nd</a:t>
            </a:r>
            <a:endParaRPr lang="en-US" altLang="en-US" sz="180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041" name="TextBox 25">
            <a:extLst>
              <a:ext uri="{FF2B5EF4-FFF2-40B4-BE49-F238E27FC236}">
                <a16:creationId xmlns:a16="http://schemas.microsoft.com/office/drawing/2014/main" id="{88871BF8-8C6A-3947-4D63-DCF94854E9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5486400"/>
            <a:ext cx="4492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65000"/>
                  </a:schemeClr>
                </a:solidFill>
              </a:rPr>
              <a:t>3</a:t>
            </a:r>
            <a:r>
              <a:rPr lang="en-US" altLang="en-US" sz="1200" baseline="30000">
                <a:solidFill>
                  <a:schemeClr val="bg1">
                    <a:lumMod val="65000"/>
                  </a:schemeClr>
                </a:solidFill>
              </a:rPr>
              <a:t>rd</a:t>
            </a:r>
            <a:endParaRPr lang="en-US" altLang="en-US" sz="180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A9CFC9E9-72F9-BD7C-4B85-E6F8671EE6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Übertragung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durch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engen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Kontakt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Augen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 und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Atemwegssekreten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Gegenstände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Schwimmbäder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Rectangle 26">
            <a:extLst>
              <a:ext uri="{FF2B5EF4-FFF2-40B4-BE49-F238E27FC236}">
                <a16:creationId xmlns:a16="http://schemas.microsoft.com/office/drawing/2014/main" id="{389B04BD-754E-924F-C6A9-B93018EC11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57045" y="5796146"/>
            <a:ext cx="3200400" cy="1007163"/>
          </a:xfrm>
          <a:prstGeom prst="rect">
            <a:avLst/>
          </a:prstGeom>
          <a:solidFill>
            <a:schemeClr val="accent5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554A2F9-060F-BD03-CF02-9D58FD5660BA}"/>
              </a:ext>
            </a:extLst>
          </p:cNvPr>
          <p:cNvSpPr txBox="1"/>
          <p:nvPr/>
        </p:nvSpPr>
        <p:spPr>
          <a:xfrm>
            <a:off x="5918200" y="5805425"/>
            <a:ext cx="3076676" cy="95410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eaLnBrk="1" hangingPunct="1"/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--Behandlung</a:t>
            </a: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--Symptomatische Behandlung: ATs, kühle Kompressen</a:t>
            </a:r>
          </a:p>
          <a:p>
            <a:pPr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--Schleimhäute: Abziehen</a:t>
            </a: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--+/-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Steroide</a:t>
            </a:r>
            <a:endParaRPr lang="en-US" sz="14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6F853B0-286A-7FF3-834C-3A42B2A5D209}"/>
              </a:ext>
            </a:extLst>
          </p:cNvPr>
          <p:cNvSpPr txBox="1"/>
          <p:nvPr/>
        </p:nvSpPr>
        <p:spPr>
          <a:xfrm>
            <a:off x="765385" y="4367213"/>
            <a:ext cx="4576765" cy="2462213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Wann sollte der Einsatz topischer Steroide in Betracht gezogen werden?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Wenn es sich um einen schweren Fall handelt, definiert durch das Vorliegen eines oder mehrerer der folgenden Merkmale: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--Starke Lichtempfindlichkeit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--Konjunktivale Membranen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--Beidseitige SEIs, die zu einer verminderten Sehschärfe führen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Was sind die beiden Nachteile einer Steroidtherapie?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--Sie verlängert die Virusausscheidung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--Da sie Anzeichen und Symptome überdeckt, ist es schwierig festzustellen, ob der Patient noch ansteckend ist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E292870D-4B65-F0BA-6C3F-E39D605483DC}"/>
              </a:ext>
            </a:extLst>
          </p:cNvPr>
          <p:cNvSpPr/>
          <p:nvPr/>
        </p:nvSpPr>
        <p:spPr>
          <a:xfrm>
            <a:off x="5687963" y="6520494"/>
            <a:ext cx="663838" cy="152400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03B2BC03-DFF3-D692-FB42-78FBF6D2C185}"/>
              </a:ext>
            </a:extLst>
          </p:cNvPr>
          <p:cNvSpPr/>
          <p:nvPr/>
        </p:nvSpPr>
        <p:spPr>
          <a:xfrm rot="10800000">
            <a:off x="7284194" y="6514274"/>
            <a:ext cx="663838" cy="152400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231892-BD16-CEE8-7758-7B2DFCD92E62}"/>
              </a:ext>
            </a:extLst>
          </p:cNvPr>
          <p:cNvSpPr txBox="1"/>
          <p:nvPr/>
        </p:nvSpPr>
        <p:spPr>
          <a:xfrm>
            <a:off x="6103837" y="6296994"/>
            <a:ext cx="135005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Segoe Script" panose="030B0504020000000003" pitchFamily="66" charset="0"/>
              </a:rPr>
              <a:t>Nicht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  <a:latin typeface="Segoe Script" panose="030B0504020000000003" pitchFamily="66" charset="0"/>
              </a:rPr>
              <a:t>    als</a:t>
            </a:r>
            <a:endParaRPr lang="en-US" sz="1600" dirty="0">
              <a:solidFill>
                <a:schemeClr val="bg1">
                  <a:lumMod val="75000"/>
                </a:schemeClr>
              </a:solidFill>
              <a:latin typeface="Segoe Script" panose="030B0504020000000003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47AA623-D351-965D-7900-3AB7D2C31582}"/>
              </a:ext>
            </a:extLst>
          </p:cNvPr>
          <p:cNvSpPr txBox="1"/>
          <p:nvPr/>
        </p:nvSpPr>
        <p:spPr>
          <a:xfrm>
            <a:off x="6322471" y="6513529"/>
            <a:ext cx="954107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^          ^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9DB8BA4-C048-0AB2-51B6-B0991A25CEE5}"/>
              </a:ext>
            </a:extLst>
          </p:cNvPr>
          <p:cNvSpPr txBox="1"/>
          <p:nvPr/>
        </p:nvSpPr>
        <p:spPr>
          <a:xfrm>
            <a:off x="2641601" y="4767497"/>
            <a:ext cx="6248400" cy="1384995"/>
          </a:xfrm>
          <a:prstGeom prst="rect">
            <a:avLst/>
          </a:prstGeom>
          <a:solidFill>
            <a:srgbClr val="C5E2FF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Wie sieht es mit topischen NSAIDs aus – sind sie bei Adenokonjunktivitis wirksam?</a:t>
            </a:r>
          </a:p>
          <a:p>
            <a:r>
              <a:rPr lang="en-US" sz="1200" dirty="0"/>
              <a:t>Mehr oder weniger? Sie können bei den Symptomen helfen, haben aber keinen Einfluss auf die SEIs.</a:t>
            </a:r>
          </a:p>
          <a:p>
            <a:endParaRPr lang="en-US" sz="1400" dirty="0"/>
          </a:p>
          <a:p>
            <a:r>
              <a:rPr lang="en-US" sz="1200" i="1" dirty="0"/>
              <a:t>Na gut, wie sieht es dann mit topischem Cyclosporin aus?</a:t>
            </a:r>
          </a:p>
          <a:p>
            <a:r>
              <a:rPr lang="en-US" sz="1200" dirty="0"/>
              <a:t>Na ja. Das Cornea-Buch sagt, es „kann in Betracht gezogen werden, wenn andere Therapien versagen“, geht aber bei weitem nicht so weit, es uneingeschränkt zu empfehlen,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7328232-BFB2-C980-7B55-C6ADC5FD0B02}"/>
              </a:ext>
            </a:extLst>
          </p:cNvPr>
          <p:cNvSpPr txBox="1"/>
          <p:nvPr/>
        </p:nvSpPr>
        <p:spPr>
          <a:xfrm>
            <a:off x="5959915" y="6238511"/>
            <a:ext cx="1694695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latin typeface="Segoe Script" panose="030B0504020000000003" pitchFamily="66" charset="0"/>
              </a:rPr>
              <a:t>Cyclosporin?</a:t>
            </a:r>
          </a:p>
        </p:txBody>
      </p:sp>
    </p:spTree>
    <p:extLst>
      <p:ext uri="{BB962C8B-B14F-4D97-AF65-F5344CB8AC3E}">
        <p14:creationId xmlns:p14="http://schemas.microsoft.com/office/powerpoint/2010/main" val="696129072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ext Box 32">
            <a:extLst>
              <a:ext uri="{FF2B5EF4-FFF2-40B4-BE49-F238E27FC236}">
                <a16:creationId xmlns:a16="http://schemas.microsoft.com/office/drawing/2014/main" id="{5D87778C-3CF1-45BD-9D15-56D044DDA9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255" y="2667000"/>
            <a:ext cx="8763000" cy="2308324"/>
          </a:xfrm>
          <a:prstGeom prst="rect">
            <a:avLst/>
          </a:prstGeom>
          <a:solidFill>
            <a:srgbClr val="C5E2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b="1" i="1" dirty="0">
              <a:solidFill>
                <a:schemeClr val="bg1"/>
              </a:solidFill>
            </a:endParaRPr>
          </a:p>
        </p:txBody>
      </p:sp>
      <p:sp>
        <p:nvSpPr>
          <p:cNvPr id="88067" name="Rectangle 2">
            <a:extLst>
              <a:ext uri="{FF2B5EF4-FFF2-40B4-BE49-F238E27FC236}">
                <a16:creationId xmlns:a16="http://schemas.microsoft.com/office/drawing/2014/main" id="{362ACF49-9066-47A1-8A74-20A1E5CE9D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88068" name="Slide Number Placeholder 1">
            <a:extLst>
              <a:ext uri="{FF2B5EF4-FFF2-40B4-BE49-F238E27FC236}">
                <a16:creationId xmlns:a16="http://schemas.microsoft.com/office/drawing/2014/main" id="{9FD4A003-09FB-422C-AF68-BAD9C6A54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B8E73C3-61EF-4A8C-B1E8-F61D7171DE67}" type="slidenum">
              <a:rPr lang="en-US" altLang="en-US" sz="1000" smtClean="0"/>
              <a:t>147</a:t>
            </a:fld>
            <a:endParaRPr lang="en-US" altLang="en-US" sz="1000"/>
          </a:p>
        </p:txBody>
      </p:sp>
      <p:sp>
        <p:nvSpPr>
          <p:cNvPr id="88069" name="Text Box 29">
            <a:extLst>
              <a:ext uri="{FF2B5EF4-FFF2-40B4-BE49-F238E27FC236}">
                <a16:creationId xmlns:a16="http://schemas.microsoft.com/office/drawing/2014/main" id="{9C1110FC-3468-4089-B3F2-13D89084A9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7080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rgbClr val="993300"/>
                </a:solidFill>
              </a:rPr>
              <a:t>Epidemische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993300"/>
                </a:solidFill>
              </a:rPr>
              <a:t>Keratokonjunktivitis</a:t>
            </a:r>
            <a:r>
              <a:rPr lang="en-US" altLang="en-US" sz="1200" i="1" dirty="0">
                <a:solidFill>
                  <a:srgbClr val="993300"/>
                </a:solidFill>
              </a:rPr>
              <a:t> </a:t>
            </a:r>
            <a:r>
              <a:rPr lang="en-US" altLang="en-US" sz="1200" dirty="0">
                <a:solidFill>
                  <a:srgbClr val="993300"/>
                </a:solidFill>
              </a:rPr>
              <a:t>(EKC)</a:t>
            </a:r>
          </a:p>
        </p:txBody>
      </p:sp>
      <p:sp>
        <p:nvSpPr>
          <p:cNvPr id="88070" name="Text Box 30">
            <a:extLst>
              <a:ext uri="{FF2B5EF4-FFF2-40B4-BE49-F238E27FC236}">
                <a16:creationId xmlns:a16="http://schemas.microsoft.com/office/drawing/2014/main" id="{F8333A08-7A62-41D7-9EDC-45151A3548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455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rgbClr val="008000"/>
                </a:solidFill>
              </a:rPr>
              <a:t>Follikuläre Konjunktivitis</a:t>
            </a:r>
          </a:p>
        </p:txBody>
      </p:sp>
      <p:sp>
        <p:nvSpPr>
          <p:cNvPr id="88071" name="Text Box 31">
            <a:extLst>
              <a:ext uri="{FF2B5EF4-FFF2-40B4-BE49-F238E27FC236}">
                <a16:creationId xmlns:a16="http://schemas.microsoft.com/office/drawing/2014/main" id="{FA7DE0E8-0122-4331-ACF1-11C0E21F03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2118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CC00CC"/>
                </a:solidFill>
              </a:rPr>
              <a:t>Pharyngokonjunktivales</a:t>
            </a:r>
            <a:endParaRPr lang="en-US" altLang="en-US" sz="1200" i="1" dirty="0">
              <a:solidFill>
                <a:srgbClr val="CC00CC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CC00CC"/>
                </a:solidFill>
              </a:rPr>
              <a:t>Fieber</a:t>
            </a:r>
            <a:r>
              <a:rPr lang="en-US" altLang="en-US" sz="1200" i="1" dirty="0">
                <a:solidFill>
                  <a:srgbClr val="CC00CC"/>
                </a:solidFill>
              </a:rPr>
              <a:t> </a:t>
            </a:r>
            <a:r>
              <a:rPr lang="en-US" altLang="en-US" sz="1200" dirty="0">
                <a:solidFill>
                  <a:srgbClr val="CC00CC"/>
                </a:solidFill>
              </a:rPr>
              <a:t>(PCF)</a:t>
            </a:r>
          </a:p>
        </p:txBody>
      </p:sp>
      <p:sp>
        <p:nvSpPr>
          <p:cNvPr id="88072" name="Text Box 33">
            <a:extLst>
              <a:ext uri="{FF2B5EF4-FFF2-40B4-BE49-F238E27FC236}">
                <a16:creationId xmlns:a16="http://schemas.microsoft.com/office/drawing/2014/main" id="{36700723-D6FE-4FC5-AA80-53E6A87B0E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212" y="3546458"/>
            <a:ext cx="246697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8000"/>
                </a:solidFill>
              </a:rPr>
              <a:t>Leichte Erkrankung, die in der Praxis selten auftritt</a:t>
            </a:r>
          </a:p>
        </p:txBody>
      </p:sp>
      <p:sp>
        <p:nvSpPr>
          <p:cNvPr id="88073" name="Text Box 34">
            <a:extLst>
              <a:ext uri="{FF2B5EF4-FFF2-40B4-BE49-F238E27FC236}">
                <a16:creationId xmlns:a16="http://schemas.microsoft.com/office/drawing/2014/main" id="{8FE4CE63-5DBC-4BDD-A10A-D288036027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83262" y="3608294"/>
            <a:ext cx="190308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00CC"/>
                </a:solidFill>
              </a:rPr>
              <a:t>Ähnlich wie eine Grippe</a:t>
            </a:r>
          </a:p>
        </p:txBody>
      </p:sp>
      <p:sp>
        <p:nvSpPr>
          <p:cNvPr id="88074" name="Text Box 35">
            <a:extLst>
              <a:ext uri="{FF2B5EF4-FFF2-40B4-BE49-F238E27FC236}">
                <a16:creationId xmlns:a16="http://schemas.microsoft.com/office/drawing/2014/main" id="{58535854-082D-4E9F-A26E-6D0A77EF6D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4715" y="3625850"/>
            <a:ext cx="2948243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993300"/>
                </a:solidFill>
              </a:rPr>
              <a:t>Beidseitige follikuläre </a:t>
            </a:r>
            <a:r>
              <a:rPr lang="en-US" altLang="en-US" sz="1200" dirty="0" err="1">
                <a:solidFill>
                  <a:srgbClr val="993300"/>
                </a:solidFill>
              </a:rPr>
              <a:t>Konjunktivitis </a:t>
            </a:r>
            <a:r>
              <a:rPr lang="en-US" altLang="en-US" sz="1200" dirty="0">
                <a:solidFill>
                  <a:srgbClr val="993300"/>
                </a:solidFill>
              </a:rPr>
              <a:t>+</a:t>
            </a: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993300"/>
                </a:solidFill>
              </a:rPr>
              <a:t>petechiale Blutungen +</a:t>
            </a: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993300"/>
                </a:solidFill>
              </a:rPr>
              <a:t>Bindehaut + </a:t>
            </a: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993300"/>
                </a:solidFill>
              </a:rPr>
              <a:t>Hornhautbeteiligung +</a:t>
            </a: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993300"/>
                </a:solidFill>
              </a:rPr>
              <a:t>Lymphadenopathie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641C26B-DDDA-E7CA-7C92-FB63F38DB434}"/>
              </a:ext>
            </a:extLst>
          </p:cNvPr>
          <p:cNvSpPr txBox="1"/>
          <p:nvPr/>
        </p:nvSpPr>
        <p:spPr>
          <a:xfrm>
            <a:off x="2142161" y="2114417"/>
            <a:ext cx="4626588" cy="83099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altLang="en-US" sz="1200" b="1" i="1" dirty="0"/>
              <a:t>Adenovirale Konjunktivitis: </a:t>
            </a:r>
            <a:r>
              <a:rPr lang="en-US" altLang="en-US" sz="1200" b="1" i="1" dirty="0" err="1"/>
              <a:t>tl;dr</a:t>
            </a:r>
            <a:endParaRPr lang="en-US" altLang="en-US" sz="2400" b="1" i="1" dirty="0"/>
          </a:p>
          <a:p>
            <a:endParaRPr lang="en-US" sz="2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D9728B-516B-A932-F1C3-1DE2717A15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>
            <a:extLst>
              <a:ext uri="{FF2B5EF4-FFF2-40B4-BE49-F238E27FC236}">
                <a16:creationId xmlns:a16="http://schemas.microsoft.com/office/drawing/2014/main" id="{F34A7193-DFE6-0FD9-DA52-2BDD5A0E5EA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6148" name="Slide Number Placeholder 1">
            <a:extLst>
              <a:ext uri="{FF2B5EF4-FFF2-40B4-BE49-F238E27FC236}">
                <a16:creationId xmlns:a16="http://schemas.microsoft.com/office/drawing/2014/main" id="{D07020B2-6F64-EB05-958E-AEED09E29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2A0B983-D245-402D-A9C2-276FA68C592B}" type="slidenum">
              <a:rPr lang="en-US" altLang="en-US" sz="1000" smtClean="0"/>
              <a:t>15</a:t>
            </a:fld>
            <a:endParaRPr lang="en-US" altLang="en-US" sz="1000"/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0631292C-42CE-D7F3-41DA-4F5A47286A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8843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>
                <a:solidFill>
                  <a:srgbClr val="0000FF"/>
                </a:solidFill>
              </a:rPr>
              <a:t>Übertragung durch…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 und 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BC1845-05F7-8961-6A51-A2F1E7A40AFF}"/>
              </a:ext>
            </a:extLst>
          </p:cNvPr>
          <p:cNvSpPr txBox="1"/>
          <p:nvPr/>
        </p:nvSpPr>
        <p:spPr>
          <a:xfrm>
            <a:off x="4607859" y="1467460"/>
            <a:ext cx="1939955" cy="30777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latin typeface="Segoe Script" panose="030B0504020000000003" pitchFamily="66" charset="0"/>
              </a:rPr>
              <a:t>…den Augenarzt?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505656-14E1-7338-8393-618DF12AAAA7}"/>
              </a:ext>
            </a:extLst>
          </p:cNvPr>
          <p:cNvSpPr txBox="1"/>
          <p:nvPr/>
        </p:nvSpPr>
        <p:spPr>
          <a:xfrm>
            <a:off x="1981200" y="2013582"/>
            <a:ext cx="6591869" cy="584775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Ist eine Adenokonjunktivitis durch routinemäßige Augenuntersuchungen übertragbar?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Oh ja, am häufigsten bei </a:t>
            </a:r>
            <a:r>
              <a:rPr lang="en-US" sz="1200" b="1" dirty="0"/>
              <a:t>der Applanationstonometrie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und der Tropfengabe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B8252A-02E6-6A86-195B-DF4628852B53}"/>
              </a:ext>
            </a:extLst>
          </p:cNvPr>
          <p:cNvSpPr txBox="1"/>
          <p:nvPr/>
        </p:nvSpPr>
        <p:spPr>
          <a:xfrm>
            <a:off x="2220305" y="2802431"/>
            <a:ext cx="6543779" cy="1533753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Ich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wische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meine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Goldmann-Prismen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immer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mit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einem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Alkoholtupfer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ab, also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kein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Grund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zur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Sorge,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oder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?</a:t>
            </a:r>
          </a:p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Leider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nein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–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Adenoviren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sind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zäher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kleine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Kerle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, der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Alkohol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überleben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können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Welche Maßnahmen können ergriffen werden, um dies zu vermeiden?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– Sterilisieren Sie die Spitze, indem </a:t>
            </a:r>
            <a:r>
              <a:rPr lang="en-US" sz="1200" b="1" dirty="0">
                <a:solidFill>
                  <a:srgbClr val="0000FF"/>
                </a:solidFill>
              </a:rPr>
              <a:t>Sie sie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5–10 Minuten lang</a:t>
            </a:r>
            <a:r>
              <a:rPr lang="en-US" sz="1200" b="1" dirty="0">
                <a:solidFill>
                  <a:srgbClr val="0000FF"/>
                </a:solidFill>
              </a:rPr>
              <a:t> in verdünntem Bleichmittel einweichen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sz="1200" b="1" i="1" dirty="0">
                <a:solidFill>
                  <a:schemeClr val="bg1">
                    <a:lumMod val="75000"/>
                  </a:schemeClr>
                </a:solidFill>
              </a:rPr>
              <a:t>?</a:t>
            </a:r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8D07E1-7712-A9DA-D5CE-5CB3A32402BC}"/>
              </a:ext>
            </a:extLst>
          </p:cNvPr>
          <p:cNvSpPr txBox="1"/>
          <p:nvPr/>
        </p:nvSpPr>
        <p:spPr>
          <a:xfrm>
            <a:off x="3045754" y="3989481"/>
            <a:ext cx="5628295" cy="113364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Wenn Sie diesen Weg wählen, welcher weitere Schritt ist dann wirklich, </a:t>
            </a:r>
            <a:r>
              <a:rPr lang="en-US" sz="1200" b="1" i="1" dirty="0"/>
              <a:t>wirklich </a:t>
            </a:r>
            <a:r>
              <a:rPr lang="en-US" sz="1200" i="1" dirty="0"/>
              <a:t>wichtig?</a:t>
            </a:r>
          </a:p>
          <a:p>
            <a:r>
              <a:rPr lang="en-US" sz="1200" dirty="0"/>
              <a:t>Die Spitze gründlich abspülen, bevor Sie damit das Auge eines Patienten berühren (ich habe schon </a:t>
            </a:r>
            <a:r>
              <a:rPr lang="en-US" sz="1200" dirty="0" err="1"/>
              <a:t>eine</a:t>
            </a:r>
            <a:r>
              <a:rPr lang="en-US" sz="1200" dirty="0"/>
              <a:t> </a:t>
            </a:r>
            <a:r>
              <a:rPr lang="en-US" sz="1200" dirty="0" err="1"/>
              <a:t>Hornhautverätzung</a:t>
            </a:r>
            <a:r>
              <a:rPr lang="en-US" sz="1200" dirty="0"/>
              <a:t> durch Bleichmittel gesehen, weil dies versäumt wurde – das </a:t>
            </a:r>
            <a:r>
              <a:rPr lang="en-US" sz="1200" dirty="0" err="1"/>
              <a:t>ist</a:t>
            </a:r>
            <a:r>
              <a:rPr lang="en-US" sz="1200" dirty="0"/>
              <a:t> </a:t>
            </a:r>
            <a:r>
              <a:rPr lang="en-US" sz="1200" dirty="0" err="1"/>
              <a:t>kein</a:t>
            </a:r>
            <a:r>
              <a:rPr lang="en-US" sz="1200" dirty="0"/>
              <a:t> schöner Anblick, und der Patient </a:t>
            </a:r>
            <a:r>
              <a:rPr lang="en-US" sz="1200" dirty="0" err="1"/>
              <a:t>ist</a:t>
            </a:r>
            <a:r>
              <a:rPr lang="en-US" sz="1200" dirty="0"/>
              <a:t> </a:t>
            </a:r>
            <a:r>
              <a:rPr lang="en-US" sz="1200" dirty="0" err="1"/>
              <a:t>nicht</a:t>
            </a:r>
            <a:r>
              <a:rPr lang="en-US" sz="1200" dirty="0"/>
              <a:t> </a:t>
            </a:r>
            <a:r>
              <a:rPr lang="en-US" sz="1200" dirty="0" err="1"/>
              <a:t>gerade</a:t>
            </a:r>
            <a:r>
              <a:rPr lang="en-US" sz="1200" dirty="0"/>
              <a:t> begeistert)</a:t>
            </a:r>
          </a:p>
        </p:txBody>
      </p:sp>
    </p:spTree>
    <p:extLst>
      <p:ext uri="{BB962C8B-B14F-4D97-AF65-F5344CB8AC3E}">
        <p14:creationId xmlns:p14="http://schemas.microsoft.com/office/powerpoint/2010/main" val="39686763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078B47-1349-2070-408B-767758B955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>
            <a:extLst>
              <a:ext uri="{FF2B5EF4-FFF2-40B4-BE49-F238E27FC236}">
                <a16:creationId xmlns:a16="http://schemas.microsoft.com/office/drawing/2014/main" id="{8D9820FF-1F3D-87B6-8214-B89022B24A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6148" name="Slide Number Placeholder 1">
            <a:extLst>
              <a:ext uri="{FF2B5EF4-FFF2-40B4-BE49-F238E27FC236}">
                <a16:creationId xmlns:a16="http://schemas.microsoft.com/office/drawing/2014/main" id="{AD72C350-8FEE-764F-A89F-E38022E2E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2A0B983-D245-402D-A9C2-276FA68C592B}" type="slidenum">
              <a:rPr lang="en-US" altLang="en-US" sz="1000" smtClean="0"/>
              <a:t>16</a:t>
            </a:fld>
            <a:endParaRPr lang="en-US" altLang="en-US" sz="1000"/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6A23E895-613C-571E-57B3-63039ACB88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8843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>
                <a:solidFill>
                  <a:srgbClr val="0000FF"/>
                </a:solidFill>
              </a:rPr>
              <a:t>Übertragung durch…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 und 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46B1D13-F1C8-143E-04F5-4F2BB07A2AF1}"/>
              </a:ext>
            </a:extLst>
          </p:cNvPr>
          <p:cNvSpPr txBox="1"/>
          <p:nvPr/>
        </p:nvSpPr>
        <p:spPr>
          <a:xfrm>
            <a:off x="4588933" y="1475927"/>
            <a:ext cx="1939955" cy="30777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latin typeface="Segoe Script" panose="030B0504020000000003" pitchFamily="66" charset="0"/>
              </a:rPr>
              <a:t>…den Augenarzt?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250465-6CC5-A046-1968-686D1432CE44}"/>
              </a:ext>
            </a:extLst>
          </p:cNvPr>
          <p:cNvSpPr txBox="1"/>
          <p:nvPr/>
        </p:nvSpPr>
        <p:spPr>
          <a:xfrm>
            <a:off x="1981200" y="2006025"/>
            <a:ext cx="6591869" cy="584775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Ist eine Adeno-Konjunktivitis durch routinemäßige Augenuntersuchungen übertragbar?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Oh ja, am häufigsten bei </a:t>
            </a:r>
            <a:r>
              <a:rPr lang="en-US" sz="1200" b="1" dirty="0"/>
              <a:t>der Applanationstonometrie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und der Tropfengabe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4D47A0-BB33-2243-56A4-5C19FC5D79A6}"/>
              </a:ext>
            </a:extLst>
          </p:cNvPr>
          <p:cNvSpPr txBox="1"/>
          <p:nvPr/>
        </p:nvSpPr>
        <p:spPr>
          <a:xfrm>
            <a:off x="2220305" y="2802431"/>
            <a:ext cx="6543779" cy="1533753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Ich </a:t>
            </a:r>
            <a:r>
              <a:rPr lang="en-US" sz="1200" i="1" dirty="0" err="1">
                <a:solidFill>
                  <a:srgbClr val="0000FF"/>
                </a:solidFill>
              </a:rPr>
              <a:t>wische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meine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Goldmann-Prismen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immer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mit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einem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Alkoholtupfer</a:t>
            </a:r>
            <a:r>
              <a:rPr lang="en-US" sz="1200" i="1" dirty="0">
                <a:solidFill>
                  <a:srgbClr val="0000FF"/>
                </a:solidFill>
              </a:rPr>
              <a:t> ab, also </a:t>
            </a:r>
            <a:r>
              <a:rPr lang="en-US" sz="1200" i="1" dirty="0" err="1">
                <a:solidFill>
                  <a:srgbClr val="0000FF"/>
                </a:solidFill>
              </a:rPr>
              <a:t>kein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Grund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zur</a:t>
            </a:r>
            <a:r>
              <a:rPr lang="en-US" sz="1200" i="1" dirty="0">
                <a:solidFill>
                  <a:srgbClr val="0000FF"/>
                </a:solidFill>
              </a:rPr>
              <a:t> Sorge, </a:t>
            </a:r>
            <a:r>
              <a:rPr lang="en-US" sz="1200" i="1" dirty="0" err="1">
                <a:solidFill>
                  <a:srgbClr val="0000FF"/>
                </a:solidFill>
              </a:rPr>
              <a:t>oder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r>
              <a:rPr lang="en-US" sz="1200" dirty="0" err="1">
                <a:solidFill>
                  <a:srgbClr val="0000FF"/>
                </a:solidFill>
              </a:rPr>
              <a:t>Leider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nein</a:t>
            </a:r>
            <a:r>
              <a:rPr lang="en-US" sz="1200" dirty="0">
                <a:solidFill>
                  <a:srgbClr val="0000FF"/>
                </a:solidFill>
              </a:rPr>
              <a:t> – </a:t>
            </a:r>
            <a:r>
              <a:rPr lang="en-US" sz="1200" dirty="0" err="1">
                <a:solidFill>
                  <a:srgbClr val="0000FF"/>
                </a:solidFill>
              </a:rPr>
              <a:t>Adenoviren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sind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zähe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kleine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Kerle</a:t>
            </a:r>
            <a:r>
              <a:rPr lang="en-US" sz="1200" dirty="0">
                <a:solidFill>
                  <a:srgbClr val="0000FF"/>
                </a:solidFill>
              </a:rPr>
              <a:t>, die </a:t>
            </a:r>
            <a:r>
              <a:rPr lang="en-US" sz="1200" dirty="0" err="1">
                <a:solidFill>
                  <a:srgbClr val="0000FF"/>
                </a:solidFill>
              </a:rPr>
              <a:t>Alkohol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überleben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können</a:t>
            </a:r>
            <a:endParaRPr lang="en-US" sz="1200" dirty="0">
              <a:solidFill>
                <a:srgbClr val="0000FF"/>
              </a:solidFill>
            </a:endParaRPr>
          </a:p>
          <a:p>
            <a:endParaRPr lang="en-US" sz="14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Welche Maßnahmen können ergriffen werden, um dies zu vermeiden?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– Sterilisieren Sie die Spitze, indem Sie sie</a:t>
            </a:r>
            <a:r>
              <a:rPr lang="en-US" sz="1200" dirty="0"/>
              <a:t> 5–10 Minuten lang</a:t>
            </a:r>
            <a:r>
              <a:rPr lang="en-US" sz="1200" dirty="0">
                <a:solidFill>
                  <a:srgbClr val="0000FF"/>
                </a:solidFill>
              </a:rPr>
              <a:t> in verdünntem Bleichmittel einweichen</a:t>
            </a:r>
          </a:p>
          <a:p>
            <a:r>
              <a:rPr lang="en-US" sz="1200" dirty="0">
                <a:solidFill>
                  <a:srgbClr val="0000FF"/>
                </a:solidFill>
              </a:rPr>
              <a:t>– Überprüfen Sie den Augeninnendruck mit einem Gerät, das </a:t>
            </a:r>
            <a:r>
              <a:rPr lang="en-US" sz="1200" dirty="0" err="1">
                <a:solidFill>
                  <a:srgbClr val="0000FF"/>
                </a:solidFill>
              </a:rPr>
              <a:t>einen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Überzug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verwendet</a:t>
            </a:r>
            <a:endParaRPr lang="en-US" sz="1200" dirty="0">
              <a:solidFill>
                <a:srgbClr val="0000FF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940B9B7-4719-9EF5-04F7-95C9E9BFA64A}"/>
              </a:ext>
            </a:extLst>
          </p:cNvPr>
          <p:cNvSpPr/>
          <p:nvPr/>
        </p:nvSpPr>
        <p:spPr>
          <a:xfrm>
            <a:off x="6781800" y="4107584"/>
            <a:ext cx="609600" cy="228600"/>
          </a:xfrm>
          <a:prstGeom prst="rect">
            <a:avLst/>
          </a:prstGeom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287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EA875-DCA4-1120-4DB7-CD41F9186B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>
            <a:extLst>
              <a:ext uri="{FF2B5EF4-FFF2-40B4-BE49-F238E27FC236}">
                <a16:creationId xmlns:a16="http://schemas.microsoft.com/office/drawing/2014/main" id="{60C768FC-086B-7255-565A-EC0412B8BC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6148" name="Slide Number Placeholder 1">
            <a:extLst>
              <a:ext uri="{FF2B5EF4-FFF2-40B4-BE49-F238E27FC236}">
                <a16:creationId xmlns:a16="http://schemas.microsoft.com/office/drawing/2014/main" id="{F6AADCE8-D753-03E8-72B3-0778D143C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2A0B983-D245-402D-A9C2-276FA68C592B}" type="slidenum">
              <a:rPr lang="en-US" altLang="en-US" sz="1000" smtClean="0"/>
              <a:t>17</a:t>
            </a:fld>
            <a:endParaRPr lang="en-US" altLang="en-US" sz="1000"/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F724C100-8A92-7969-1FD8-B4014EAF1C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8843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>
                <a:solidFill>
                  <a:srgbClr val="0000FF"/>
                </a:solidFill>
              </a:rPr>
              <a:t>Übertragung durch…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 und 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8EFCBC-04E5-C827-722A-69CB90AEAF61}"/>
              </a:ext>
            </a:extLst>
          </p:cNvPr>
          <p:cNvSpPr txBox="1"/>
          <p:nvPr/>
        </p:nvSpPr>
        <p:spPr>
          <a:xfrm>
            <a:off x="4589929" y="1564390"/>
            <a:ext cx="1939955" cy="30777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latin typeface="Segoe Script" panose="030B0504020000000003" pitchFamily="66" charset="0"/>
              </a:rPr>
              <a:t>…den Augenarzt?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9BBF04-1CEE-96CA-613B-074E8CA0BE52}"/>
              </a:ext>
            </a:extLst>
          </p:cNvPr>
          <p:cNvSpPr txBox="1"/>
          <p:nvPr/>
        </p:nvSpPr>
        <p:spPr>
          <a:xfrm>
            <a:off x="1981200" y="2013582"/>
            <a:ext cx="6591869" cy="584775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Ist eine Adenokonjunktivitis durch routinemäßige Augenuntersuchungen übertragbar?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Oh ja, am häufigsten bei </a:t>
            </a:r>
            <a:r>
              <a:rPr lang="en-US" sz="1200" b="1" dirty="0"/>
              <a:t>der Applanationstonometrie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und der Tropfengabe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180162-4304-DFCE-A401-5C4138606371}"/>
              </a:ext>
            </a:extLst>
          </p:cNvPr>
          <p:cNvSpPr txBox="1"/>
          <p:nvPr/>
        </p:nvSpPr>
        <p:spPr>
          <a:xfrm>
            <a:off x="2220305" y="2802431"/>
            <a:ext cx="6543779" cy="1533753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Ich </a:t>
            </a:r>
            <a:r>
              <a:rPr lang="en-US" sz="1200" i="1" dirty="0" err="1">
                <a:solidFill>
                  <a:srgbClr val="0000FF"/>
                </a:solidFill>
              </a:rPr>
              <a:t>wische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meine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Goldmann-Prismen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immer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mit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einem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Alkoholtupfer</a:t>
            </a:r>
            <a:r>
              <a:rPr lang="en-US" sz="1200" i="1" dirty="0">
                <a:solidFill>
                  <a:srgbClr val="0000FF"/>
                </a:solidFill>
              </a:rPr>
              <a:t> ab, also </a:t>
            </a:r>
            <a:r>
              <a:rPr lang="en-US" sz="1200" i="1" dirty="0" err="1">
                <a:solidFill>
                  <a:srgbClr val="0000FF"/>
                </a:solidFill>
              </a:rPr>
              <a:t>kein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Grund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zur</a:t>
            </a:r>
            <a:r>
              <a:rPr lang="en-US" sz="1200" i="1" dirty="0">
                <a:solidFill>
                  <a:srgbClr val="0000FF"/>
                </a:solidFill>
              </a:rPr>
              <a:t> Sorge, </a:t>
            </a:r>
            <a:r>
              <a:rPr lang="en-US" sz="1200" i="1" dirty="0" err="1">
                <a:solidFill>
                  <a:srgbClr val="0000FF"/>
                </a:solidFill>
              </a:rPr>
              <a:t>oder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r>
              <a:rPr lang="en-US" sz="1200" dirty="0" err="1">
                <a:solidFill>
                  <a:srgbClr val="0000FF"/>
                </a:solidFill>
              </a:rPr>
              <a:t>Leider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nein</a:t>
            </a:r>
            <a:r>
              <a:rPr lang="en-US" sz="1200" dirty="0">
                <a:solidFill>
                  <a:srgbClr val="0000FF"/>
                </a:solidFill>
              </a:rPr>
              <a:t> – </a:t>
            </a:r>
            <a:r>
              <a:rPr lang="en-US" sz="1200" dirty="0" err="1">
                <a:solidFill>
                  <a:srgbClr val="0000FF"/>
                </a:solidFill>
              </a:rPr>
              <a:t>Adenoviren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sind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zähe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kleine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Kerle</a:t>
            </a:r>
            <a:r>
              <a:rPr lang="en-US" sz="1200" dirty="0">
                <a:solidFill>
                  <a:srgbClr val="0000FF"/>
                </a:solidFill>
              </a:rPr>
              <a:t>, die </a:t>
            </a:r>
            <a:r>
              <a:rPr lang="en-US" sz="1200" dirty="0" err="1">
                <a:solidFill>
                  <a:srgbClr val="0000FF"/>
                </a:solidFill>
              </a:rPr>
              <a:t>Alkohol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überleben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können</a:t>
            </a:r>
            <a:endParaRPr lang="en-US" sz="1200" dirty="0">
              <a:solidFill>
                <a:srgbClr val="0000FF"/>
              </a:solidFill>
            </a:endParaRPr>
          </a:p>
          <a:p>
            <a:endParaRPr lang="en-US" sz="14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Welche Maßnahmen können ergriffen werden, um dies zu vermeiden?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– Sterilisieren Sie die Spitze, indem Sie sie</a:t>
            </a:r>
            <a:r>
              <a:rPr lang="en-US" sz="1200" dirty="0"/>
              <a:t> 5–10 Minuten lang</a:t>
            </a:r>
            <a:r>
              <a:rPr lang="en-US" sz="1200" dirty="0">
                <a:solidFill>
                  <a:srgbClr val="0000FF"/>
                </a:solidFill>
              </a:rPr>
              <a:t> in verdünntem Bleichmittel einweichen</a:t>
            </a:r>
          </a:p>
          <a:p>
            <a:r>
              <a:rPr lang="en-US" sz="1200" dirty="0">
                <a:solidFill>
                  <a:srgbClr val="0000FF"/>
                </a:solidFill>
              </a:rPr>
              <a:t>– Überprüfen Sie den Augeninnendruck mit einem Gerät, das </a:t>
            </a:r>
            <a:r>
              <a:rPr lang="en-US" sz="1200" dirty="0" err="1">
                <a:solidFill>
                  <a:srgbClr val="0000FF"/>
                </a:solidFill>
              </a:rPr>
              <a:t>einen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Überzug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verwendet</a:t>
            </a:r>
            <a:endParaRPr lang="en-US" sz="12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4514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936DB5-70FC-218F-C4C6-033F32DF7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>
            <a:extLst>
              <a:ext uri="{FF2B5EF4-FFF2-40B4-BE49-F238E27FC236}">
                <a16:creationId xmlns:a16="http://schemas.microsoft.com/office/drawing/2014/main" id="{EA50154B-63E8-6A04-1A7E-E669B71546B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6148" name="Slide Number Placeholder 1">
            <a:extLst>
              <a:ext uri="{FF2B5EF4-FFF2-40B4-BE49-F238E27FC236}">
                <a16:creationId xmlns:a16="http://schemas.microsoft.com/office/drawing/2014/main" id="{DEC09805-79B8-2AD0-FBD6-BFA3B1EC3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2A0B983-D245-402D-A9C2-276FA68C592B}" type="slidenum">
              <a:rPr lang="en-US" altLang="en-US" sz="1000" smtClean="0"/>
              <a:t>18</a:t>
            </a:fld>
            <a:endParaRPr lang="en-US" altLang="en-US" sz="1000"/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C9189D05-CD30-BC42-F414-8EADA6FB80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Übertragung</a:t>
            </a:r>
            <a:r>
              <a:rPr lang="en-US" altLang="en-US" sz="1200" b="1" i="1" dirty="0">
                <a:solidFill>
                  <a:srgbClr val="0000FF"/>
                </a:solidFill>
              </a:rPr>
              <a:t> </a:t>
            </a:r>
            <a:r>
              <a:rPr lang="en-US" altLang="en-US" sz="1200" b="1" i="1" dirty="0" err="1">
                <a:solidFill>
                  <a:srgbClr val="0000FF"/>
                </a:solidFill>
              </a:rPr>
              <a:t>durch</a:t>
            </a:r>
            <a:r>
              <a:rPr lang="en-US" altLang="en-US" sz="1200" b="1" i="1" dirty="0">
                <a:solidFill>
                  <a:srgbClr val="0000FF"/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 und 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97A7F6-17A3-4D34-B012-E8D2CD51FAF9}"/>
              </a:ext>
            </a:extLst>
          </p:cNvPr>
          <p:cNvSpPr txBox="1"/>
          <p:nvPr/>
        </p:nvSpPr>
        <p:spPr>
          <a:xfrm>
            <a:off x="1752600" y="2170546"/>
            <a:ext cx="5831541" cy="584775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Eine bestimmte, sehr allgemeine Bevölkerungsgruppe ist besonders gefährdet für eine Adenokonjunktivitis – was zeichnet diese Bevölkerungsgruppe aus?</a:t>
            </a:r>
            <a:endParaRPr lang="en-US" sz="16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489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85071E-13DC-CC61-947E-A6E33661D8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>
            <a:extLst>
              <a:ext uri="{FF2B5EF4-FFF2-40B4-BE49-F238E27FC236}">
                <a16:creationId xmlns:a16="http://schemas.microsoft.com/office/drawing/2014/main" id="{5FCE2DC1-8E12-0D3E-B6C2-D9C4F9D12E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6148" name="Slide Number Placeholder 1">
            <a:extLst>
              <a:ext uri="{FF2B5EF4-FFF2-40B4-BE49-F238E27FC236}">
                <a16:creationId xmlns:a16="http://schemas.microsoft.com/office/drawing/2014/main" id="{E4E93AAD-D8CC-F4C2-8FBE-6D4B6EA43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2A0B983-D245-402D-A9C2-276FA68C592B}" type="slidenum">
              <a:rPr lang="en-US" altLang="en-US" sz="1000" smtClean="0"/>
              <a:t>19</a:t>
            </a:fld>
            <a:endParaRPr lang="en-US" altLang="en-US" sz="1000"/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BE5F7B73-C3CD-1617-4271-25743D8F88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Übertragung</a:t>
            </a:r>
            <a:r>
              <a:rPr lang="en-US" altLang="en-US" sz="1200" b="1" i="1" dirty="0">
                <a:solidFill>
                  <a:srgbClr val="0000FF"/>
                </a:solidFill>
              </a:rPr>
              <a:t> </a:t>
            </a:r>
            <a:r>
              <a:rPr lang="en-US" altLang="en-US" sz="1200" b="1" i="1" dirty="0" err="1">
                <a:solidFill>
                  <a:srgbClr val="0000FF"/>
                </a:solidFill>
              </a:rPr>
              <a:t>durch</a:t>
            </a:r>
            <a:r>
              <a:rPr lang="en-US" altLang="en-US" sz="1200" b="1" i="1" dirty="0">
                <a:solidFill>
                  <a:srgbClr val="0000FF"/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 und 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576924-3EB6-AB98-1C5A-7B8875E4EE71}"/>
              </a:ext>
            </a:extLst>
          </p:cNvPr>
          <p:cNvSpPr txBox="1"/>
          <p:nvPr/>
        </p:nvSpPr>
        <p:spPr>
          <a:xfrm>
            <a:off x="1752600" y="2170546"/>
            <a:ext cx="5831541" cy="57964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Eine bestimmte, sehr allgemeine Bevölkerungsgruppe ist besonders gefährdet für eine Adenokonjunktivitis – was zeichnet diese Bevölkerungsgruppe aus?</a:t>
            </a:r>
            <a:endParaRPr lang="en-US" sz="1600" dirty="0">
              <a:solidFill>
                <a:srgbClr val="0000FF"/>
              </a:solidFill>
            </a:endParaRPr>
          </a:p>
          <a:p>
            <a:r>
              <a:rPr lang="en-US" sz="1200" dirty="0"/>
              <a:t>Es </a:t>
            </a:r>
            <a:r>
              <a:rPr lang="en-US" sz="1200" dirty="0" err="1"/>
              <a:t>handelt</a:t>
            </a:r>
            <a:r>
              <a:rPr lang="en-US" sz="1200" dirty="0"/>
              <a:t> </a:t>
            </a:r>
            <a:r>
              <a:rPr lang="en-US" sz="1200" dirty="0" err="1"/>
              <a:t>sich</a:t>
            </a:r>
            <a:r>
              <a:rPr lang="en-US" sz="1200" dirty="0"/>
              <a:t> um Menschen, die auf engem Raum zusammenleben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648492F-F545-AB99-575D-4634A3FEAD1E}"/>
              </a:ext>
            </a:extLst>
          </p:cNvPr>
          <p:cNvSpPr/>
          <p:nvPr/>
        </p:nvSpPr>
        <p:spPr>
          <a:xfrm>
            <a:off x="4876800" y="2542866"/>
            <a:ext cx="1676400" cy="228600"/>
          </a:xfrm>
          <a:prstGeom prst="rect">
            <a:avLst/>
          </a:prstGeom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anchor="ctr"/>
          <a:lstStyle/>
          <a:p>
            <a:pPr algn="ctr">
              <a:defRPr/>
            </a:pPr>
            <a:r>
              <a:rPr lang="en-US" sz="1200" dirty="0">
                <a:solidFill>
                  <a:schemeClr val="tx1"/>
                </a:solidFill>
              </a:rPr>
              <a:t>zwei Wörter</a:t>
            </a:r>
          </a:p>
        </p:txBody>
      </p:sp>
    </p:spTree>
    <p:extLst>
      <p:ext uri="{BB962C8B-B14F-4D97-AF65-F5344CB8AC3E}">
        <p14:creationId xmlns:p14="http://schemas.microsoft.com/office/powerpoint/2010/main" val="1693866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>
            <a:extLst>
              <a:ext uri="{FF2B5EF4-FFF2-40B4-BE49-F238E27FC236}">
                <a16:creationId xmlns:a16="http://schemas.microsoft.com/office/drawing/2014/main" id="{7A802F67-FA0A-420C-B423-C8796737DA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6148" name="Slide Number Placeholder 1">
            <a:extLst>
              <a:ext uri="{FF2B5EF4-FFF2-40B4-BE49-F238E27FC236}">
                <a16:creationId xmlns:a16="http://schemas.microsoft.com/office/drawing/2014/main" id="{0DA1F72A-AB23-4598-B3AD-E954909DA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2A0B983-D245-402D-A9C2-276FA68C592B}" type="slidenum">
              <a:rPr lang="en-US" altLang="en-US" sz="1000" smtClean="0"/>
              <a:t>2</a:t>
            </a:fld>
            <a:endParaRPr lang="en-US" altLang="en-US" sz="1000"/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36BAD41A-41F0-7F97-C7B4-A2D87F290D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Übertragung</a:t>
            </a:r>
            <a:r>
              <a:rPr lang="en-US" altLang="en-US" sz="1200" b="1" i="1" dirty="0">
                <a:solidFill>
                  <a:srgbClr val="0000FF"/>
                </a:solidFill>
              </a:rPr>
              <a:t> </a:t>
            </a:r>
            <a:r>
              <a:rPr lang="en-US" altLang="en-US" sz="1200" b="1" i="1" dirty="0" err="1">
                <a:solidFill>
                  <a:srgbClr val="0000FF"/>
                </a:solidFill>
              </a:rPr>
              <a:t>durch</a:t>
            </a:r>
            <a:r>
              <a:rPr lang="en-US" altLang="en-US" sz="1200" b="1" i="1" dirty="0">
                <a:solidFill>
                  <a:srgbClr val="0000FF"/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 und 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8DBC21F-AD62-115A-1383-EB532EFCEBC7}"/>
              </a:ext>
            </a:extLst>
          </p:cNvPr>
          <p:cNvSpPr/>
          <p:nvPr/>
        </p:nvSpPr>
        <p:spPr>
          <a:xfrm>
            <a:off x="5715000" y="1260908"/>
            <a:ext cx="1355819" cy="228600"/>
          </a:xfrm>
          <a:prstGeom prst="rect">
            <a:avLst/>
          </a:prstGeom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11D8CD-5A73-9BBD-63D1-C57277A4D1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>
            <a:extLst>
              <a:ext uri="{FF2B5EF4-FFF2-40B4-BE49-F238E27FC236}">
                <a16:creationId xmlns:a16="http://schemas.microsoft.com/office/drawing/2014/main" id="{72D2F5FF-FB6A-4056-D2DA-098C3E2A0F4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6148" name="Slide Number Placeholder 1">
            <a:extLst>
              <a:ext uri="{FF2B5EF4-FFF2-40B4-BE49-F238E27FC236}">
                <a16:creationId xmlns:a16="http://schemas.microsoft.com/office/drawing/2014/main" id="{22B02CC0-9AD2-368F-6751-FAFBB8926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2A0B983-D245-402D-A9C2-276FA68C592B}" type="slidenum">
              <a:rPr lang="en-US" altLang="en-US" sz="1000" smtClean="0"/>
              <a:t>20</a:t>
            </a:fld>
            <a:endParaRPr lang="en-US" altLang="en-US" sz="1000"/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F7AF5D51-1C1F-4473-733E-3B48FD1280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Übertragung</a:t>
            </a:r>
            <a:r>
              <a:rPr lang="en-US" altLang="en-US" sz="1200" b="1" i="1" dirty="0">
                <a:solidFill>
                  <a:srgbClr val="0000FF"/>
                </a:solidFill>
              </a:rPr>
              <a:t> </a:t>
            </a:r>
            <a:r>
              <a:rPr lang="en-US" altLang="en-US" sz="1200" b="1" i="1" dirty="0" err="1">
                <a:solidFill>
                  <a:srgbClr val="0000FF"/>
                </a:solidFill>
              </a:rPr>
              <a:t>durch</a:t>
            </a:r>
            <a:r>
              <a:rPr lang="en-US" altLang="en-US" sz="1200" b="1" i="1" dirty="0">
                <a:solidFill>
                  <a:srgbClr val="0000FF"/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 und 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BB5F25-4DB9-1726-2541-2E814FB4D6F6}"/>
              </a:ext>
            </a:extLst>
          </p:cNvPr>
          <p:cNvSpPr txBox="1"/>
          <p:nvPr/>
        </p:nvSpPr>
        <p:spPr>
          <a:xfrm>
            <a:off x="1752600" y="2170546"/>
            <a:ext cx="5831541" cy="57964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Eine bestimmte, sehr allgemeine Bevölkerungsgruppe ist besonders gefährdet für eine Adenokonjunktivitis – was zeichnet diese Bevölkerungsgruppe aus?</a:t>
            </a:r>
            <a:endParaRPr lang="en-US" sz="1600" dirty="0">
              <a:solidFill>
                <a:srgbClr val="0000FF"/>
              </a:solidFill>
            </a:endParaRPr>
          </a:p>
          <a:p>
            <a:r>
              <a:rPr lang="en-US" sz="1200" dirty="0"/>
              <a:t>Es </a:t>
            </a:r>
            <a:r>
              <a:rPr lang="en-US" sz="1200" dirty="0" err="1"/>
              <a:t>handelt</a:t>
            </a:r>
            <a:r>
              <a:rPr lang="en-US" sz="1200" dirty="0"/>
              <a:t> </a:t>
            </a:r>
            <a:r>
              <a:rPr lang="en-US" sz="1200" dirty="0" err="1"/>
              <a:t>sich</a:t>
            </a:r>
            <a:r>
              <a:rPr lang="en-US" sz="1200" dirty="0"/>
              <a:t> um Menschen, die auf engem Raum zusammenleben</a:t>
            </a:r>
            <a:endParaRPr lang="en-US" sz="16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08488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CF5C0-5A6B-142B-C6E2-6E45F4D041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>
            <a:extLst>
              <a:ext uri="{FF2B5EF4-FFF2-40B4-BE49-F238E27FC236}">
                <a16:creationId xmlns:a16="http://schemas.microsoft.com/office/drawing/2014/main" id="{CFCF2FD4-8396-D297-82C5-01B0175B32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6148" name="Slide Number Placeholder 1">
            <a:extLst>
              <a:ext uri="{FF2B5EF4-FFF2-40B4-BE49-F238E27FC236}">
                <a16:creationId xmlns:a16="http://schemas.microsoft.com/office/drawing/2014/main" id="{5523DAE4-BF46-428F-3E96-2022FEFF1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2A0B983-D245-402D-A9C2-276FA68C592B}" type="slidenum">
              <a:rPr lang="en-US" altLang="en-US" sz="1000" smtClean="0"/>
              <a:t>21</a:t>
            </a:fld>
            <a:endParaRPr lang="en-US" altLang="en-US" sz="1000"/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6E7EB924-67DA-922D-7FA5-C3AB0C92AF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Übertragung</a:t>
            </a:r>
            <a:r>
              <a:rPr lang="en-US" altLang="en-US" sz="1200" b="1" i="1" dirty="0">
                <a:solidFill>
                  <a:srgbClr val="0000FF"/>
                </a:solidFill>
              </a:rPr>
              <a:t> </a:t>
            </a:r>
            <a:r>
              <a:rPr lang="en-US" altLang="en-US" sz="1200" b="1" i="1" dirty="0" err="1">
                <a:solidFill>
                  <a:srgbClr val="0000FF"/>
                </a:solidFill>
              </a:rPr>
              <a:t>durch</a:t>
            </a:r>
            <a:r>
              <a:rPr lang="en-US" altLang="en-US" sz="1200" b="1" i="1" dirty="0">
                <a:solidFill>
                  <a:srgbClr val="0000FF"/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 und 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DBD53E-EE94-DD33-6349-98819A0CE6E3}"/>
              </a:ext>
            </a:extLst>
          </p:cNvPr>
          <p:cNvSpPr txBox="1"/>
          <p:nvPr/>
        </p:nvSpPr>
        <p:spPr>
          <a:xfrm>
            <a:off x="1752600" y="2133600"/>
            <a:ext cx="5831541" cy="181588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Eine bestimmte, sehr allgemeine Bevölkerungsgruppe ist besonders gefährdet für eine Adenokonjunktivitis – was zeichnet diese Bevölkerungsgruppe aus?</a:t>
            </a:r>
            <a:endParaRPr lang="en-US" sz="1600" dirty="0">
              <a:solidFill>
                <a:srgbClr val="0000FF"/>
              </a:solidFill>
            </a:endParaRPr>
          </a:p>
          <a:p>
            <a:r>
              <a:rPr lang="en-US" sz="1200" dirty="0"/>
              <a:t>Es handelt sich um Menschen, die auf engem Raum zusammenleben: 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--Schüler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--Militärangehörige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--Bewohner von Pflegeheimen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--Teilnehmer von Sommercamps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E348DC6-1C93-D5AB-216C-9EBEEDA4B04B}"/>
              </a:ext>
            </a:extLst>
          </p:cNvPr>
          <p:cNvSpPr/>
          <p:nvPr/>
        </p:nvSpPr>
        <p:spPr>
          <a:xfrm>
            <a:off x="1769533" y="2743200"/>
            <a:ext cx="2438400" cy="1014628"/>
          </a:xfrm>
          <a:prstGeom prst="rect">
            <a:avLst/>
          </a:prstGeom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/>
            <a:r>
              <a:rPr lang="en-US" sz="1200" i="1" dirty="0">
                <a:solidFill>
                  <a:schemeClr val="tx1"/>
                </a:solidFill>
              </a:rPr>
              <a:t>Vier Beispiele aus dem </a:t>
            </a:r>
            <a:r>
              <a:rPr lang="en-US" sz="1200" dirty="0">
                <a:solidFill>
                  <a:schemeClr val="tx1"/>
                </a:solidFill>
              </a:rPr>
              <a:t>Cornea</a:t>
            </a:r>
            <a:r>
              <a:rPr lang="en-US" sz="1200" i="1" dirty="0">
                <a:solidFill>
                  <a:schemeClr val="tx1"/>
                </a:solidFill>
              </a:rPr>
              <a:t>-Buch</a:t>
            </a:r>
          </a:p>
        </p:txBody>
      </p:sp>
    </p:spTree>
    <p:extLst>
      <p:ext uri="{BB962C8B-B14F-4D97-AF65-F5344CB8AC3E}">
        <p14:creationId xmlns:p14="http://schemas.microsoft.com/office/powerpoint/2010/main" val="35890273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4C7F8E-7AFB-4C69-F4C1-6BF6C7A49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>
            <a:extLst>
              <a:ext uri="{FF2B5EF4-FFF2-40B4-BE49-F238E27FC236}">
                <a16:creationId xmlns:a16="http://schemas.microsoft.com/office/drawing/2014/main" id="{18FC84A5-5EFF-B0CA-C05B-E74B5ADEEB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6148" name="Slide Number Placeholder 1">
            <a:extLst>
              <a:ext uri="{FF2B5EF4-FFF2-40B4-BE49-F238E27FC236}">
                <a16:creationId xmlns:a16="http://schemas.microsoft.com/office/drawing/2014/main" id="{F11F267E-E8A4-0B38-755A-C3BC8F57A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2A0B983-D245-402D-A9C2-276FA68C592B}" type="slidenum">
              <a:rPr lang="en-US" altLang="en-US" sz="1000" smtClean="0"/>
              <a:t>22</a:t>
            </a:fld>
            <a:endParaRPr lang="en-US" altLang="en-US" sz="1000"/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0A57232E-5620-BAA9-04FA-13ED31B6FE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Übertragung</a:t>
            </a:r>
            <a:r>
              <a:rPr lang="en-US" altLang="en-US" sz="1200" b="1" i="1" dirty="0">
                <a:solidFill>
                  <a:srgbClr val="0000FF"/>
                </a:solidFill>
              </a:rPr>
              <a:t> </a:t>
            </a:r>
            <a:r>
              <a:rPr lang="en-US" altLang="en-US" sz="1200" b="1" i="1" dirty="0" err="1">
                <a:solidFill>
                  <a:srgbClr val="0000FF"/>
                </a:solidFill>
              </a:rPr>
              <a:t>durch</a:t>
            </a:r>
            <a:r>
              <a:rPr lang="en-US" altLang="en-US" sz="1200" b="1" i="1" dirty="0">
                <a:solidFill>
                  <a:srgbClr val="0000FF"/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 und 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098C820-890C-4A45-5CA7-20FC80741355}"/>
              </a:ext>
            </a:extLst>
          </p:cNvPr>
          <p:cNvSpPr txBox="1"/>
          <p:nvPr/>
        </p:nvSpPr>
        <p:spPr>
          <a:xfrm>
            <a:off x="1752600" y="2170546"/>
            <a:ext cx="5831541" cy="181588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Eine bestimmte, sehr allgemeine Bevölkerungsgruppe ist besonders gefährdet für eine Adenokonjunktivitis – was zeichnet diese Bevölkerungsgruppe aus?</a:t>
            </a:r>
            <a:endParaRPr lang="en-US" sz="1600" dirty="0">
              <a:solidFill>
                <a:srgbClr val="0000FF"/>
              </a:solidFill>
            </a:endParaRPr>
          </a:p>
          <a:p>
            <a:r>
              <a:rPr lang="en-US" sz="1200" dirty="0"/>
              <a:t>Es handelt sich um Menschen, die auf engem Raum zusammenleben: 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--Schüler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--Militärangehörige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--Bewohner von Pflegeheimen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--Teilnehmer von Sommercamps</a:t>
            </a:r>
          </a:p>
        </p:txBody>
      </p:sp>
    </p:spTree>
    <p:extLst>
      <p:ext uri="{BB962C8B-B14F-4D97-AF65-F5344CB8AC3E}">
        <p14:creationId xmlns:p14="http://schemas.microsoft.com/office/powerpoint/2010/main" val="20408139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2D95B4-2C1E-961D-3D2C-12241970A5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>
            <a:extLst>
              <a:ext uri="{FF2B5EF4-FFF2-40B4-BE49-F238E27FC236}">
                <a16:creationId xmlns:a16="http://schemas.microsoft.com/office/drawing/2014/main" id="{C3DFCB2F-6411-A205-93F2-384DDED508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6148" name="Slide Number Placeholder 1">
            <a:extLst>
              <a:ext uri="{FF2B5EF4-FFF2-40B4-BE49-F238E27FC236}">
                <a16:creationId xmlns:a16="http://schemas.microsoft.com/office/drawing/2014/main" id="{6BCAFF3D-319F-C054-DDA3-96F6285F4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2A0B983-D245-402D-A9C2-276FA68C592B}" type="slidenum">
              <a:rPr lang="en-US" altLang="en-US" sz="1000" smtClean="0"/>
              <a:t>23</a:t>
            </a:fld>
            <a:endParaRPr lang="en-US" altLang="en-US" sz="1000"/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41335423-E384-E466-167E-1A04EBEE5C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Übertragung</a:t>
            </a:r>
            <a:r>
              <a:rPr lang="en-US" altLang="en-US" sz="1200" b="1" i="1" dirty="0">
                <a:solidFill>
                  <a:srgbClr val="0000FF"/>
                </a:solidFill>
              </a:rPr>
              <a:t> </a:t>
            </a:r>
            <a:r>
              <a:rPr lang="en-US" altLang="en-US" sz="1200" b="1" i="1" dirty="0" err="1">
                <a:solidFill>
                  <a:srgbClr val="0000FF"/>
                </a:solidFill>
              </a:rPr>
              <a:t>durch</a:t>
            </a:r>
            <a:r>
              <a:rPr lang="en-US" altLang="en-US" sz="1200" b="1" i="1" dirty="0">
                <a:solidFill>
                  <a:srgbClr val="0000FF"/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 und 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56763CE-3A7F-FFD4-F2DD-7A7F679105FF}"/>
              </a:ext>
            </a:extLst>
          </p:cNvPr>
          <p:cNvSpPr txBox="1"/>
          <p:nvPr/>
        </p:nvSpPr>
        <p:spPr>
          <a:xfrm>
            <a:off x="1752600" y="2170546"/>
            <a:ext cx="5831541" cy="230832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Eine bestimmte, sehr allgemeine Bevölkerungsgruppe ist besonders gefährdet für eine Adenokonjunktivitis – was zeichnet diese Bevölkerungsgruppe aus?</a:t>
            </a:r>
            <a:endParaRPr lang="en-US" sz="1600" dirty="0">
              <a:solidFill>
                <a:srgbClr val="0000FF"/>
              </a:solidFill>
            </a:endParaRPr>
          </a:p>
          <a:p>
            <a:r>
              <a:rPr lang="en-US" sz="1200" dirty="0"/>
              <a:t>Es handelt sich um Menschen, die auf engem Raum zusammenleben: 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--Schüler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--Militärangehörige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--Bewohner von Pflegeheimen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--Teilnehmer von Sommercamps</a:t>
            </a:r>
          </a:p>
          <a:p>
            <a:endParaRPr lang="en-US" sz="1600" dirty="0">
              <a:solidFill>
                <a:srgbClr val="0000FF"/>
              </a:solidFill>
            </a:endParaRPr>
          </a:p>
          <a:p>
            <a:r>
              <a:rPr lang="en-US" sz="1200" i="1" dirty="0"/>
              <a:t>Wie lange ist eine Person mit Symptomen ansteckend?</a:t>
            </a:r>
          </a:p>
        </p:txBody>
      </p:sp>
    </p:spTree>
    <p:extLst>
      <p:ext uri="{BB962C8B-B14F-4D97-AF65-F5344CB8AC3E}">
        <p14:creationId xmlns:p14="http://schemas.microsoft.com/office/powerpoint/2010/main" val="29256355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40E39-66B1-5C54-84EB-923B295AA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>
            <a:extLst>
              <a:ext uri="{FF2B5EF4-FFF2-40B4-BE49-F238E27FC236}">
                <a16:creationId xmlns:a16="http://schemas.microsoft.com/office/drawing/2014/main" id="{4EFBFE04-8263-98A2-90D4-6CD5EBB2FBF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6148" name="Slide Number Placeholder 1">
            <a:extLst>
              <a:ext uri="{FF2B5EF4-FFF2-40B4-BE49-F238E27FC236}">
                <a16:creationId xmlns:a16="http://schemas.microsoft.com/office/drawing/2014/main" id="{8A2C9762-2C28-602B-0B48-67BCB4014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2A0B983-D245-402D-A9C2-276FA68C592B}" type="slidenum">
              <a:rPr lang="en-US" altLang="en-US" sz="1000" smtClean="0"/>
              <a:t>24</a:t>
            </a:fld>
            <a:endParaRPr lang="en-US" altLang="en-US" sz="1000"/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20EFA556-383A-3983-C2AC-54E608BAD4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Übertragung</a:t>
            </a:r>
            <a:r>
              <a:rPr lang="en-US" altLang="en-US" sz="1200" b="1" i="1" dirty="0">
                <a:solidFill>
                  <a:srgbClr val="0000FF"/>
                </a:solidFill>
              </a:rPr>
              <a:t> </a:t>
            </a:r>
            <a:r>
              <a:rPr lang="en-US" altLang="en-US" sz="1200" b="1" i="1" dirty="0" err="1">
                <a:solidFill>
                  <a:srgbClr val="0000FF"/>
                </a:solidFill>
              </a:rPr>
              <a:t>durch</a:t>
            </a:r>
            <a:r>
              <a:rPr lang="en-US" altLang="en-US" sz="1200" b="1" i="1" dirty="0">
                <a:solidFill>
                  <a:srgbClr val="0000FF"/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 und 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A034D5-005A-C9F1-3032-49BAF0725CB5}"/>
              </a:ext>
            </a:extLst>
          </p:cNvPr>
          <p:cNvSpPr txBox="1"/>
          <p:nvPr/>
        </p:nvSpPr>
        <p:spPr>
          <a:xfrm>
            <a:off x="1752600" y="2170546"/>
            <a:ext cx="5831541" cy="2554545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Eine bestimmte, sehr allgemeine Bevölkerungsgruppe ist besonders gefährdet für eine Adenokonjunktivitis – was zeichnet diese Bevölkerungsgruppe aus?</a:t>
            </a:r>
            <a:endParaRPr lang="en-US" sz="1600" dirty="0">
              <a:solidFill>
                <a:srgbClr val="0000FF"/>
              </a:solidFill>
            </a:endParaRPr>
          </a:p>
          <a:p>
            <a:r>
              <a:rPr lang="en-US" sz="1200" dirty="0"/>
              <a:t>Es handelt sich um Menschen, die auf engem Raum zusammenleben: 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--Schüler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--Militärangehörige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--Bewohner von Pflegeheimen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--Teilnehmer von Sommercamps</a:t>
            </a:r>
          </a:p>
          <a:p>
            <a:endParaRPr lang="en-US" sz="1600" dirty="0">
              <a:solidFill>
                <a:srgbClr val="0000FF"/>
              </a:solidFill>
            </a:endParaRPr>
          </a:p>
          <a:p>
            <a:r>
              <a:rPr lang="en-US" sz="1200" i="1" dirty="0"/>
              <a:t>Wie lange ist eine Person mit Symptomen ansteckend?</a:t>
            </a:r>
          </a:p>
          <a:p>
            <a:r>
              <a:rPr lang="en-US" sz="1200" dirty="0"/>
              <a:t>Etwa 10–14 Tage nach Auftreten der Anzeichen/Symptome</a:t>
            </a:r>
          </a:p>
        </p:txBody>
      </p:sp>
    </p:spTree>
    <p:extLst>
      <p:ext uri="{BB962C8B-B14F-4D97-AF65-F5344CB8AC3E}">
        <p14:creationId xmlns:p14="http://schemas.microsoft.com/office/powerpoint/2010/main" val="37516851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BC4B88-E0B1-44A8-C893-E7DA111E9E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>
            <a:extLst>
              <a:ext uri="{FF2B5EF4-FFF2-40B4-BE49-F238E27FC236}">
                <a16:creationId xmlns:a16="http://schemas.microsoft.com/office/drawing/2014/main" id="{9D89726E-7783-B9BE-157E-99463AB2E0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6148" name="Slide Number Placeholder 1">
            <a:extLst>
              <a:ext uri="{FF2B5EF4-FFF2-40B4-BE49-F238E27FC236}">
                <a16:creationId xmlns:a16="http://schemas.microsoft.com/office/drawing/2014/main" id="{43D066E1-C60B-7E0C-691D-3E3813737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2A0B983-D245-402D-A9C2-276FA68C592B}" type="slidenum">
              <a:rPr lang="en-US" altLang="en-US" sz="1000" smtClean="0"/>
              <a:t>25</a:t>
            </a:fld>
            <a:endParaRPr lang="en-US" altLang="en-US" sz="1000"/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952925E0-FF25-367A-D3AD-DEAF37C77A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Übertragung</a:t>
            </a:r>
            <a:r>
              <a:rPr lang="en-US" altLang="en-US" sz="1200" b="1" i="1" dirty="0">
                <a:solidFill>
                  <a:srgbClr val="0000FF"/>
                </a:solidFill>
              </a:rPr>
              <a:t> </a:t>
            </a:r>
            <a:r>
              <a:rPr lang="en-US" altLang="en-US" sz="1200" b="1" i="1" dirty="0" err="1">
                <a:solidFill>
                  <a:srgbClr val="0000FF"/>
                </a:solidFill>
              </a:rPr>
              <a:t>durch</a:t>
            </a:r>
            <a:r>
              <a:rPr lang="en-US" altLang="en-US" sz="1200" b="1" i="1" dirty="0">
                <a:solidFill>
                  <a:srgbClr val="0000FF"/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 und 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52DF30-35F2-9FE4-045D-0AE68192268D}"/>
              </a:ext>
            </a:extLst>
          </p:cNvPr>
          <p:cNvSpPr txBox="1"/>
          <p:nvPr/>
        </p:nvSpPr>
        <p:spPr>
          <a:xfrm>
            <a:off x="1752600" y="2170546"/>
            <a:ext cx="5831541" cy="378565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Eine bestimmte, sehr allgemeine Bevölkerungsgruppe ist besonders gefährdet für eine Adenokonjunktivitis – was zeichnet diese Bevölkerungsgruppe aus?</a:t>
            </a:r>
            <a:endParaRPr lang="en-US" sz="1600" dirty="0">
              <a:solidFill>
                <a:srgbClr val="0000FF"/>
              </a:solidFill>
            </a:endParaRPr>
          </a:p>
          <a:p>
            <a:r>
              <a:rPr lang="en-US" sz="1200" dirty="0"/>
              <a:t>Es handelt sich um Menschen, die auf engem Raum zusammenleben: 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--Schüler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--Militärangehörige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--Bewohner von Pflegeheimen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--Teilnehmer von Sommercamps</a:t>
            </a:r>
          </a:p>
          <a:p>
            <a:endParaRPr lang="en-US" sz="1600" dirty="0">
              <a:solidFill>
                <a:srgbClr val="0000FF"/>
              </a:solidFill>
            </a:endParaRPr>
          </a:p>
          <a:p>
            <a:r>
              <a:rPr lang="en-US" sz="1200" i="1" dirty="0"/>
              <a:t>Wie lange ist eine Person mit Symptomen ansteckend?</a:t>
            </a:r>
          </a:p>
          <a:p>
            <a:r>
              <a:rPr lang="en-US" sz="1200" dirty="0"/>
              <a:t>Etwa 10–14 Tage nach Auftreten der Anzeichen/Symptome</a:t>
            </a:r>
          </a:p>
          <a:p>
            <a:endParaRPr lang="en-US" sz="1600" dirty="0"/>
          </a:p>
          <a:p>
            <a:r>
              <a:rPr lang="en-US" sz="1200" i="1" dirty="0"/>
              <a:t>Was kann getan werden, um das Übertragungsrisiko zu verringern?</a:t>
            </a:r>
          </a:p>
          <a:p>
            <a:r>
              <a:rPr lang="en-US" sz="1200" dirty="0"/>
              <a:t>--</a:t>
            </a:r>
            <a:r>
              <a:rPr lang="en-US" sz="1200" b="1" i="1" dirty="0"/>
              <a:t>?</a:t>
            </a:r>
          </a:p>
          <a:p>
            <a:r>
              <a:rPr lang="en-US" sz="1200" dirty="0"/>
              <a:t>--</a:t>
            </a:r>
            <a:r>
              <a:rPr lang="en-US" sz="1200" b="1" i="1" dirty="0"/>
              <a:t>?</a:t>
            </a:r>
          </a:p>
          <a:p>
            <a:r>
              <a:rPr lang="en-US" sz="1200" dirty="0"/>
              <a:t>--</a:t>
            </a:r>
            <a:r>
              <a:rPr lang="en-US" sz="1200" b="1" i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839786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B8D2E-215B-5DD5-DE7F-6AD47C18E2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>
            <a:extLst>
              <a:ext uri="{FF2B5EF4-FFF2-40B4-BE49-F238E27FC236}">
                <a16:creationId xmlns:a16="http://schemas.microsoft.com/office/drawing/2014/main" id="{F025A8A0-8FAA-9DE9-925F-E5C54B6C25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6148" name="Slide Number Placeholder 1">
            <a:extLst>
              <a:ext uri="{FF2B5EF4-FFF2-40B4-BE49-F238E27FC236}">
                <a16:creationId xmlns:a16="http://schemas.microsoft.com/office/drawing/2014/main" id="{00AAFCD2-A4A3-CE93-CDDD-A04521E52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2A0B983-D245-402D-A9C2-276FA68C592B}" type="slidenum">
              <a:rPr lang="en-US" altLang="en-US" sz="1000" smtClean="0"/>
              <a:t>26</a:t>
            </a:fld>
            <a:endParaRPr lang="en-US" altLang="en-US" sz="1000"/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12078892-0422-D42B-19EE-EEB372DADA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Übertragung</a:t>
            </a:r>
            <a:r>
              <a:rPr lang="en-US" altLang="en-US" sz="1200" b="1" i="1" dirty="0">
                <a:solidFill>
                  <a:srgbClr val="0000FF"/>
                </a:solidFill>
              </a:rPr>
              <a:t> </a:t>
            </a:r>
            <a:r>
              <a:rPr lang="en-US" altLang="en-US" sz="1200" b="1" i="1" dirty="0" err="1">
                <a:solidFill>
                  <a:srgbClr val="0000FF"/>
                </a:solidFill>
              </a:rPr>
              <a:t>durch</a:t>
            </a:r>
            <a:r>
              <a:rPr lang="en-US" altLang="en-US" sz="1200" b="1" i="1" dirty="0">
                <a:solidFill>
                  <a:srgbClr val="0000FF"/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 und 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C9A76F-9325-0C26-EBB7-E2BDC3D629B0}"/>
              </a:ext>
            </a:extLst>
          </p:cNvPr>
          <p:cNvSpPr txBox="1"/>
          <p:nvPr/>
        </p:nvSpPr>
        <p:spPr>
          <a:xfrm>
            <a:off x="1752600" y="2170546"/>
            <a:ext cx="5831541" cy="378565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Eine bestimmte, sehr allgemeine Bevölkerungsgruppe ist besonders gefährdet für eine Adenokonjunktivitis – was zeichnet diese Bevölkerungsgruppe aus?</a:t>
            </a:r>
            <a:endParaRPr lang="en-US" sz="1600" dirty="0">
              <a:solidFill>
                <a:srgbClr val="0000FF"/>
              </a:solidFill>
            </a:endParaRPr>
          </a:p>
          <a:p>
            <a:r>
              <a:rPr lang="en-US" sz="1200" dirty="0"/>
              <a:t>Es handelt sich um Menschen, die auf engem Raum zusammenleben: 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--Schüler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--Militärangehörige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--Bewohner von Pflegeheimen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--Teilnehmer von Sommercamps</a:t>
            </a:r>
          </a:p>
          <a:p>
            <a:endParaRPr lang="en-US" sz="1600" dirty="0">
              <a:solidFill>
                <a:srgbClr val="0000FF"/>
              </a:solidFill>
            </a:endParaRPr>
          </a:p>
          <a:p>
            <a:r>
              <a:rPr lang="en-US" sz="1200" i="1" dirty="0"/>
              <a:t>Wie lange ist eine Person mit Symptomen ansteckend?</a:t>
            </a:r>
          </a:p>
          <a:p>
            <a:r>
              <a:rPr lang="en-US" sz="1200" dirty="0"/>
              <a:t>Etwa 10–14 Tage nach Auftreten der Anzeichen/Symptome</a:t>
            </a:r>
          </a:p>
          <a:p>
            <a:endParaRPr lang="en-US" sz="1600" dirty="0"/>
          </a:p>
          <a:p>
            <a:r>
              <a:rPr lang="en-US" sz="1200" i="1" dirty="0"/>
              <a:t>Was kann getan werden, um das Übertragungsrisiko zu verringern?</a:t>
            </a:r>
          </a:p>
          <a:p>
            <a:r>
              <a:rPr lang="en-US" sz="1200" dirty="0"/>
              <a:t>--Sorgfältiges Händewaschen</a:t>
            </a:r>
          </a:p>
          <a:p>
            <a:r>
              <a:rPr lang="en-US" sz="1200" dirty="0"/>
              <a:t>--Keine gemeinsame Nutzung von Handtüchern, Bettwäsche </a:t>
            </a:r>
            <a:r>
              <a:rPr lang="en-US" sz="1200" dirty="0" err="1"/>
              <a:t>usw.</a:t>
            </a:r>
            <a:endParaRPr lang="en-US" sz="1600" dirty="0"/>
          </a:p>
          <a:p>
            <a:r>
              <a:rPr lang="en-US" sz="1200" dirty="0"/>
              <a:t>– Isolierung infizierter Personen </a:t>
            </a:r>
          </a:p>
        </p:txBody>
      </p:sp>
    </p:spTree>
    <p:extLst>
      <p:ext uri="{BB962C8B-B14F-4D97-AF65-F5344CB8AC3E}">
        <p14:creationId xmlns:p14="http://schemas.microsoft.com/office/powerpoint/2010/main" val="18222743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E7E2B2FB-A360-4AD7-BA1F-9DBF3684B7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8196" name="Text Box 4">
            <a:extLst>
              <a:ext uri="{FF2B5EF4-FFF2-40B4-BE49-F238E27FC236}">
                <a16:creationId xmlns:a16="http://schemas.microsoft.com/office/drawing/2014/main" id="{EC1C6771-8E4E-42F9-AE2E-300A14D068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ECFF"/>
                </a:solidFill>
              </a:rPr>
              <a:t>Drei </a:t>
            </a:r>
            <a:r>
              <a:rPr lang="en-US" altLang="en-US" sz="1200" dirty="0"/>
              <a:t>Augensyndrome</a:t>
            </a:r>
          </a:p>
        </p:txBody>
      </p:sp>
      <p:sp>
        <p:nvSpPr>
          <p:cNvPr id="8197" name="Line 6">
            <a:extLst>
              <a:ext uri="{FF2B5EF4-FFF2-40B4-BE49-F238E27FC236}">
                <a16:creationId xmlns:a16="http://schemas.microsoft.com/office/drawing/2014/main" id="{BA003DC1-E842-4231-9694-1238BA4BD135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3" name="Slide Number Placeholder 1">
            <a:extLst>
              <a:ext uri="{FF2B5EF4-FFF2-40B4-BE49-F238E27FC236}">
                <a16:creationId xmlns:a16="http://schemas.microsoft.com/office/drawing/2014/main" id="{A883AE09-66BC-4178-8FF3-8081E7D35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4D94046-DC78-44E4-98FE-F61D3EA6FBC3}" type="slidenum">
              <a:rPr lang="en-US" altLang="en-US" sz="1000" smtClean="0"/>
              <a:t>27</a:t>
            </a:fld>
            <a:endParaRPr lang="en-US" altLang="en-US" sz="1000"/>
          </a:p>
        </p:txBody>
      </p:sp>
      <p:sp>
        <p:nvSpPr>
          <p:cNvPr id="8204" name="Text Box 17">
            <a:extLst>
              <a:ext uri="{FF2B5EF4-FFF2-40B4-BE49-F238E27FC236}">
                <a16:creationId xmlns:a16="http://schemas.microsoft.com/office/drawing/2014/main" id="{13B48A5D-04CF-4357-A5E2-B2B9B2AD96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Übertragung</a:t>
            </a:r>
            <a:r>
              <a:rPr lang="en-US" altLang="en-US" sz="1200" b="1" i="1" dirty="0">
                <a:solidFill>
                  <a:srgbClr val="0000FF"/>
                </a:solidFill>
              </a:rPr>
              <a:t> </a:t>
            </a:r>
            <a:r>
              <a:rPr lang="en-US" altLang="en-US" sz="1200" b="1" i="1" dirty="0" err="1">
                <a:solidFill>
                  <a:srgbClr val="0000FF"/>
                </a:solidFill>
              </a:rPr>
              <a:t>durch</a:t>
            </a:r>
            <a:r>
              <a:rPr lang="en-US" altLang="en-US" sz="1200" b="1" i="1" dirty="0">
                <a:solidFill>
                  <a:srgbClr val="0000FF"/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 und 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8ADDE5D-4AA7-E184-48A7-A55FACFCF9C9}"/>
              </a:ext>
            </a:extLst>
          </p:cNvPr>
          <p:cNvSpPr txBox="1"/>
          <p:nvPr/>
        </p:nvSpPr>
        <p:spPr>
          <a:xfrm>
            <a:off x="2820771" y="1681460"/>
            <a:ext cx="356188" cy="461665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i="1" dirty="0"/>
              <a:t>#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077B1D-4B94-80C7-6438-09B376D4A95D}"/>
              </a:ext>
            </a:extLst>
          </p:cNvPr>
          <p:cNvSpPr txBox="1"/>
          <p:nvPr/>
        </p:nvSpPr>
        <p:spPr>
          <a:xfrm>
            <a:off x="1553318" y="2325469"/>
            <a:ext cx="3247282" cy="64633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Wie viele klassische Adenovirus-Augensyndrome gibt es?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94723A-9BB6-46D5-AFDC-EFBECEFD21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520374C2-EBA2-319A-0E1A-B041A69B5B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8196" name="Text Box 4">
            <a:extLst>
              <a:ext uri="{FF2B5EF4-FFF2-40B4-BE49-F238E27FC236}">
                <a16:creationId xmlns:a16="http://schemas.microsoft.com/office/drawing/2014/main" id="{4EFB2F18-03C8-E740-8529-8F309B4EF6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Drei Augensyndrome</a:t>
            </a:r>
          </a:p>
        </p:txBody>
      </p:sp>
      <p:sp>
        <p:nvSpPr>
          <p:cNvPr id="8197" name="Line 6">
            <a:extLst>
              <a:ext uri="{FF2B5EF4-FFF2-40B4-BE49-F238E27FC236}">
                <a16:creationId xmlns:a16="http://schemas.microsoft.com/office/drawing/2014/main" id="{7EC5FEE4-3570-584A-4AB3-76A6346E922A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3" name="Slide Number Placeholder 1">
            <a:extLst>
              <a:ext uri="{FF2B5EF4-FFF2-40B4-BE49-F238E27FC236}">
                <a16:creationId xmlns:a16="http://schemas.microsoft.com/office/drawing/2014/main" id="{975F7914-6097-54BA-0BCD-A572F2E16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4D94046-DC78-44E4-98FE-F61D3EA6FBC3}" type="slidenum">
              <a:rPr lang="en-US" altLang="en-US" sz="1000" smtClean="0"/>
              <a:t>28</a:t>
            </a:fld>
            <a:endParaRPr lang="en-US" altLang="en-US" sz="1000"/>
          </a:p>
        </p:txBody>
      </p:sp>
      <p:sp>
        <p:nvSpPr>
          <p:cNvPr id="8204" name="Text Box 17">
            <a:extLst>
              <a:ext uri="{FF2B5EF4-FFF2-40B4-BE49-F238E27FC236}">
                <a16:creationId xmlns:a16="http://schemas.microsoft.com/office/drawing/2014/main" id="{403E299A-9C41-4733-5486-0413CEAEA8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Übertragung</a:t>
            </a:r>
            <a:r>
              <a:rPr lang="en-US" altLang="en-US" sz="1200" b="1" i="1" dirty="0">
                <a:solidFill>
                  <a:srgbClr val="0000FF"/>
                </a:solidFill>
              </a:rPr>
              <a:t> </a:t>
            </a:r>
            <a:r>
              <a:rPr lang="en-US" altLang="en-US" sz="1200" b="1" i="1" dirty="0" err="1">
                <a:solidFill>
                  <a:srgbClr val="0000FF"/>
                </a:solidFill>
              </a:rPr>
              <a:t>durch</a:t>
            </a:r>
            <a:r>
              <a:rPr lang="en-US" altLang="en-US" sz="1200" b="1" i="1" dirty="0">
                <a:solidFill>
                  <a:srgbClr val="0000FF"/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 und 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9F2FEB5-F15A-0D05-FA7B-18DDD9357B8A}"/>
              </a:ext>
            </a:extLst>
          </p:cNvPr>
          <p:cNvSpPr txBox="1"/>
          <p:nvPr/>
        </p:nvSpPr>
        <p:spPr>
          <a:xfrm>
            <a:off x="1553318" y="2325469"/>
            <a:ext cx="3247282" cy="64633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Wie viele klassische Adenovirus-Augensyndrome gibt es?</a:t>
            </a:r>
          </a:p>
        </p:txBody>
      </p:sp>
    </p:spTree>
    <p:extLst>
      <p:ext uri="{BB962C8B-B14F-4D97-AF65-F5344CB8AC3E}">
        <p14:creationId xmlns:p14="http://schemas.microsoft.com/office/powerpoint/2010/main" val="33039398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44C382-AA5A-96BA-87C8-3171ADB7FC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63321EE1-2F72-3B86-BE1B-37CFBE8E03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8195" name="Line 3">
            <a:extLst>
              <a:ext uri="{FF2B5EF4-FFF2-40B4-BE49-F238E27FC236}">
                <a16:creationId xmlns:a16="http://schemas.microsoft.com/office/drawing/2014/main" id="{A9BDC594-5FFD-0F16-9397-088FC6F096E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6" name="Text Box 4">
            <a:extLst>
              <a:ext uri="{FF2B5EF4-FFF2-40B4-BE49-F238E27FC236}">
                <a16:creationId xmlns:a16="http://schemas.microsoft.com/office/drawing/2014/main" id="{C8D7C4CD-0C37-CCCD-C26A-B8B4B9C98C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Drei Augensyndrome</a:t>
            </a:r>
          </a:p>
        </p:txBody>
      </p:sp>
      <p:sp>
        <p:nvSpPr>
          <p:cNvPr id="8197" name="Line 6">
            <a:extLst>
              <a:ext uri="{FF2B5EF4-FFF2-40B4-BE49-F238E27FC236}">
                <a16:creationId xmlns:a16="http://schemas.microsoft.com/office/drawing/2014/main" id="{7CAC8FC4-9EF2-CA98-681D-3092C88BD396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8" name="Text Box 8">
            <a:extLst>
              <a:ext uri="{FF2B5EF4-FFF2-40B4-BE49-F238E27FC236}">
                <a16:creationId xmlns:a16="http://schemas.microsoft.com/office/drawing/2014/main" id="{4EB2235C-D40A-3B40-9285-BCE198EE1B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rgbClr val="FFFFCC"/>
                </a:solidFill>
              </a:rPr>
              <a:t>Follikuläre Konjunktivitis</a:t>
            </a:r>
          </a:p>
        </p:txBody>
      </p:sp>
      <p:sp>
        <p:nvSpPr>
          <p:cNvPr id="8199" name="Text Box 11">
            <a:extLst>
              <a:ext uri="{FF2B5EF4-FFF2-40B4-BE49-F238E27FC236}">
                <a16:creationId xmlns:a16="http://schemas.microsoft.com/office/drawing/2014/main" id="{70370903-4A7E-4DA4-3F1C-95B844D0DF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65087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rgbClr val="FFFFCC"/>
                </a:solidFill>
              </a:rPr>
              <a:t>Pharyngokonjunktivale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rgbClr val="FFFFCC"/>
                </a:solidFill>
              </a:rPr>
              <a:t>Fieber </a:t>
            </a:r>
            <a:r>
              <a:rPr lang="en-US" altLang="en-US" sz="1200">
                <a:solidFill>
                  <a:srgbClr val="FFFFCC"/>
                </a:solidFill>
              </a:rPr>
              <a:t>(PCF)</a:t>
            </a:r>
          </a:p>
        </p:txBody>
      </p:sp>
      <p:sp>
        <p:nvSpPr>
          <p:cNvPr id="8200" name="Line 13">
            <a:extLst>
              <a:ext uri="{FF2B5EF4-FFF2-40B4-BE49-F238E27FC236}">
                <a16:creationId xmlns:a16="http://schemas.microsoft.com/office/drawing/2014/main" id="{F5A6874A-7DF2-2940-B593-1D42A32C5BEF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1" name="Text Box 15">
            <a:extLst>
              <a:ext uri="{FF2B5EF4-FFF2-40B4-BE49-F238E27FC236}">
                <a16:creationId xmlns:a16="http://schemas.microsoft.com/office/drawing/2014/main" id="{9295E9A3-8E2E-318F-683B-D4F8D7EED7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8225" y="2752725"/>
            <a:ext cx="2898775" cy="65087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rgbClr val="FFFFCC"/>
                </a:solidFill>
              </a:rPr>
              <a:t>Epidemische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rgbClr val="FFFFCC"/>
                </a:solidFill>
              </a:rPr>
              <a:t>Keratokonjunktivitis </a:t>
            </a:r>
            <a:r>
              <a:rPr lang="en-US" altLang="en-US" sz="1200">
                <a:solidFill>
                  <a:srgbClr val="FFFFCC"/>
                </a:solidFill>
              </a:rPr>
              <a:t>(EKC)</a:t>
            </a:r>
          </a:p>
        </p:txBody>
      </p:sp>
      <p:sp>
        <p:nvSpPr>
          <p:cNvPr id="8202" name="Line 18">
            <a:extLst>
              <a:ext uri="{FF2B5EF4-FFF2-40B4-BE49-F238E27FC236}">
                <a16:creationId xmlns:a16="http://schemas.microsoft.com/office/drawing/2014/main" id="{AC70FAB7-A9B9-3B52-92A7-2E829F1058C9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3" name="Slide Number Placeholder 1">
            <a:extLst>
              <a:ext uri="{FF2B5EF4-FFF2-40B4-BE49-F238E27FC236}">
                <a16:creationId xmlns:a16="http://schemas.microsoft.com/office/drawing/2014/main" id="{D36EEF95-9EE0-41F2-D2DB-771E39D80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4D94046-DC78-44E4-98FE-F61D3EA6FBC3}" type="slidenum">
              <a:rPr lang="en-US" altLang="en-US" sz="1000" smtClean="0"/>
              <a:t>29</a:t>
            </a:fld>
            <a:endParaRPr lang="en-US" altLang="en-US" sz="1000"/>
          </a:p>
        </p:txBody>
      </p:sp>
      <p:sp>
        <p:nvSpPr>
          <p:cNvPr id="8204" name="Text Box 17">
            <a:extLst>
              <a:ext uri="{FF2B5EF4-FFF2-40B4-BE49-F238E27FC236}">
                <a16:creationId xmlns:a16="http://schemas.microsoft.com/office/drawing/2014/main" id="{F97E07C3-6FF0-765D-7621-E9905242EB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867930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Übertragung</a:t>
            </a:r>
            <a:r>
              <a:rPr lang="en-US" altLang="en-US" sz="1200" b="1" i="1" dirty="0">
                <a:solidFill>
                  <a:srgbClr val="0000FF"/>
                </a:solidFill>
              </a:rPr>
              <a:t> </a:t>
            </a:r>
            <a:r>
              <a:rPr lang="en-US" altLang="en-US" sz="1200" b="1" i="1" dirty="0" err="1">
                <a:solidFill>
                  <a:srgbClr val="0000FF"/>
                </a:solidFill>
              </a:rPr>
              <a:t>durch</a:t>
            </a:r>
            <a:r>
              <a:rPr lang="en-US" altLang="en-US" sz="1200" b="1" i="1" dirty="0">
                <a:solidFill>
                  <a:srgbClr val="0000FF"/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 und 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</p:txBody>
      </p:sp>
      <p:sp>
        <p:nvSpPr>
          <p:cNvPr id="8205" name="TextBox 1">
            <a:extLst>
              <a:ext uri="{FF2B5EF4-FFF2-40B4-BE49-F238E27FC236}">
                <a16:creationId xmlns:a16="http://schemas.microsoft.com/office/drawing/2014/main" id="{D8E3AAB9-1064-347E-C621-888790B42E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50" y="2843213"/>
            <a:ext cx="371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1" i="1"/>
              <a:t>?</a:t>
            </a:r>
          </a:p>
        </p:txBody>
      </p:sp>
      <p:sp>
        <p:nvSpPr>
          <p:cNvPr id="8206" name="TextBox 18">
            <a:extLst>
              <a:ext uri="{FF2B5EF4-FFF2-40B4-BE49-F238E27FC236}">
                <a16:creationId xmlns:a16="http://schemas.microsoft.com/office/drawing/2014/main" id="{0E5E5801-A0D9-CE3C-EC08-C9A9B813E5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0525" y="2840038"/>
            <a:ext cx="371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1" i="1"/>
              <a:t>?</a:t>
            </a:r>
          </a:p>
        </p:txBody>
      </p:sp>
      <p:sp>
        <p:nvSpPr>
          <p:cNvPr id="8207" name="TextBox 19">
            <a:extLst>
              <a:ext uri="{FF2B5EF4-FFF2-40B4-BE49-F238E27FC236}">
                <a16:creationId xmlns:a16="http://schemas.microsoft.com/office/drawing/2014/main" id="{818E2B96-2AA8-0E20-23F0-A8F855C00F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1075" y="2811463"/>
            <a:ext cx="3714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1" i="1"/>
              <a:t>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08C8F8B-BB33-B212-F7ED-DBE2DB344FC1}"/>
              </a:ext>
            </a:extLst>
          </p:cNvPr>
          <p:cNvSpPr txBox="1"/>
          <p:nvPr/>
        </p:nvSpPr>
        <p:spPr>
          <a:xfrm>
            <a:off x="3561169" y="3810000"/>
            <a:ext cx="1749198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i="1" dirty="0"/>
              <a:t>Was ist das?</a:t>
            </a:r>
          </a:p>
        </p:txBody>
      </p:sp>
    </p:spTree>
    <p:extLst>
      <p:ext uri="{BB962C8B-B14F-4D97-AF65-F5344CB8AC3E}">
        <p14:creationId xmlns:p14="http://schemas.microsoft.com/office/powerpoint/2010/main" val="457669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48CF31-A9A6-4ADA-CC69-F1FE25265B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>
            <a:extLst>
              <a:ext uri="{FF2B5EF4-FFF2-40B4-BE49-F238E27FC236}">
                <a16:creationId xmlns:a16="http://schemas.microsoft.com/office/drawing/2014/main" id="{223B272E-7E5E-A632-4E9D-5ED8954AC2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6148" name="Slide Number Placeholder 1">
            <a:extLst>
              <a:ext uri="{FF2B5EF4-FFF2-40B4-BE49-F238E27FC236}">
                <a16:creationId xmlns:a16="http://schemas.microsoft.com/office/drawing/2014/main" id="{8923A501-87E7-AB61-30BF-51EC766AD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2A0B983-D245-402D-A9C2-276FA68C592B}" type="slidenum">
              <a:rPr lang="en-US" altLang="en-US" sz="1000" smtClean="0"/>
              <a:t>3</a:t>
            </a:fld>
            <a:endParaRPr lang="en-US" altLang="en-US" sz="1000"/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A05F593D-EB5B-64DE-F66E-5A99C37B2E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Übertragung</a:t>
            </a:r>
            <a:r>
              <a:rPr lang="en-US" altLang="en-US" sz="1200" b="1" i="1" dirty="0">
                <a:solidFill>
                  <a:srgbClr val="0000FF"/>
                </a:solidFill>
              </a:rPr>
              <a:t> </a:t>
            </a:r>
            <a:r>
              <a:rPr lang="en-US" altLang="en-US" sz="1200" b="1" i="1" dirty="0" err="1">
                <a:solidFill>
                  <a:srgbClr val="0000FF"/>
                </a:solidFill>
              </a:rPr>
              <a:t>durch</a:t>
            </a:r>
            <a:r>
              <a:rPr lang="en-US" altLang="en-US" sz="1200" b="1" i="1" dirty="0">
                <a:solidFill>
                  <a:srgbClr val="0000FF"/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 und 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0977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68ED4074-AA4C-4A8C-B398-1C92C81DD4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10243" name="Line 3">
            <a:extLst>
              <a:ext uri="{FF2B5EF4-FFF2-40B4-BE49-F238E27FC236}">
                <a16:creationId xmlns:a16="http://schemas.microsoft.com/office/drawing/2014/main" id="{56E85725-4DF6-4AEF-8ACD-4432A0A9931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4" name="Text Box 4">
            <a:extLst>
              <a:ext uri="{FF2B5EF4-FFF2-40B4-BE49-F238E27FC236}">
                <a16:creationId xmlns:a16="http://schemas.microsoft.com/office/drawing/2014/main" id="{A2A5374F-C140-42EB-8983-A2FACB5CAF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Drei Augensyndrome</a:t>
            </a:r>
          </a:p>
        </p:txBody>
      </p:sp>
      <p:sp>
        <p:nvSpPr>
          <p:cNvPr id="10245" name="Line 6">
            <a:extLst>
              <a:ext uri="{FF2B5EF4-FFF2-40B4-BE49-F238E27FC236}">
                <a16:creationId xmlns:a16="http://schemas.microsoft.com/office/drawing/2014/main" id="{E5665FD5-8044-450D-ADD4-15AB10B37EE1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6" name="Text Box 8">
            <a:extLst>
              <a:ext uri="{FF2B5EF4-FFF2-40B4-BE49-F238E27FC236}">
                <a16:creationId xmlns:a16="http://schemas.microsoft.com/office/drawing/2014/main" id="{1457DBDD-A644-4AD8-A2F2-2A8AD679BF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/>
              <a:t>Follikuläre Konjunktivitis</a:t>
            </a:r>
          </a:p>
        </p:txBody>
      </p:sp>
      <p:sp>
        <p:nvSpPr>
          <p:cNvPr id="10247" name="Text Box 11">
            <a:extLst>
              <a:ext uri="{FF2B5EF4-FFF2-40B4-BE49-F238E27FC236}">
                <a16:creationId xmlns:a16="http://schemas.microsoft.com/office/drawing/2014/main" id="{9F0B9423-F66E-46E3-B761-C04231BA37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Pharyngokonjunktivales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Fieber</a:t>
            </a:r>
            <a:r>
              <a:rPr lang="en-US" altLang="en-US" sz="1200" i="1" dirty="0"/>
              <a:t> </a:t>
            </a:r>
            <a:r>
              <a:rPr lang="en-US" altLang="en-US" sz="1200" dirty="0"/>
              <a:t>(PCF)</a:t>
            </a:r>
          </a:p>
        </p:txBody>
      </p:sp>
      <p:sp>
        <p:nvSpPr>
          <p:cNvPr id="10248" name="Line 13">
            <a:extLst>
              <a:ext uri="{FF2B5EF4-FFF2-40B4-BE49-F238E27FC236}">
                <a16:creationId xmlns:a16="http://schemas.microsoft.com/office/drawing/2014/main" id="{956DDFC6-8AB1-4435-9977-3DB90E699E0C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9" name="Text Box 15">
            <a:extLst>
              <a:ext uri="{FF2B5EF4-FFF2-40B4-BE49-F238E27FC236}">
                <a16:creationId xmlns:a16="http://schemas.microsoft.com/office/drawing/2014/main" id="{6DF1B23E-FCA0-43C0-940B-A91EBB2FCB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8225" y="2752725"/>
            <a:ext cx="2898775" cy="65087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/>
              <a:t>Epidemische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/>
              <a:t>Keratokonjunktivitis </a:t>
            </a:r>
            <a:r>
              <a:rPr lang="en-US" altLang="en-US" sz="1200"/>
              <a:t>(EKC)</a:t>
            </a:r>
          </a:p>
        </p:txBody>
      </p:sp>
      <p:sp>
        <p:nvSpPr>
          <p:cNvPr id="10250" name="Line 18">
            <a:extLst>
              <a:ext uri="{FF2B5EF4-FFF2-40B4-BE49-F238E27FC236}">
                <a16:creationId xmlns:a16="http://schemas.microsoft.com/office/drawing/2014/main" id="{84042B57-ABA9-4E27-90ED-70527D9B95E0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1" name="Slide Number Placeholder 1">
            <a:extLst>
              <a:ext uri="{FF2B5EF4-FFF2-40B4-BE49-F238E27FC236}">
                <a16:creationId xmlns:a16="http://schemas.microsoft.com/office/drawing/2014/main" id="{57B74F9C-407D-47A6-8C4E-21D9ED6C9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BE5D013-52B0-4BC5-8C8B-5EE8CD174B8E}" type="slidenum">
              <a:rPr lang="en-US" altLang="en-US" sz="1000" smtClean="0"/>
              <a:t>30</a:t>
            </a:fld>
            <a:endParaRPr lang="en-US" altLang="en-US" sz="1000"/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22097927-F6B5-D75E-F9BC-B6E5B3CAA9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Übertragung</a:t>
            </a:r>
            <a:r>
              <a:rPr lang="en-US" altLang="en-US" sz="1200" b="1" i="1" dirty="0">
                <a:solidFill>
                  <a:srgbClr val="0000FF"/>
                </a:solidFill>
              </a:rPr>
              <a:t> </a:t>
            </a:r>
            <a:r>
              <a:rPr lang="en-US" altLang="en-US" sz="1200" b="1" i="1" dirty="0" err="1">
                <a:solidFill>
                  <a:srgbClr val="0000FF"/>
                </a:solidFill>
              </a:rPr>
              <a:t>durch</a:t>
            </a:r>
            <a:r>
              <a:rPr lang="en-US" altLang="en-US" sz="1200" b="1" i="1" dirty="0">
                <a:solidFill>
                  <a:srgbClr val="0000FF"/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 und 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D4E7E0-8415-5EA8-5A91-728C38EA9FAE}"/>
              </a:ext>
            </a:extLst>
          </p:cNvPr>
          <p:cNvSpPr txBox="1"/>
          <p:nvPr/>
        </p:nvSpPr>
        <p:spPr>
          <a:xfrm>
            <a:off x="3561169" y="3810000"/>
            <a:ext cx="1749198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i="1" dirty="0"/>
              <a:t>Was sind das?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C1E6A508-63E3-4F1F-B63F-164BC0CE5A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12291" name="Line 3">
            <a:extLst>
              <a:ext uri="{FF2B5EF4-FFF2-40B4-BE49-F238E27FC236}">
                <a16:creationId xmlns:a16="http://schemas.microsoft.com/office/drawing/2014/main" id="{5D28B540-357C-4C3C-A76A-0B93C6D39D4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2" name="Text Box 4">
            <a:extLst>
              <a:ext uri="{FF2B5EF4-FFF2-40B4-BE49-F238E27FC236}">
                <a16:creationId xmlns:a16="http://schemas.microsoft.com/office/drawing/2014/main" id="{8A12F3B0-E9E6-4152-9450-4F233281B0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Drei Augensyndrome</a:t>
            </a:r>
          </a:p>
        </p:txBody>
      </p:sp>
      <p:sp>
        <p:nvSpPr>
          <p:cNvPr id="12293" name="Line 6">
            <a:extLst>
              <a:ext uri="{FF2B5EF4-FFF2-40B4-BE49-F238E27FC236}">
                <a16:creationId xmlns:a16="http://schemas.microsoft.com/office/drawing/2014/main" id="{07B62128-D362-4AEC-B1DD-D7BDAB51FE7B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4" name="Text Box 8">
            <a:extLst>
              <a:ext uri="{FF2B5EF4-FFF2-40B4-BE49-F238E27FC236}">
                <a16:creationId xmlns:a16="http://schemas.microsoft.com/office/drawing/2014/main" id="{7C591D51-E575-49C4-A8AA-32252A2121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/>
              <a:t>Follikuläre Konjunktivitis</a:t>
            </a:r>
          </a:p>
        </p:txBody>
      </p:sp>
      <p:sp>
        <p:nvSpPr>
          <p:cNvPr id="12295" name="Text Box 11">
            <a:extLst>
              <a:ext uri="{FF2B5EF4-FFF2-40B4-BE49-F238E27FC236}">
                <a16:creationId xmlns:a16="http://schemas.microsoft.com/office/drawing/2014/main" id="{0594E776-8DE7-4343-9F7D-F58B8421D5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Pharyngokonjunktivales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Fieber</a:t>
            </a:r>
            <a:r>
              <a:rPr lang="en-US" altLang="en-US" sz="1200" i="1" dirty="0"/>
              <a:t> </a:t>
            </a:r>
            <a:r>
              <a:rPr lang="en-US" altLang="en-US" sz="1200" dirty="0"/>
              <a:t>(PCF)</a:t>
            </a:r>
          </a:p>
        </p:txBody>
      </p:sp>
      <p:sp>
        <p:nvSpPr>
          <p:cNvPr id="12296" name="Line 13">
            <a:extLst>
              <a:ext uri="{FF2B5EF4-FFF2-40B4-BE49-F238E27FC236}">
                <a16:creationId xmlns:a16="http://schemas.microsoft.com/office/drawing/2014/main" id="{876E3FCD-5F86-447F-B392-DADDEDAB985F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7" name="Text Box 15">
            <a:extLst>
              <a:ext uri="{FF2B5EF4-FFF2-40B4-BE49-F238E27FC236}">
                <a16:creationId xmlns:a16="http://schemas.microsoft.com/office/drawing/2014/main" id="{DC02BC14-1339-487A-9FA2-A3A1209B58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8225" y="2752725"/>
            <a:ext cx="2898775" cy="65087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/>
              <a:t>Epidemische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/>
              <a:t>Keratokonjunktivitis </a:t>
            </a:r>
            <a:r>
              <a:rPr lang="en-US" altLang="en-US" sz="1200"/>
              <a:t>(EKC)</a:t>
            </a:r>
          </a:p>
        </p:txBody>
      </p:sp>
      <p:sp>
        <p:nvSpPr>
          <p:cNvPr id="12298" name="Line 18">
            <a:extLst>
              <a:ext uri="{FF2B5EF4-FFF2-40B4-BE49-F238E27FC236}">
                <a16:creationId xmlns:a16="http://schemas.microsoft.com/office/drawing/2014/main" id="{70FA6F3B-3372-45DD-A085-C0ADCEC1F4B6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9" name="Slide Number Placeholder 1">
            <a:extLst>
              <a:ext uri="{FF2B5EF4-FFF2-40B4-BE49-F238E27FC236}">
                <a16:creationId xmlns:a16="http://schemas.microsoft.com/office/drawing/2014/main" id="{49D96BD7-51BC-431F-8968-875213985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8CCD404-320A-4C97-AB73-A002F6EE47AD}" type="slidenum">
              <a:rPr lang="en-US" altLang="en-US" sz="1000" smtClean="0"/>
              <a:t>31</a:t>
            </a:fld>
            <a:endParaRPr lang="en-US" altLang="en-US" sz="1000"/>
          </a:p>
        </p:txBody>
      </p:sp>
      <p:sp>
        <p:nvSpPr>
          <p:cNvPr id="14" name="TextBox 1">
            <a:extLst>
              <a:ext uri="{FF2B5EF4-FFF2-40B4-BE49-F238E27FC236}">
                <a16:creationId xmlns:a16="http://schemas.microsoft.com/office/drawing/2014/main" id="{B32B3A71-9690-48D3-B45D-B54E96F014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6662" y="4205288"/>
            <a:ext cx="6916737" cy="323165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18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Warum ist </a:t>
            </a:r>
            <a:r>
              <a:rPr lang="en-US" altLang="en-US" sz="1200" b="1" dirty="0">
                <a:solidFill>
                  <a:srgbClr val="0000FF"/>
                </a:solidFill>
              </a:rPr>
              <a:t>die akute hämorrhagische Konjunktivitis </a:t>
            </a:r>
            <a:r>
              <a:rPr lang="en-US" altLang="en-US" sz="1200" i="1" dirty="0">
                <a:solidFill>
                  <a:srgbClr val="0000FF"/>
                </a:solidFill>
              </a:rPr>
              <a:t>nicht in dieser Liste aufgeführt?</a:t>
            </a:r>
            <a:endParaRPr lang="en-US" altLang="en-US" sz="1600" dirty="0">
              <a:solidFill>
                <a:srgbClr val="92D050"/>
              </a:solidFill>
            </a:endParaRPr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26E1FB02-613E-DABF-AB7B-A1950E41FD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Übertragung</a:t>
            </a:r>
            <a:r>
              <a:rPr lang="en-US" altLang="en-US" sz="1200" b="1" i="1" dirty="0">
                <a:solidFill>
                  <a:srgbClr val="0000FF"/>
                </a:solidFill>
              </a:rPr>
              <a:t> </a:t>
            </a:r>
            <a:r>
              <a:rPr lang="en-US" altLang="en-US" sz="1200" b="1" i="1" dirty="0" err="1">
                <a:solidFill>
                  <a:srgbClr val="0000FF"/>
                </a:solidFill>
              </a:rPr>
              <a:t>durch</a:t>
            </a:r>
            <a:r>
              <a:rPr lang="en-US" altLang="en-US" sz="1200" b="1" i="1" dirty="0">
                <a:solidFill>
                  <a:srgbClr val="0000FF"/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 und 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</p:txBody>
      </p:sp>
      <p:sp>
        <p:nvSpPr>
          <p:cNvPr id="3" name="Double Bracket 2">
            <a:extLst>
              <a:ext uri="{FF2B5EF4-FFF2-40B4-BE49-F238E27FC236}">
                <a16:creationId xmlns:a16="http://schemas.microsoft.com/office/drawing/2014/main" id="{C4132642-A3DC-B35E-2E42-4CED7CF654DA}"/>
              </a:ext>
            </a:extLst>
          </p:cNvPr>
          <p:cNvSpPr/>
          <p:nvPr/>
        </p:nvSpPr>
        <p:spPr>
          <a:xfrm>
            <a:off x="1174749" y="4128251"/>
            <a:ext cx="6732587" cy="640080"/>
          </a:xfrm>
          <a:prstGeom prst="bracketPair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42FA117F-FE56-46BD-AA17-C2DC1EAF9F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14339" name="Line 3">
            <a:extLst>
              <a:ext uri="{FF2B5EF4-FFF2-40B4-BE49-F238E27FC236}">
                <a16:creationId xmlns:a16="http://schemas.microsoft.com/office/drawing/2014/main" id="{866D7A22-1743-43AD-AFEC-9401B60B41C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0" name="Text Box 4">
            <a:extLst>
              <a:ext uri="{FF2B5EF4-FFF2-40B4-BE49-F238E27FC236}">
                <a16:creationId xmlns:a16="http://schemas.microsoft.com/office/drawing/2014/main" id="{E81E1B86-38E1-44EF-A2EA-64E8B2D72F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Drei Augensyndrome</a:t>
            </a:r>
          </a:p>
        </p:txBody>
      </p:sp>
      <p:sp>
        <p:nvSpPr>
          <p:cNvPr id="14341" name="Line 6">
            <a:extLst>
              <a:ext uri="{FF2B5EF4-FFF2-40B4-BE49-F238E27FC236}">
                <a16:creationId xmlns:a16="http://schemas.microsoft.com/office/drawing/2014/main" id="{1AD1F68A-23AC-4947-A9CE-4ED2FAB2095B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2" name="Text Box 8">
            <a:extLst>
              <a:ext uri="{FF2B5EF4-FFF2-40B4-BE49-F238E27FC236}">
                <a16:creationId xmlns:a16="http://schemas.microsoft.com/office/drawing/2014/main" id="{EEEB4138-5403-4DD2-84AF-DE47CEE8AE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/>
              <a:t>Follikuläre Konjunktivitis</a:t>
            </a:r>
          </a:p>
        </p:txBody>
      </p:sp>
      <p:sp>
        <p:nvSpPr>
          <p:cNvPr id="14343" name="Text Box 11">
            <a:extLst>
              <a:ext uri="{FF2B5EF4-FFF2-40B4-BE49-F238E27FC236}">
                <a16:creationId xmlns:a16="http://schemas.microsoft.com/office/drawing/2014/main" id="{57584C3E-3DBA-45B9-8B13-679110B422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65087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/>
              <a:t>Pharyngokonjunktivale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/>
              <a:t>Fieber </a:t>
            </a:r>
            <a:r>
              <a:rPr lang="en-US" altLang="en-US" sz="1200"/>
              <a:t>(PCF)</a:t>
            </a:r>
          </a:p>
        </p:txBody>
      </p:sp>
      <p:sp>
        <p:nvSpPr>
          <p:cNvPr id="14344" name="Line 13">
            <a:extLst>
              <a:ext uri="{FF2B5EF4-FFF2-40B4-BE49-F238E27FC236}">
                <a16:creationId xmlns:a16="http://schemas.microsoft.com/office/drawing/2014/main" id="{B714CABD-3930-4AA7-B77C-B68A7ACF6E1A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5" name="Text Box 15">
            <a:extLst>
              <a:ext uri="{FF2B5EF4-FFF2-40B4-BE49-F238E27FC236}">
                <a16:creationId xmlns:a16="http://schemas.microsoft.com/office/drawing/2014/main" id="{E17862B7-D2FB-4B6E-8F37-E3CB752953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8225" y="2752725"/>
            <a:ext cx="2898775" cy="65087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/>
              <a:t>Epidemische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/>
              <a:t>Keratokonjunktivitis </a:t>
            </a:r>
            <a:r>
              <a:rPr lang="en-US" altLang="en-US" sz="1200"/>
              <a:t>(EKC)</a:t>
            </a:r>
          </a:p>
        </p:txBody>
      </p:sp>
      <p:sp>
        <p:nvSpPr>
          <p:cNvPr id="14346" name="Line 18">
            <a:extLst>
              <a:ext uri="{FF2B5EF4-FFF2-40B4-BE49-F238E27FC236}">
                <a16:creationId xmlns:a16="http://schemas.microsoft.com/office/drawing/2014/main" id="{70B9984E-52CA-4BCE-AF81-E5D6BEA0759B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7" name="Slide Number Placeholder 1">
            <a:extLst>
              <a:ext uri="{FF2B5EF4-FFF2-40B4-BE49-F238E27FC236}">
                <a16:creationId xmlns:a16="http://schemas.microsoft.com/office/drawing/2014/main" id="{24A4E908-8774-4955-B2D9-6BEB17DE2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078A3E6-A579-45D1-B460-4FE1196389E1}" type="slidenum">
              <a:rPr lang="en-US" altLang="en-US" sz="1000" smtClean="0"/>
              <a:t>32</a:t>
            </a:fld>
            <a:endParaRPr lang="en-US" altLang="en-US" sz="1000"/>
          </a:p>
        </p:txBody>
      </p:sp>
      <p:sp>
        <p:nvSpPr>
          <p:cNvPr id="3" name="TextBox 1">
            <a:extLst>
              <a:ext uri="{FF2B5EF4-FFF2-40B4-BE49-F238E27FC236}">
                <a16:creationId xmlns:a16="http://schemas.microsoft.com/office/drawing/2014/main" id="{35687A15-DB69-A7F4-62B5-3512924A6A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6663" y="4205288"/>
            <a:ext cx="6688138" cy="553998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18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Warum ist </a:t>
            </a:r>
            <a:r>
              <a:rPr lang="en-US" altLang="en-US" sz="1200" b="1" dirty="0">
                <a:solidFill>
                  <a:srgbClr val="0000FF"/>
                </a:solidFill>
              </a:rPr>
              <a:t>die akute hämorrhagische Konjunktivitis </a:t>
            </a:r>
            <a:r>
              <a:rPr lang="en-US" altLang="en-US" sz="1200" i="1" dirty="0">
                <a:solidFill>
                  <a:srgbClr val="0000FF"/>
                </a:solidFill>
              </a:rPr>
              <a:t>nicht in dieser Liste aufgeführt?</a:t>
            </a:r>
          </a:p>
          <a:p>
            <a:pPr eaLnBrk="1" hangingPunct="1">
              <a:lnSpc>
                <a:spcPts val="18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Weil sie durch ein Enterovirus oder Coxsackievirus verursacht wird, nicht durch ein Adenovirus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0F8C44-4618-2430-18F9-A9EFB857FC94}"/>
              </a:ext>
            </a:extLst>
          </p:cNvPr>
          <p:cNvSpPr/>
          <p:nvPr/>
        </p:nvSpPr>
        <p:spPr>
          <a:xfrm>
            <a:off x="3617304" y="4462336"/>
            <a:ext cx="1107095" cy="228600"/>
          </a:xfrm>
          <a:prstGeom prst="rect">
            <a:avLst/>
          </a:prstGeom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anchor="ctr"/>
          <a:lstStyle/>
          <a:p>
            <a:pPr algn="ctr">
              <a:defRPr/>
            </a:pPr>
            <a:r>
              <a:rPr lang="en-US" sz="1200" dirty="0">
                <a:solidFill>
                  <a:schemeClr val="tx1"/>
                </a:solidFill>
              </a:rPr>
              <a:t>Virus 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03ADB09-7C96-9EEA-5E24-CEA8CE84337C}"/>
              </a:ext>
            </a:extLst>
          </p:cNvPr>
          <p:cNvSpPr/>
          <p:nvPr/>
        </p:nvSpPr>
        <p:spPr>
          <a:xfrm>
            <a:off x="6813804" y="4429954"/>
            <a:ext cx="882396" cy="228600"/>
          </a:xfrm>
          <a:prstGeom prst="rect">
            <a:avLst/>
          </a:prstGeom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anchor="ctr"/>
          <a:lstStyle/>
          <a:p>
            <a:pPr algn="ctr">
              <a:defRPr/>
            </a:pPr>
            <a:r>
              <a:rPr lang="en-US" sz="1200" dirty="0">
                <a:solidFill>
                  <a:schemeClr val="tx1"/>
                </a:solidFill>
              </a:rPr>
              <a:t>Erreger 2</a:t>
            </a:r>
          </a:p>
        </p:txBody>
      </p:sp>
      <p:sp>
        <p:nvSpPr>
          <p:cNvPr id="6" name="Text Box 17">
            <a:extLst>
              <a:ext uri="{FF2B5EF4-FFF2-40B4-BE49-F238E27FC236}">
                <a16:creationId xmlns:a16="http://schemas.microsoft.com/office/drawing/2014/main" id="{49CC9E9D-F279-642F-845C-51C3739E35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Übertragung</a:t>
            </a:r>
            <a:r>
              <a:rPr lang="en-US" altLang="en-US" sz="1200" b="1" i="1" dirty="0">
                <a:solidFill>
                  <a:srgbClr val="0000FF"/>
                </a:solidFill>
              </a:rPr>
              <a:t> </a:t>
            </a:r>
            <a:r>
              <a:rPr lang="en-US" altLang="en-US" sz="1200" b="1" i="1" dirty="0" err="1">
                <a:solidFill>
                  <a:srgbClr val="0000FF"/>
                </a:solidFill>
              </a:rPr>
              <a:t>durch</a:t>
            </a:r>
            <a:r>
              <a:rPr lang="en-US" altLang="en-US" sz="1200" b="1" i="1" dirty="0">
                <a:solidFill>
                  <a:srgbClr val="0000FF"/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 und 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</p:txBody>
      </p:sp>
      <p:sp>
        <p:nvSpPr>
          <p:cNvPr id="2" name="Double Bracket 1">
            <a:extLst>
              <a:ext uri="{FF2B5EF4-FFF2-40B4-BE49-F238E27FC236}">
                <a16:creationId xmlns:a16="http://schemas.microsoft.com/office/drawing/2014/main" id="{764B1499-78AE-41E1-15D6-0098DC8C775E}"/>
              </a:ext>
            </a:extLst>
          </p:cNvPr>
          <p:cNvSpPr/>
          <p:nvPr/>
        </p:nvSpPr>
        <p:spPr>
          <a:xfrm>
            <a:off x="1174749" y="4128251"/>
            <a:ext cx="6732587" cy="640080"/>
          </a:xfrm>
          <a:prstGeom prst="bracketPair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4F548C55-BD24-4F7D-8DA0-8CDEFD4A1D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16387" name="Line 3">
            <a:extLst>
              <a:ext uri="{FF2B5EF4-FFF2-40B4-BE49-F238E27FC236}">
                <a16:creationId xmlns:a16="http://schemas.microsoft.com/office/drawing/2014/main" id="{9747A8F1-6309-45FF-957A-8B24CB872C4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88" name="Text Box 4">
            <a:extLst>
              <a:ext uri="{FF2B5EF4-FFF2-40B4-BE49-F238E27FC236}">
                <a16:creationId xmlns:a16="http://schemas.microsoft.com/office/drawing/2014/main" id="{057CE4E2-CFD5-4F28-95B2-1536C0BFAE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Drei Augensyndrome</a:t>
            </a:r>
          </a:p>
        </p:txBody>
      </p:sp>
      <p:sp>
        <p:nvSpPr>
          <p:cNvPr id="16389" name="Line 6">
            <a:extLst>
              <a:ext uri="{FF2B5EF4-FFF2-40B4-BE49-F238E27FC236}">
                <a16:creationId xmlns:a16="http://schemas.microsoft.com/office/drawing/2014/main" id="{DFBD0299-293C-4C27-A5F3-0F90DE576F7C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0" name="Text Box 8">
            <a:extLst>
              <a:ext uri="{FF2B5EF4-FFF2-40B4-BE49-F238E27FC236}">
                <a16:creationId xmlns:a16="http://schemas.microsoft.com/office/drawing/2014/main" id="{50525785-2348-49DA-A238-850B1F3DF1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/>
              <a:t>Follikuläre Konjunktivitis</a:t>
            </a:r>
          </a:p>
        </p:txBody>
      </p:sp>
      <p:sp>
        <p:nvSpPr>
          <p:cNvPr id="16391" name="Text Box 11">
            <a:extLst>
              <a:ext uri="{FF2B5EF4-FFF2-40B4-BE49-F238E27FC236}">
                <a16:creationId xmlns:a16="http://schemas.microsoft.com/office/drawing/2014/main" id="{654980E7-97F5-4A7F-ABB8-4776A7B1CA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Pharyngokonjunktivales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Fieber</a:t>
            </a:r>
            <a:r>
              <a:rPr lang="en-US" altLang="en-US" sz="1200" i="1" dirty="0"/>
              <a:t> </a:t>
            </a:r>
            <a:r>
              <a:rPr lang="en-US" altLang="en-US" sz="1200" dirty="0"/>
              <a:t>(PCF)</a:t>
            </a:r>
          </a:p>
        </p:txBody>
      </p:sp>
      <p:sp>
        <p:nvSpPr>
          <p:cNvPr id="16392" name="Line 13">
            <a:extLst>
              <a:ext uri="{FF2B5EF4-FFF2-40B4-BE49-F238E27FC236}">
                <a16:creationId xmlns:a16="http://schemas.microsoft.com/office/drawing/2014/main" id="{9F7A6B42-2957-4A7D-9EC9-FF31C1A68A41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3" name="Text Box 15">
            <a:extLst>
              <a:ext uri="{FF2B5EF4-FFF2-40B4-BE49-F238E27FC236}">
                <a16:creationId xmlns:a16="http://schemas.microsoft.com/office/drawing/2014/main" id="{5E3CCBDC-1BEB-436E-AD03-5DC44A3F82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8225" y="2752725"/>
            <a:ext cx="2898775" cy="65087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/>
              <a:t>Epidemische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/>
              <a:t>Keratokonjunktivitis </a:t>
            </a:r>
            <a:r>
              <a:rPr lang="en-US" altLang="en-US" sz="1200"/>
              <a:t>(EKC)</a:t>
            </a:r>
          </a:p>
        </p:txBody>
      </p:sp>
      <p:sp>
        <p:nvSpPr>
          <p:cNvPr id="16394" name="Line 18">
            <a:extLst>
              <a:ext uri="{FF2B5EF4-FFF2-40B4-BE49-F238E27FC236}">
                <a16:creationId xmlns:a16="http://schemas.microsoft.com/office/drawing/2014/main" id="{CC5161D2-D5C2-45A8-B5FB-4906C0E19E14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5" name="Slide Number Placeholder 1">
            <a:extLst>
              <a:ext uri="{FF2B5EF4-FFF2-40B4-BE49-F238E27FC236}">
                <a16:creationId xmlns:a16="http://schemas.microsoft.com/office/drawing/2014/main" id="{B9D4726E-142E-4AC5-A8DE-471C62217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DFBB899-B570-480B-8D3D-85F9DE2F48EE}" type="slidenum">
              <a:rPr lang="en-US" altLang="en-US" sz="1000" smtClean="0"/>
              <a:t>33</a:t>
            </a:fld>
            <a:endParaRPr lang="en-US" altLang="en-US" sz="1000"/>
          </a:p>
        </p:txBody>
      </p:sp>
      <p:sp>
        <p:nvSpPr>
          <p:cNvPr id="16397" name="TextBox 1">
            <a:extLst>
              <a:ext uri="{FF2B5EF4-FFF2-40B4-BE49-F238E27FC236}">
                <a16:creationId xmlns:a16="http://schemas.microsoft.com/office/drawing/2014/main" id="{2C985A32-6EC8-41EC-AF88-AE83316CEB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6663" y="4205288"/>
            <a:ext cx="6688138" cy="553998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18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Warum ist </a:t>
            </a:r>
            <a:r>
              <a:rPr lang="en-US" altLang="en-US" sz="1200" b="1" dirty="0">
                <a:solidFill>
                  <a:srgbClr val="0000FF"/>
                </a:solidFill>
              </a:rPr>
              <a:t>die akute hämorrhagische Konjunktivitis </a:t>
            </a:r>
            <a:r>
              <a:rPr lang="en-US" altLang="en-US" sz="1200" i="1" dirty="0">
                <a:solidFill>
                  <a:srgbClr val="0000FF"/>
                </a:solidFill>
              </a:rPr>
              <a:t>nicht in dieser Liste aufgeführt?</a:t>
            </a:r>
          </a:p>
          <a:p>
            <a:pPr eaLnBrk="1" hangingPunct="1">
              <a:lnSpc>
                <a:spcPts val="18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Weil sie durch ein Enterovirus oder Coxsackievirus verursacht wird, nicht durch ein Adenovirus</a:t>
            </a:r>
          </a:p>
        </p:txBody>
      </p:sp>
      <p:sp>
        <p:nvSpPr>
          <p:cNvPr id="5" name="Text Box 17">
            <a:extLst>
              <a:ext uri="{FF2B5EF4-FFF2-40B4-BE49-F238E27FC236}">
                <a16:creationId xmlns:a16="http://schemas.microsoft.com/office/drawing/2014/main" id="{282127B0-E35D-C8FE-5E91-8BC6A365A2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Übertragung</a:t>
            </a:r>
            <a:r>
              <a:rPr lang="en-US" altLang="en-US" sz="1200" b="1" i="1" dirty="0">
                <a:solidFill>
                  <a:srgbClr val="0000FF"/>
                </a:solidFill>
              </a:rPr>
              <a:t> </a:t>
            </a:r>
            <a:r>
              <a:rPr lang="en-US" altLang="en-US" sz="1200" b="1" i="1" dirty="0" err="1">
                <a:solidFill>
                  <a:srgbClr val="0000FF"/>
                </a:solidFill>
              </a:rPr>
              <a:t>durch</a:t>
            </a:r>
            <a:r>
              <a:rPr lang="en-US" altLang="en-US" sz="1200" b="1" i="1" dirty="0">
                <a:solidFill>
                  <a:srgbClr val="0000FF"/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 und 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</p:txBody>
      </p:sp>
      <p:sp>
        <p:nvSpPr>
          <p:cNvPr id="3" name="Double Bracket 2">
            <a:extLst>
              <a:ext uri="{FF2B5EF4-FFF2-40B4-BE49-F238E27FC236}">
                <a16:creationId xmlns:a16="http://schemas.microsoft.com/office/drawing/2014/main" id="{9C459FB7-8A30-B2F0-A718-E8172AD9E1BF}"/>
              </a:ext>
            </a:extLst>
          </p:cNvPr>
          <p:cNvSpPr/>
          <p:nvPr/>
        </p:nvSpPr>
        <p:spPr>
          <a:xfrm>
            <a:off x="1174749" y="4128251"/>
            <a:ext cx="6732587" cy="640080"/>
          </a:xfrm>
          <a:prstGeom prst="bracketPair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>
            <a:extLst>
              <a:ext uri="{FF2B5EF4-FFF2-40B4-BE49-F238E27FC236}">
                <a16:creationId xmlns:a16="http://schemas.microsoft.com/office/drawing/2014/main" id="{FBBE7B34-B8F2-4984-BD94-CFDECC585C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18435" name="Line 6">
            <a:extLst>
              <a:ext uri="{FF2B5EF4-FFF2-40B4-BE49-F238E27FC236}">
                <a16:creationId xmlns:a16="http://schemas.microsoft.com/office/drawing/2014/main" id="{A12A5794-27B4-4C53-B463-1A9ED6C76FD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36" name="Text Box 9">
            <a:extLst>
              <a:ext uri="{FF2B5EF4-FFF2-40B4-BE49-F238E27FC236}">
                <a16:creationId xmlns:a16="http://schemas.microsoft.com/office/drawing/2014/main" id="{3DA885F7-5362-4548-8A7C-BD9FF6F656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Drei Augensyndrome</a:t>
            </a:r>
          </a:p>
        </p:txBody>
      </p:sp>
      <p:sp>
        <p:nvSpPr>
          <p:cNvPr id="18437" name="Line 11">
            <a:extLst>
              <a:ext uri="{FF2B5EF4-FFF2-40B4-BE49-F238E27FC236}">
                <a16:creationId xmlns:a16="http://schemas.microsoft.com/office/drawing/2014/main" id="{FA2D9258-7A54-428E-B305-2C6769B32B37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38" name="Rectangle 12">
            <a:extLst>
              <a:ext uri="{FF2B5EF4-FFF2-40B4-BE49-F238E27FC236}">
                <a16:creationId xmlns:a16="http://schemas.microsoft.com/office/drawing/2014/main" id="{7DF55693-1C5F-489A-8324-1D91545F20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8439" name="Text Box 13">
            <a:extLst>
              <a:ext uri="{FF2B5EF4-FFF2-40B4-BE49-F238E27FC236}">
                <a16:creationId xmlns:a16="http://schemas.microsoft.com/office/drawing/2014/main" id="{65AE7CD2-A0D7-46AF-ACAB-5EF9E0C321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/>
              <a:t>Follikuläre Konjunktivitis</a:t>
            </a:r>
          </a:p>
        </p:txBody>
      </p:sp>
      <p:sp>
        <p:nvSpPr>
          <p:cNvPr id="18440" name="Text Box 14">
            <a:extLst>
              <a:ext uri="{FF2B5EF4-FFF2-40B4-BE49-F238E27FC236}">
                <a16:creationId xmlns:a16="http://schemas.microsoft.com/office/drawing/2014/main" id="{218B1B4F-CF1C-40EC-95E4-15FCF2227A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81225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/>
              <a:t>--Leichte, vorübergehende </a:t>
            </a:r>
            <a:r>
              <a:rPr lang="en-US" altLang="en-US" sz="1200"/>
              <a:t>Erkrankung</a:t>
            </a:r>
          </a:p>
        </p:txBody>
      </p:sp>
      <p:sp>
        <p:nvSpPr>
          <p:cNvPr id="18441" name="Rectangle 15">
            <a:extLst>
              <a:ext uri="{FF2B5EF4-FFF2-40B4-BE49-F238E27FC236}">
                <a16:creationId xmlns:a16="http://schemas.microsoft.com/office/drawing/2014/main" id="{0E14FFEC-8239-4F11-A050-CBF17D133F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600" y="3429000"/>
            <a:ext cx="1995955" cy="228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Dauer, </a:t>
            </a:r>
            <a:r>
              <a:rPr lang="en-US" altLang="en-US" sz="1200" dirty="0" err="1"/>
              <a:t>Schweregrad</a:t>
            </a:r>
            <a:endParaRPr lang="en-US" altLang="en-US" sz="1200" dirty="0"/>
          </a:p>
        </p:txBody>
      </p:sp>
      <p:sp>
        <p:nvSpPr>
          <p:cNvPr id="18443" name="Slide Number Placeholder 1">
            <a:extLst>
              <a:ext uri="{FF2B5EF4-FFF2-40B4-BE49-F238E27FC236}">
                <a16:creationId xmlns:a16="http://schemas.microsoft.com/office/drawing/2014/main" id="{C1E72AF0-739E-4BDC-8925-FDA6734D3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33E0749-3651-4611-8E4C-FCB0BBFCF387}" type="slidenum">
              <a:rPr lang="en-US" altLang="en-US" sz="1000" smtClean="0"/>
              <a:t>34</a:t>
            </a:fld>
            <a:endParaRPr lang="en-US" altLang="en-US" sz="1000"/>
          </a:p>
        </p:txBody>
      </p:sp>
      <p:sp>
        <p:nvSpPr>
          <p:cNvPr id="18444" name="Text Box 11">
            <a:extLst>
              <a:ext uri="{FF2B5EF4-FFF2-40B4-BE49-F238E27FC236}">
                <a16:creationId xmlns:a16="http://schemas.microsoft.com/office/drawing/2014/main" id="{12D61DC6-A734-432E-AF20-8A3B372761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Pharyngokonjunktivales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Fieber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(PCF)</a:t>
            </a:r>
          </a:p>
        </p:txBody>
      </p:sp>
      <p:sp>
        <p:nvSpPr>
          <p:cNvPr id="18445" name="Line 13">
            <a:extLst>
              <a:ext uri="{FF2B5EF4-FFF2-40B4-BE49-F238E27FC236}">
                <a16:creationId xmlns:a16="http://schemas.microsoft.com/office/drawing/2014/main" id="{FF0878BA-DC74-4A5D-867C-8242999B4C3A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46" name="Text Box 15">
            <a:extLst>
              <a:ext uri="{FF2B5EF4-FFF2-40B4-BE49-F238E27FC236}">
                <a16:creationId xmlns:a16="http://schemas.microsoft.com/office/drawing/2014/main" id="{4799826C-6598-4B1A-9B16-7EACBAE0C6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8225" y="2752725"/>
            <a:ext cx="2898775" cy="650875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chemeClr val="bg1">
                    <a:lumMod val="75000"/>
                  </a:schemeClr>
                </a:solidFill>
              </a:rPr>
              <a:t>Epidemische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chemeClr val="bg1">
                    <a:lumMod val="75000"/>
                  </a:schemeClr>
                </a:solidFill>
              </a:rPr>
              <a:t>Keratokonjunktivitis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18447" name="Line 18">
            <a:extLst>
              <a:ext uri="{FF2B5EF4-FFF2-40B4-BE49-F238E27FC236}">
                <a16:creationId xmlns:a16="http://schemas.microsoft.com/office/drawing/2014/main" id="{8B230968-D974-40BD-9CE4-8C0407A33E39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A1D2D062-D883-4838-157A-C5524E2D88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Übertragung</a:t>
            </a:r>
            <a:r>
              <a:rPr lang="en-US" altLang="en-US" sz="1200" b="1" i="1" dirty="0">
                <a:solidFill>
                  <a:srgbClr val="0000FF"/>
                </a:solidFill>
              </a:rPr>
              <a:t> </a:t>
            </a:r>
            <a:r>
              <a:rPr lang="en-US" altLang="en-US" sz="1200" b="1" i="1" dirty="0" err="1">
                <a:solidFill>
                  <a:srgbClr val="0000FF"/>
                </a:solidFill>
              </a:rPr>
              <a:t>durch</a:t>
            </a:r>
            <a:r>
              <a:rPr lang="en-US" altLang="en-US" sz="1200" b="1" i="1" dirty="0">
                <a:solidFill>
                  <a:srgbClr val="0000FF"/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 und 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>
            <a:extLst>
              <a:ext uri="{FF2B5EF4-FFF2-40B4-BE49-F238E27FC236}">
                <a16:creationId xmlns:a16="http://schemas.microsoft.com/office/drawing/2014/main" id="{86D51168-AC04-4418-9058-96DFA6ECE3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20483" name="Line 6">
            <a:extLst>
              <a:ext uri="{FF2B5EF4-FFF2-40B4-BE49-F238E27FC236}">
                <a16:creationId xmlns:a16="http://schemas.microsoft.com/office/drawing/2014/main" id="{59914DB6-05CF-4AD9-B667-3F2C7358CC4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84" name="Text Box 9">
            <a:extLst>
              <a:ext uri="{FF2B5EF4-FFF2-40B4-BE49-F238E27FC236}">
                <a16:creationId xmlns:a16="http://schemas.microsoft.com/office/drawing/2014/main" id="{54E5C461-CC79-479B-8869-AF4B642798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Drei Augensyndrome</a:t>
            </a:r>
          </a:p>
        </p:txBody>
      </p:sp>
      <p:sp>
        <p:nvSpPr>
          <p:cNvPr id="20485" name="Line 11">
            <a:extLst>
              <a:ext uri="{FF2B5EF4-FFF2-40B4-BE49-F238E27FC236}">
                <a16:creationId xmlns:a16="http://schemas.microsoft.com/office/drawing/2014/main" id="{7DF7C5B3-5C09-421C-AF24-1257855DF1B6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86" name="Rectangle 12">
            <a:extLst>
              <a:ext uri="{FF2B5EF4-FFF2-40B4-BE49-F238E27FC236}">
                <a16:creationId xmlns:a16="http://schemas.microsoft.com/office/drawing/2014/main" id="{BA3A3EE9-9DB5-491D-86F7-AA3CA3A435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0487" name="Text Box 13">
            <a:extLst>
              <a:ext uri="{FF2B5EF4-FFF2-40B4-BE49-F238E27FC236}">
                <a16:creationId xmlns:a16="http://schemas.microsoft.com/office/drawing/2014/main" id="{B318874F-14DA-4DE0-AF50-B38EC976E4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/>
              <a:t>Follikuläre Konjunktivitis</a:t>
            </a:r>
          </a:p>
        </p:txBody>
      </p:sp>
      <p:sp>
        <p:nvSpPr>
          <p:cNvPr id="20488" name="Text Box 14">
            <a:extLst>
              <a:ext uri="{FF2B5EF4-FFF2-40B4-BE49-F238E27FC236}">
                <a16:creationId xmlns:a16="http://schemas.microsoft.com/office/drawing/2014/main" id="{B2C1CBE1-DD5C-45F8-9BFC-7E24CB8B47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81225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--Leichte, vorübergehende </a:t>
            </a:r>
            <a:r>
              <a:rPr lang="en-US" altLang="en-US" sz="1200"/>
              <a:t>Erkrankung</a:t>
            </a:r>
          </a:p>
        </p:txBody>
      </p:sp>
      <p:sp>
        <p:nvSpPr>
          <p:cNvPr id="20490" name="Slide Number Placeholder 1">
            <a:extLst>
              <a:ext uri="{FF2B5EF4-FFF2-40B4-BE49-F238E27FC236}">
                <a16:creationId xmlns:a16="http://schemas.microsoft.com/office/drawing/2014/main" id="{05329D83-B2F3-48FE-88CE-FD7F43108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C6A4DD1-86D7-470A-BE44-C24772203A2D}" type="slidenum">
              <a:rPr lang="en-US" altLang="en-US" sz="1000" smtClean="0"/>
              <a:t>35</a:t>
            </a:fld>
            <a:endParaRPr lang="en-US" altLang="en-US" sz="1000"/>
          </a:p>
        </p:txBody>
      </p:sp>
      <p:sp>
        <p:nvSpPr>
          <p:cNvPr id="20491" name="Text Box 11">
            <a:extLst>
              <a:ext uri="{FF2B5EF4-FFF2-40B4-BE49-F238E27FC236}">
                <a16:creationId xmlns:a16="http://schemas.microsoft.com/office/drawing/2014/main" id="{D622BEDC-A9CB-4177-AF89-0421A8DC97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Pharyngokonjunktivales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Fieber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(PCF)</a:t>
            </a:r>
          </a:p>
        </p:txBody>
      </p:sp>
      <p:sp>
        <p:nvSpPr>
          <p:cNvPr id="20492" name="Line 13">
            <a:extLst>
              <a:ext uri="{FF2B5EF4-FFF2-40B4-BE49-F238E27FC236}">
                <a16:creationId xmlns:a16="http://schemas.microsoft.com/office/drawing/2014/main" id="{E07BD458-6679-49B9-98C5-6CDB487C992B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93" name="Text Box 15">
            <a:extLst>
              <a:ext uri="{FF2B5EF4-FFF2-40B4-BE49-F238E27FC236}">
                <a16:creationId xmlns:a16="http://schemas.microsoft.com/office/drawing/2014/main" id="{8B078D2F-95DE-44AA-9097-D7FDB3F1AC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8225" y="2752725"/>
            <a:ext cx="28987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Epidemische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Keratokonjunktivitis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20494" name="Line 18">
            <a:extLst>
              <a:ext uri="{FF2B5EF4-FFF2-40B4-BE49-F238E27FC236}">
                <a16:creationId xmlns:a16="http://schemas.microsoft.com/office/drawing/2014/main" id="{E4F43C2A-ED02-43C2-8397-BDC278D11515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33CBF515-34B4-19B8-8196-ECC7E94405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Übertragung</a:t>
            </a:r>
            <a:r>
              <a:rPr lang="en-US" altLang="en-US" sz="1200" b="1" i="1" dirty="0">
                <a:solidFill>
                  <a:srgbClr val="0000FF"/>
                </a:solidFill>
              </a:rPr>
              <a:t> </a:t>
            </a:r>
            <a:r>
              <a:rPr lang="en-US" altLang="en-US" sz="1200" b="1" i="1" dirty="0" err="1">
                <a:solidFill>
                  <a:srgbClr val="0000FF"/>
                </a:solidFill>
              </a:rPr>
              <a:t>durch</a:t>
            </a:r>
            <a:r>
              <a:rPr lang="en-US" altLang="en-US" sz="1200" b="1" i="1" dirty="0">
                <a:solidFill>
                  <a:srgbClr val="0000FF"/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 und 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>
            <a:extLst>
              <a:ext uri="{FF2B5EF4-FFF2-40B4-BE49-F238E27FC236}">
                <a16:creationId xmlns:a16="http://schemas.microsoft.com/office/drawing/2014/main" id="{49776C3F-BDC3-40DF-98C6-22D311002E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22531" name="Line 6">
            <a:extLst>
              <a:ext uri="{FF2B5EF4-FFF2-40B4-BE49-F238E27FC236}">
                <a16:creationId xmlns:a16="http://schemas.microsoft.com/office/drawing/2014/main" id="{1FAF4671-C00C-4CC9-B58E-EA21AE42674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2" name="Text Box 9">
            <a:extLst>
              <a:ext uri="{FF2B5EF4-FFF2-40B4-BE49-F238E27FC236}">
                <a16:creationId xmlns:a16="http://schemas.microsoft.com/office/drawing/2014/main" id="{3CF2006C-E6F1-4B62-9B65-C88B874582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Drei Augensyndrome</a:t>
            </a:r>
          </a:p>
        </p:txBody>
      </p:sp>
      <p:sp>
        <p:nvSpPr>
          <p:cNvPr id="22533" name="Line 11">
            <a:extLst>
              <a:ext uri="{FF2B5EF4-FFF2-40B4-BE49-F238E27FC236}">
                <a16:creationId xmlns:a16="http://schemas.microsoft.com/office/drawing/2014/main" id="{464FDB5F-7A95-4A4B-9A1D-1ABB44604B34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4" name="Rectangle 12">
            <a:extLst>
              <a:ext uri="{FF2B5EF4-FFF2-40B4-BE49-F238E27FC236}">
                <a16:creationId xmlns:a16="http://schemas.microsoft.com/office/drawing/2014/main" id="{638DD41B-1F35-4B4F-86E5-ACC51BC5C8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2535" name="Text Box 13">
            <a:extLst>
              <a:ext uri="{FF2B5EF4-FFF2-40B4-BE49-F238E27FC236}">
                <a16:creationId xmlns:a16="http://schemas.microsoft.com/office/drawing/2014/main" id="{DD3BD432-6564-4EA6-90F7-5795F86BC6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/>
              <a:t>Follikuläre Konjunktivitis</a:t>
            </a:r>
          </a:p>
        </p:txBody>
      </p:sp>
      <p:sp>
        <p:nvSpPr>
          <p:cNvPr id="22536" name="Text Box 14">
            <a:extLst>
              <a:ext uri="{FF2B5EF4-FFF2-40B4-BE49-F238E27FC236}">
                <a16:creationId xmlns:a16="http://schemas.microsoft.com/office/drawing/2014/main" id="{CA3E8339-6D74-482F-9A3B-6BBE562723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81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--Leichte, vorübergehende </a:t>
            </a:r>
            <a:r>
              <a:rPr lang="en-US" altLang="en-US" sz="1200"/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/>
              <a:t>--Keine ärztliche Behandlung</a:t>
            </a:r>
          </a:p>
        </p:txBody>
      </p:sp>
      <p:sp>
        <p:nvSpPr>
          <p:cNvPr id="22537" name="Rectangle 16">
            <a:extLst>
              <a:ext uri="{FF2B5EF4-FFF2-40B4-BE49-F238E27FC236}">
                <a16:creationId xmlns:a16="http://schemas.microsoft.com/office/drawing/2014/main" id="{5D0C6D00-6839-40D8-8BE4-FB79E1CE7B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599" y="3817938"/>
            <a:ext cx="2130425" cy="228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Behandlung?</a:t>
            </a:r>
          </a:p>
        </p:txBody>
      </p:sp>
      <p:sp>
        <p:nvSpPr>
          <p:cNvPr id="22539" name="Slide Number Placeholder 1">
            <a:extLst>
              <a:ext uri="{FF2B5EF4-FFF2-40B4-BE49-F238E27FC236}">
                <a16:creationId xmlns:a16="http://schemas.microsoft.com/office/drawing/2014/main" id="{DC498185-4A66-4B5B-9FDF-87CE768DA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8BBB64E-9203-41FF-B129-AA27BEAB3C75}" type="slidenum">
              <a:rPr lang="en-US" altLang="en-US" sz="1000" smtClean="0"/>
              <a:t>36</a:t>
            </a:fld>
            <a:endParaRPr lang="en-US" altLang="en-US" sz="1000"/>
          </a:p>
        </p:txBody>
      </p:sp>
      <p:sp>
        <p:nvSpPr>
          <p:cNvPr id="22540" name="Text Box 11">
            <a:extLst>
              <a:ext uri="{FF2B5EF4-FFF2-40B4-BE49-F238E27FC236}">
                <a16:creationId xmlns:a16="http://schemas.microsoft.com/office/drawing/2014/main" id="{3938F012-6043-4A91-B2DC-D31C62BCAA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Pharyngokonjunktivales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Fieber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(PCF)</a:t>
            </a:r>
          </a:p>
        </p:txBody>
      </p:sp>
      <p:sp>
        <p:nvSpPr>
          <p:cNvPr id="22541" name="Line 13">
            <a:extLst>
              <a:ext uri="{FF2B5EF4-FFF2-40B4-BE49-F238E27FC236}">
                <a16:creationId xmlns:a16="http://schemas.microsoft.com/office/drawing/2014/main" id="{A8ABDB2E-5AEB-4CFC-AF63-1676FFE8E103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42" name="Text Box 15">
            <a:extLst>
              <a:ext uri="{FF2B5EF4-FFF2-40B4-BE49-F238E27FC236}">
                <a16:creationId xmlns:a16="http://schemas.microsoft.com/office/drawing/2014/main" id="{DCCEC252-DA59-4B63-8223-66FEE6C549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8225" y="2752725"/>
            <a:ext cx="2898775" cy="650875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chemeClr val="bg1">
                    <a:lumMod val="75000"/>
                  </a:schemeClr>
                </a:solidFill>
              </a:rPr>
              <a:t>Epidemische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chemeClr val="bg1">
                    <a:lumMod val="75000"/>
                  </a:schemeClr>
                </a:solidFill>
              </a:rPr>
              <a:t>Keratokonjunktivitis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22543" name="Line 18">
            <a:extLst>
              <a:ext uri="{FF2B5EF4-FFF2-40B4-BE49-F238E27FC236}">
                <a16:creationId xmlns:a16="http://schemas.microsoft.com/office/drawing/2014/main" id="{6FE7F1DB-3CFD-4218-AF9C-EB2C3D10AC5A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56618E56-2BF3-D246-5C66-94585CDF48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Übertragung</a:t>
            </a:r>
            <a:r>
              <a:rPr lang="en-US" altLang="en-US" sz="1200" b="1" i="1" dirty="0">
                <a:solidFill>
                  <a:srgbClr val="0000FF"/>
                </a:solidFill>
              </a:rPr>
              <a:t> </a:t>
            </a:r>
            <a:r>
              <a:rPr lang="en-US" altLang="en-US" sz="1200" b="1" i="1" dirty="0" err="1">
                <a:solidFill>
                  <a:srgbClr val="0000FF"/>
                </a:solidFill>
              </a:rPr>
              <a:t>durch</a:t>
            </a:r>
            <a:r>
              <a:rPr lang="en-US" altLang="en-US" sz="1200" b="1" i="1" dirty="0">
                <a:solidFill>
                  <a:srgbClr val="0000FF"/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 und 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1EDB24A2-9E64-4E0E-8203-88EFFF98AB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24579" name="Line 3">
            <a:extLst>
              <a:ext uri="{FF2B5EF4-FFF2-40B4-BE49-F238E27FC236}">
                <a16:creationId xmlns:a16="http://schemas.microsoft.com/office/drawing/2014/main" id="{253DAEAF-79D7-48F9-87DC-209AB91B503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0" name="Text Box 4">
            <a:extLst>
              <a:ext uri="{FF2B5EF4-FFF2-40B4-BE49-F238E27FC236}">
                <a16:creationId xmlns:a16="http://schemas.microsoft.com/office/drawing/2014/main" id="{C77CF724-A707-4417-B110-ECDB1A504B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Drei Augensyndrome</a:t>
            </a:r>
          </a:p>
        </p:txBody>
      </p:sp>
      <p:sp>
        <p:nvSpPr>
          <p:cNvPr id="24581" name="Line 6">
            <a:extLst>
              <a:ext uri="{FF2B5EF4-FFF2-40B4-BE49-F238E27FC236}">
                <a16:creationId xmlns:a16="http://schemas.microsoft.com/office/drawing/2014/main" id="{B78CAF02-F808-4E41-93A3-84E45650CD13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2" name="Rectangle 7">
            <a:extLst>
              <a:ext uri="{FF2B5EF4-FFF2-40B4-BE49-F238E27FC236}">
                <a16:creationId xmlns:a16="http://schemas.microsoft.com/office/drawing/2014/main" id="{FEC3E4A1-5165-4952-85AB-3AC5B02792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399"/>
            <a:ext cx="2590800" cy="1219201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4583" name="Text Box 8">
            <a:extLst>
              <a:ext uri="{FF2B5EF4-FFF2-40B4-BE49-F238E27FC236}">
                <a16:creationId xmlns:a16="http://schemas.microsoft.com/office/drawing/2014/main" id="{7AE2B800-860E-4A97-B0B7-72548FDED7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/>
              <a:t>Follikuläre Konjunktivitis</a:t>
            </a:r>
          </a:p>
        </p:txBody>
      </p:sp>
      <p:sp>
        <p:nvSpPr>
          <p:cNvPr id="24584" name="Text Box 9">
            <a:extLst>
              <a:ext uri="{FF2B5EF4-FFF2-40B4-BE49-F238E27FC236}">
                <a16:creationId xmlns:a16="http://schemas.microsoft.com/office/drawing/2014/main" id="{2D81C3D2-FCD9-4C79-BB88-61F73E9162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621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--Leichte, vorübergehende </a:t>
            </a:r>
            <a:r>
              <a:rPr lang="en-US" altLang="en-US" sz="1200"/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--Keine ärztliche Behandlung</a:t>
            </a:r>
          </a:p>
        </p:txBody>
      </p:sp>
      <p:sp>
        <p:nvSpPr>
          <p:cNvPr id="24585" name="Slide Number Placeholder 1">
            <a:extLst>
              <a:ext uri="{FF2B5EF4-FFF2-40B4-BE49-F238E27FC236}">
                <a16:creationId xmlns:a16="http://schemas.microsoft.com/office/drawing/2014/main" id="{D1793A84-38A6-456D-80C2-9B72E074B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68E36C6-B4E3-4191-83D7-BC3AD1F8FEAB}" type="slidenum">
              <a:rPr lang="en-US" altLang="en-US" sz="1000" smtClean="0"/>
              <a:t>37</a:t>
            </a:fld>
            <a:endParaRPr lang="en-US" altLang="en-US" sz="1000"/>
          </a:p>
        </p:txBody>
      </p:sp>
      <p:sp>
        <p:nvSpPr>
          <p:cNvPr id="24587" name="Text Box 11">
            <a:extLst>
              <a:ext uri="{FF2B5EF4-FFF2-40B4-BE49-F238E27FC236}">
                <a16:creationId xmlns:a16="http://schemas.microsoft.com/office/drawing/2014/main" id="{BFD4A5FC-EA50-41C7-B2A8-0FFBABAEDC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Pharyngokonjunktivales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Fieber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(PCF)</a:t>
            </a:r>
          </a:p>
        </p:txBody>
      </p:sp>
      <p:sp>
        <p:nvSpPr>
          <p:cNvPr id="24588" name="Line 13">
            <a:extLst>
              <a:ext uri="{FF2B5EF4-FFF2-40B4-BE49-F238E27FC236}">
                <a16:creationId xmlns:a16="http://schemas.microsoft.com/office/drawing/2014/main" id="{79E0F4CD-4535-43B2-AF66-87192D757BD5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9" name="Text Box 15">
            <a:extLst>
              <a:ext uri="{FF2B5EF4-FFF2-40B4-BE49-F238E27FC236}">
                <a16:creationId xmlns:a16="http://schemas.microsoft.com/office/drawing/2014/main" id="{618FCC02-6A19-4F09-A608-83D113C1BB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8225" y="2752725"/>
            <a:ext cx="2898775" cy="650875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chemeClr val="bg1">
                    <a:lumMod val="75000"/>
                  </a:schemeClr>
                </a:solidFill>
              </a:rPr>
              <a:t>Epidemische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chemeClr val="bg1">
                    <a:lumMod val="75000"/>
                  </a:schemeClr>
                </a:solidFill>
              </a:rPr>
              <a:t>Keratokonjunktivitis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24590" name="Line 18">
            <a:extLst>
              <a:ext uri="{FF2B5EF4-FFF2-40B4-BE49-F238E27FC236}">
                <a16:creationId xmlns:a16="http://schemas.microsoft.com/office/drawing/2014/main" id="{45F1B050-4C01-42CB-8945-699ABF73B270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4C495DEF-50A4-01A2-024A-5C98D8E31A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Übertragung</a:t>
            </a:r>
            <a:r>
              <a:rPr lang="en-US" altLang="en-US" sz="1200" b="1" i="1" dirty="0">
                <a:solidFill>
                  <a:srgbClr val="0000FF"/>
                </a:solidFill>
              </a:rPr>
              <a:t> </a:t>
            </a:r>
            <a:r>
              <a:rPr lang="en-US" altLang="en-US" sz="1200" b="1" i="1" dirty="0" err="1">
                <a:solidFill>
                  <a:srgbClr val="0000FF"/>
                </a:solidFill>
              </a:rPr>
              <a:t>durch</a:t>
            </a:r>
            <a:r>
              <a:rPr lang="en-US" altLang="en-US" sz="1200" b="1" i="1" dirty="0">
                <a:solidFill>
                  <a:srgbClr val="0000FF"/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 und 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BBA1D029-A161-4FB0-BC34-5D8D13CD1ED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26627" name="Line 3">
            <a:extLst>
              <a:ext uri="{FF2B5EF4-FFF2-40B4-BE49-F238E27FC236}">
                <a16:creationId xmlns:a16="http://schemas.microsoft.com/office/drawing/2014/main" id="{9BC8092C-D165-479C-ADC1-54772A6C488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28" name="Text Box 4">
            <a:extLst>
              <a:ext uri="{FF2B5EF4-FFF2-40B4-BE49-F238E27FC236}">
                <a16:creationId xmlns:a16="http://schemas.microsoft.com/office/drawing/2014/main" id="{1659D7A9-EE11-4F4B-80AB-F1FEF55A52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Drei Augensyndrome</a:t>
            </a:r>
          </a:p>
        </p:txBody>
      </p:sp>
      <p:sp>
        <p:nvSpPr>
          <p:cNvPr id="26629" name="Line 6">
            <a:extLst>
              <a:ext uri="{FF2B5EF4-FFF2-40B4-BE49-F238E27FC236}">
                <a16:creationId xmlns:a16="http://schemas.microsoft.com/office/drawing/2014/main" id="{7F51AAFD-14DD-4147-BF0E-0171C8FC2FFE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30" name="Rectangle 7">
            <a:extLst>
              <a:ext uri="{FF2B5EF4-FFF2-40B4-BE49-F238E27FC236}">
                <a16:creationId xmlns:a16="http://schemas.microsoft.com/office/drawing/2014/main" id="{E59E44BD-4851-456C-9F5B-E43F9F068F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399"/>
            <a:ext cx="2667000" cy="1219201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6631" name="Text Box 8">
            <a:extLst>
              <a:ext uri="{FF2B5EF4-FFF2-40B4-BE49-F238E27FC236}">
                <a16:creationId xmlns:a16="http://schemas.microsoft.com/office/drawing/2014/main" id="{DF6068EC-1DAD-47C3-A7E1-008050E01E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/>
              <a:t>Follikuläre Konjunktivitis</a:t>
            </a:r>
          </a:p>
        </p:txBody>
      </p:sp>
      <p:sp>
        <p:nvSpPr>
          <p:cNvPr id="26632" name="Text Box 9">
            <a:extLst>
              <a:ext uri="{FF2B5EF4-FFF2-40B4-BE49-F238E27FC236}">
                <a16:creationId xmlns:a16="http://schemas.microsoft.com/office/drawing/2014/main" id="{8F545092-5A7F-4351-A2CD-61601FD369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621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0000FF"/>
                </a:solidFill>
              </a:rPr>
              <a:t>--</a:t>
            </a:r>
            <a:r>
              <a:rPr lang="en-US" altLang="en-US" sz="1200" b="1" dirty="0" err="1">
                <a:solidFill>
                  <a:srgbClr val="0000FF"/>
                </a:solidFill>
              </a:rPr>
              <a:t>Leichte</a:t>
            </a:r>
            <a:r>
              <a:rPr lang="en-US" altLang="en-US" sz="1200" b="1" dirty="0">
                <a:solidFill>
                  <a:srgbClr val="0000FF"/>
                </a:solidFill>
              </a:rPr>
              <a:t>, </a:t>
            </a:r>
            <a:r>
              <a:rPr lang="en-US" altLang="en-US" sz="1200" b="1" dirty="0" err="1">
                <a:solidFill>
                  <a:srgbClr val="0000FF"/>
                </a:solidFill>
              </a:rPr>
              <a:t>vorübergehende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/>
              <a:t>Erkrankung</a:t>
            </a:r>
            <a:endParaRPr lang="en-US" altLang="en-US" sz="12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0000FF"/>
                </a:solidFill>
              </a:rPr>
              <a:t>--</a:t>
            </a:r>
            <a:r>
              <a:rPr lang="en-US" altLang="en-US" sz="1200" b="1" dirty="0" err="1">
                <a:solidFill>
                  <a:srgbClr val="0000FF"/>
                </a:solidFill>
              </a:rPr>
              <a:t>Keine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ärztliche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Behandlung</a:t>
            </a:r>
            <a:endParaRPr lang="en-US" altLang="en-US" sz="1200" b="1" dirty="0">
              <a:solidFill>
                <a:srgbClr val="0000FF"/>
              </a:solidFill>
            </a:endParaRPr>
          </a:p>
        </p:txBody>
      </p:sp>
      <p:sp>
        <p:nvSpPr>
          <p:cNvPr id="26633" name="Rectangle 10">
            <a:extLst>
              <a:ext uri="{FF2B5EF4-FFF2-40B4-BE49-F238E27FC236}">
                <a16:creationId xmlns:a16="http://schemas.microsoft.com/office/drawing/2014/main" id="{598C5C91-993E-40E7-AFB6-F36C9955CB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6634" name="Text Box 11">
            <a:extLst>
              <a:ext uri="{FF2B5EF4-FFF2-40B4-BE49-F238E27FC236}">
                <a16:creationId xmlns:a16="http://schemas.microsoft.com/office/drawing/2014/main" id="{2BD21E6B-5392-4B14-B56B-0949463A1E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Pharyngokonjunktivales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Fieber</a:t>
            </a:r>
            <a:r>
              <a:rPr lang="en-US" altLang="en-US" sz="1200" i="1" dirty="0"/>
              <a:t> </a:t>
            </a:r>
            <a:r>
              <a:rPr lang="en-US" altLang="en-US" sz="1200" dirty="0"/>
              <a:t>(PCF)</a:t>
            </a:r>
          </a:p>
        </p:txBody>
      </p:sp>
      <p:sp>
        <p:nvSpPr>
          <p:cNvPr id="26635" name="Text Box 12">
            <a:extLst>
              <a:ext uri="{FF2B5EF4-FFF2-40B4-BE49-F238E27FC236}">
                <a16:creationId xmlns:a16="http://schemas.microsoft.com/office/drawing/2014/main" id="{3B309D32-F91F-4F45-856F-C688643E51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62213" cy="911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</a:t>
            </a:r>
            <a:r>
              <a:rPr lang="en-US" altLang="en-US" sz="1200" dirty="0" err="1"/>
              <a:t>Serotypen</a:t>
            </a:r>
            <a:r>
              <a:rPr lang="en-US" altLang="en-US" sz="1200" dirty="0"/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</a:t>
            </a:r>
            <a:r>
              <a:rPr lang="en-US" altLang="en-US" sz="1200" dirty="0" err="1">
                <a:solidFill>
                  <a:srgbClr val="DDDDDD"/>
                </a:solidFill>
              </a:rPr>
              <a:t>Follikuläre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Konjunktivitis</a:t>
            </a:r>
            <a:r>
              <a:rPr lang="en-US" altLang="en-US" sz="1200" dirty="0">
                <a:solidFill>
                  <a:srgbClr val="DDDDDD"/>
                </a:solidFill>
              </a:rPr>
              <a:t> + </a:t>
            </a:r>
            <a:r>
              <a:rPr lang="en-US" altLang="en-US" sz="1200" dirty="0" err="1">
                <a:solidFill>
                  <a:srgbClr val="DDDDDD"/>
                </a:solidFill>
              </a:rPr>
              <a:t>Fieber</a:t>
            </a:r>
            <a:r>
              <a:rPr lang="en-US" altLang="en-US" sz="1200" dirty="0">
                <a:solidFill>
                  <a:srgbClr val="DDDDDD"/>
                </a:solidFill>
              </a:rPr>
              <a:t> 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HA + 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</a:t>
            </a:r>
            <a:r>
              <a:rPr lang="en-US" altLang="en-US" sz="1200" dirty="0" err="1">
                <a:solidFill>
                  <a:srgbClr val="DDDDDD"/>
                </a:solidFill>
              </a:rPr>
              <a:t>Ähnlich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wie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eine</a:t>
            </a:r>
            <a:r>
              <a:rPr lang="en-US" altLang="en-US" sz="1200" dirty="0">
                <a:solidFill>
                  <a:srgbClr val="DDDDDD"/>
                </a:solidFill>
              </a:rPr>
              <a:t> Grippe</a:t>
            </a:r>
          </a:p>
        </p:txBody>
      </p:sp>
      <p:sp>
        <p:nvSpPr>
          <p:cNvPr id="26636" name="Line 13">
            <a:extLst>
              <a:ext uri="{FF2B5EF4-FFF2-40B4-BE49-F238E27FC236}">
                <a16:creationId xmlns:a16="http://schemas.microsoft.com/office/drawing/2014/main" id="{1708EB3C-5FE1-467E-87C8-ED65266AEC99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37" name="Rectangle 14">
            <a:extLst>
              <a:ext uri="{FF2B5EF4-FFF2-40B4-BE49-F238E27FC236}">
                <a16:creationId xmlns:a16="http://schemas.microsoft.com/office/drawing/2014/main" id="{B0F6CFEC-5E9D-49A4-A715-7DAE44627A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5632" y="3434293"/>
            <a:ext cx="381000" cy="228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#,#</a:t>
            </a:r>
          </a:p>
        </p:txBody>
      </p:sp>
      <p:sp>
        <p:nvSpPr>
          <p:cNvPr id="26638" name="Slide Number Placeholder 1">
            <a:extLst>
              <a:ext uri="{FF2B5EF4-FFF2-40B4-BE49-F238E27FC236}">
                <a16:creationId xmlns:a16="http://schemas.microsoft.com/office/drawing/2014/main" id="{A05F34F9-9936-4034-8906-3A4DA8A6F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B63349B-2928-41E3-B5D4-BA33EDF90F7E}" type="slidenum">
              <a:rPr lang="en-US" altLang="en-US" sz="1000" smtClean="0"/>
              <a:t>38</a:t>
            </a:fld>
            <a:endParaRPr lang="en-US" altLang="en-US" sz="1000"/>
          </a:p>
        </p:txBody>
      </p:sp>
      <p:sp>
        <p:nvSpPr>
          <p:cNvPr id="26640" name="Text Box 15">
            <a:extLst>
              <a:ext uri="{FF2B5EF4-FFF2-40B4-BE49-F238E27FC236}">
                <a16:creationId xmlns:a16="http://schemas.microsoft.com/office/drawing/2014/main" id="{C64FCC34-95B7-419E-8B23-89B1FB25D1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8225" y="2752725"/>
            <a:ext cx="28987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Epidemische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Keratokonjunktivitis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26641" name="Line 18">
            <a:extLst>
              <a:ext uri="{FF2B5EF4-FFF2-40B4-BE49-F238E27FC236}">
                <a16:creationId xmlns:a16="http://schemas.microsoft.com/office/drawing/2014/main" id="{DD1D17AD-8B7D-4C36-B0C7-EB15F671E1C3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E005D5BD-CB9D-1B98-85E9-04AD73D1DF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Übertragung</a:t>
            </a:r>
            <a:r>
              <a:rPr lang="en-US" altLang="en-US" sz="1200" b="1" i="1" dirty="0">
                <a:solidFill>
                  <a:srgbClr val="0000FF"/>
                </a:solidFill>
              </a:rPr>
              <a:t> </a:t>
            </a:r>
            <a:r>
              <a:rPr lang="en-US" altLang="en-US" sz="1200" b="1" i="1" dirty="0" err="1">
                <a:solidFill>
                  <a:srgbClr val="0000FF"/>
                </a:solidFill>
              </a:rPr>
              <a:t>durch</a:t>
            </a:r>
            <a:r>
              <a:rPr lang="en-US" altLang="en-US" sz="1200" b="1" i="1" dirty="0">
                <a:solidFill>
                  <a:srgbClr val="0000FF"/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 und 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784220BA-1B74-4AB8-B21E-75AB562CD5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28675" name="Line 3">
            <a:extLst>
              <a:ext uri="{FF2B5EF4-FFF2-40B4-BE49-F238E27FC236}">
                <a16:creationId xmlns:a16="http://schemas.microsoft.com/office/drawing/2014/main" id="{A3296E92-3786-4634-B814-4E8AB74ABBE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76" name="Text Box 4">
            <a:extLst>
              <a:ext uri="{FF2B5EF4-FFF2-40B4-BE49-F238E27FC236}">
                <a16:creationId xmlns:a16="http://schemas.microsoft.com/office/drawing/2014/main" id="{384BFF66-5236-411B-95A8-19789ADEC1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Drei Augensyndrome</a:t>
            </a:r>
          </a:p>
        </p:txBody>
      </p:sp>
      <p:sp>
        <p:nvSpPr>
          <p:cNvPr id="28677" name="Line 6">
            <a:extLst>
              <a:ext uri="{FF2B5EF4-FFF2-40B4-BE49-F238E27FC236}">
                <a16:creationId xmlns:a16="http://schemas.microsoft.com/office/drawing/2014/main" id="{662C5B2C-555E-4C92-94A5-3C9859BDCC78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78" name="Rectangle 7">
            <a:extLst>
              <a:ext uri="{FF2B5EF4-FFF2-40B4-BE49-F238E27FC236}">
                <a16:creationId xmlns:a16="http://schemas.microsoft.com/office/drawing/2014/main" id="{033735BA-D176-471C-979C-718675ED79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8679" name="Text Box 8">
            <a:extLst>
              <a:ext uri="{FF2B5EF4-FFF2-40B4-BE49-F238E27FC236}">
                <a16:creationId xmlns:a16="http://schemas.microsoft.com/office/drawing/2014/main" id="{57C17492-96E7-4197-993E-B58BF7FEA7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/>
              <a:t>Follikuläre Konjunktivitis</a:t>
            </a:r>
          </a:p>
        </p:txBody>
      </p:sp>
      <p:sp>
        <p:nvSpPr>
          <p:cNvPr id="28680" name="Text Box 9">
            <a:extLst>
              <a:ext uri="{FF2B5EF4-FFF2-40B4-BE49-F238E27FC236}">
                <a16:creationId xmlns:a16="http://schemas.microsoft.com/office/drawing/2014/main" id="{CBB8D3B1-22F1-44FA-AEC1-65E9414CEE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621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--Leichte, vorübergehende </a:t>
            </a:r>
            <a:r>
              <a:rPr lang="en-US" altLang="en-US" sz="1200"/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--Keine ärztliche Behandlung</a:t>
            </a:r>
          </a:p>
        </p:txBody>
      </p:sp>
      <p:sp>
        <p:nvSpPr>
          <p:cNvPr id="28681" name="Rectangle 10">
            <a:extLst>
              <a:ext uri="{FF2B5EF4-FFF2-40B4-BE49-F238E27FC236}">
                <a16:creationId xmlns:a16="http://schemas.microsoft.com/office/drawing/2014/main" id="{D302D4B9-9D63-40C2-86E1-A744FCE749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8682" name="Text Box 11">
            <a:extLst>
              <a:ext uri="{FF2B5EF4-FFF2-40B4-BE49-F238E27FC236}">
                <a16:creationId xmlns:a16="http://schemas.microsoft.com/office/drawing/2014/main" id="{0231E6D7-93D8-49A8-A7E7-BA6B5945B8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Pharyngokonjunktivales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Fieber</a:t>
            </a:r>
            <a:r>
              <a:rPr lang="en-US" altLang="en-US" sz="1200" i="1" dirty="0"/>
              <a:t> </a:t>
            </a:r>
            <a:r>
              <a:rPr lang="en-US" altLang="en-US" sz="1200" dirty="0"/>
              <a:t>(PCF)</a:t>
            </a:r>
          </a:p>
        </p:txBody>
      </p:sp>
      <p:sp>
        <p:nvSpPr>
          <p:cNvPr id="28683" name="Text Box 12">
            <a:extLst>
              <a:ext uri="{FF2B5EF4-FFF2-40B4-BE49-F238E27FC236}">
                <a16:creationId xmlns:a16="http://schemas.microsoft.com/office/drawing/2014/main" id="{E5FCE0D6-9947-46C0-821D-9DDC43FD26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62213" cy="911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--Serotypen</a:t>
            </a:r>
            <a:r>
              <a:rPr lang="en-US" altLang="en-US" sz="1200" b="1">
                <a:solidFill>
                  <a:srgbClr val="0000FF"/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DDDDDD"/>
                </a:solidFill>
              </a:rPr>
              <a:t>--Follikuläre Konjunktivitis + Fieber 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DDDDDD"/>
                </a:solidFill>
              </a:rPr>
              <a:t>  HA + 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DDDDDD"/>
                </a:solidFill>
              </a:rPr>
              <a:t>--Ähnlich wie eine Grippe</a:t>
            </a:r>
          </a:p>
        </p:txBody>
      </p:sp>
      <p:sp>
        <p:nvSpPr>
          <p:cNvPr id="28684" name="Line 13">
            <a:extLst>
              <a:ext uri="{FF2B5EF4-FFF2-40B4-BE49-F238E27FC236}">
                <a16:creationId xmlns:a16="http://schemas.microsoft.com/office/drawing/2014/main" id="{53D4E50C-9FAB-4CE8-903B-27135AEF70F3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5" name="Slide Number Placeholder 1">
            <a:extLst>
              <a:ext uri="{FF2B5EF4-FFF2-40B4-BE49-F238E27FC236}">
                <a16:creationId xmlns:a16="http://schemas.microsoft.com/office/drawing/2014/main" id="{0EFA86C4-FD77-4713-AE35-C54BA0D3C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151A306-D3B4-418C-8D13-179369A321B2}" type="slidenum">
              <a:rPr lang="en-US" altLang="en-US" sz="1000" smtClean="0"/>
              <a:t>39</a:t>
            </a:fld>
            <a:endParaRPr lang="en-US" altLang="en-US" sz="1000"/>
          </a:p>
        </p:txBody>
      </p:sp>
      <p:sp>
        <p:nvSpPr>
          <p:cNvPr id="28687" name="Text Box 15">
            <a:extLst>
              <a:ext uri="{FF2B5EF4-FFF2-40B4-BE49-F238E27FC236}">
                <a16:creationId xmlns:a16="http://schemas.microsoft.com/office/drawing/2014/main" id="{69578F64-147A-4206-8BC2-44369FEC3B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8225" y="2752725"/>
            <a:ext cx="2898775" cy="210314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Epidemische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Keratokonjunktivitis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28688" name="Line 18">
            <a:extLst>
              <a:ext uri="{FF2B5EF4-FFF2-40B4-BE49-F238E27FC236}">
                <a16:creationId xmlns:a16="http://schemas.microsoft.com/office/drawing/2014/main" id="{2B758B8A-C648-417C-BF40-2EEA3BD6640B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7D32BDC0-05B2-8648-2BD7-44A6E9C9D0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867930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Übertragung</a:t>
            </a:r>
            <a:r>
              <a:rPr lang="en-US" altLang="en-US" sz="1200" b="1" i="1" dirty="0">
                <a:solidFill>
                  <a:srgbClr val="0000FF"/>
                </a:solidFill>
              </a:rPr>
              <a:t> </a:t>
            </a:r>
            <a:r>
              <a:rPr lang="en-US" altLang="en-US" sz="1200" b="1" i="1" dirty="0" err="1">
                <a:solidFill>
                  <a:srgbClr val="0000FF"/>
                </a:solidFill>
              </a:rPr>
              <a:t>durch</a:t>
            </a:r>
            <a:r>
              <a:rPr lang="en-US" altLang="en-US" sz="1200" b="1" i="1" dirty="0">
                <a:solidFill>
                  <a:srgbClr val="0000FF"/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 und 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DCD471-3EFB-553F-F699-54DFD57637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>
            <a:extLst>
              <a:ext uri="{FF2B5EF4-FFF2-40B4-BE49-F238E27FC236}">
                <a16:creationId xmlns:a16="http://schemas.microsoft.com/office/drawing/2014/main" id="{66489CF6-AD43-6ACB-C531-F29879E59A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6148" name="Slide Number Placeholder 1">
            <a:extLst>
              <a:ext uri="{FF2B5EF4-FFF2-40B4-BE49-F238E27FC236}">
                <a16:creationId xmlns:a16="http://schemas.microsoft.com/office/drawing/2014/main" id="{1D4D957D-EC4D-C2CF-D067-17FCC8A96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2A0B983-D245-402D-A9C2-276FA68C592B}" type="slidenum">
              <a:rPr lang="en-US" altLang="en-US" sz="1000" smtClean="0"/>
              <a:t>4</a:t>
            </a:fld>
            <a:endParaRPr lang="en-US" altLang="en-US" sz="1000"/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A3E1AA80-2F15-06CB-A672-F4882BB9F0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8843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>
                <a:solidFill>
                  <a:srgbClr val="0000FF"/>
                </a:solidFill>
              </a:rPr>
              <a:t>Übertragung durch…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Kontakt mit Augen- und Atemwegssekreten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Gegenstände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…kontaminierte Schwimmbäder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D02F39B-B45B-DE0D-0DC8-72B7CC3EAC98}"/>
              </a:ext>
            </a:extLst>
          </p:cNvPr>
          <p:cNvSpPr txBox="1"/>
          <p:nvPr/>
        </p:nvSpPr>
        <p:spPr>
          <a:xfrm>
            <a:off x="4607859" y="1688872"/>
            <a:ext cx="1867819" cy="30777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latin typeface="Segoe Script" panose="030B0504020000000003" pitchFamily="66" charset="0"/>
              </a:rPr>
              <a:t>…den Augenarzt?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B7F5B7-6AE7-9D45-9666-E74CD62D5D56}"/>
              </a:ext>
            </a:extLst>
          </p:cNvPr>
          <p:cNvSpPr txBox="1"/>
          <p:nvPr/>
        </p:nvSpPr>
        <p:spPr>
          <a:xfrm>
            <a:off x="1981200" y="2013582"/>
            <a:ext cx="6591869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Ist eine Adeno-Konjunktivitis durch routinemäßige Augenuntersuchungen übertragbar?</a:t>
            </a:r>
          </a:p>
        </p:txBody>
      </p:sp>
    </p:spTree>
    <p:extLst>
      <p:ext uri="{BB962C8B-B14F-4D97-AF65-F5344CB8AC3E}">
        <p14:creationId xmlns:p14="http://schemas.microsoft.com/office/powerpoint/2010/main" val="278122345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B26ABD3D-12D7-49CF-9129-4B3DEA602E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30723" name="Line 3">
            <a:extLst>
              <a:ext uri="{FF2B5EF4-FFF2-40B4-BE49-F238E27FC236}">
                <a16:creationId xmlns:a16="http://schemas.microsoft.com/office/drawing/2014/main" id="{789B45BC-7D83-488B-A940-CE78859295A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24" name="Text Box 4">
            <a:extLst>
              <a:ext uri="{FF2B5EF4-FFF2-40B4-BE49-F238E27FC236}">
                <a16:creationId xmlns:a16="http://schemas.microsoft.com/office/drawing/2014/main" id="{438AB6F4-51A8-4065-9CA4-07B91882F2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Drei Augensyndrome</a:t>
            </a:r>
          </a:p>
        </p:txBody>
      </p:sp>
      <p:sp>
        <p:nvSpPr>
          <p:cNvPr id="30725" name="Line 6">
            <a:extLst>
              <a:ext uri="{FF2B5EF4-FFF2-40B4-BE49-F238E27FC236}">
                <a16:creationId xmlns:a16="http://schemas.microsoft.com/office/drawing/2014/main" id="{1053239D-E399-4023-B024-F86BE4260A2E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26" name="Rectangle 7">
            <a:extLst>
              <a:ext uri="{FF2B5EF4-FFF2-40B4-BE49-F238E27FC236}">
                <a16:creationId xmlns:a16="http://schemas.microsoft.com/office/drawing/2014/main" id="{54E4774F-09B7-4EF7-ABF9-CF8B4A6262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0727" name="Text Box 8">
            <a:extLst>
              <a:ext uri="{FF2B5EF4-FFF2-40B4-BE49-F238E27FC236}">
                <a16:creationId xmlns:a16="http://schemas.microsoft.com/office/drawing/2014/main" id="{99625B96-90B0-487C-8E20-00AB2BB6A6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/>
              <a:t>Follikuläre Konjunktivitis</a:t>
            </a:r>
          </a:p>
        </p:txBody>
      </p:sp>
      <p:sp>
        <p:nvSpPr>
          <p:cNvPr id="30728" name="Text Box 9">
            <a:extLst>
              <a:ext uri="{FF2B5EF4-FFF2-40B4-BE49-F238E27FC236}">
                <a16:creationId xmlns:a16="http://schemas.microsoft.com/office/drawing/2014/main" id="{0EF4419F-AA11-4C11-9056-10350B753B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621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--Leichte, vorübergehende </a:t>
            </a:r>
            <a:r>
              <a:rPr lang="en-US" altLang="en-US" sz="1200"/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--Keine ärztliche Behandlung</a:t>
            </a:r>
          </a:p>
        </p:txBody>
      </p:sp>
      <p:sp>
        <p:nvSpPr>
          <p:cNvPr id="30729" name="Rectangle 10">
            <a:extLst>
              <a:ext uri="{FF2B5EF4-FFF2-40B4-BE49-F238E27FC236}">
                <a16:creationId xmlns:a16="http://schemas.microsoft.com/office/drawing/2014/main" id="{AA597FB6-3C12-4176-8CEE-E6C4FE4478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0730" name="Text Box 11">
            <a:extLst>
              <a:ext uri="{FF2B5EF4-FFF2-40B4-BE49-F238E27FC236}">
                <a16:creationId xmlns:a16="http://schemas.microsoft.com/office/drawing/2014/main" id="{9F035CA4-5C39-4FFD-AE23-FF4A1F47A2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Pharyngokonjunktivales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Fieber</a:t>
            </a:r>
            <a:r>
              <a:rPr lang="en-US" altLang="en-US" sz="1200" i="1" dirty="0"/>
              <a:t> </a:t>
            </a:r>
            <a:r>
              <a:rPr lang="en-US" altLang="en-US" sz="1200" dirty="0"/>
              <a:t>(PCF)</a:t>
            </a:r>
          </a:p>
        </p:txBody>
      </p:sp>
      <p:sp>
        <p:nvSpPr>
          <p:cNvPr id="30731" name="Text Box 12">
            <a:extLst>
              <a:ext uri="{FF2B5EF4-FFF2-40B4-BE49-F238E27FC236}">
                <a16:creationId xmlns:a16="http://schemas.microsoft.com/office/drawing/2014/main" id="{5B290A95-F730-4C70-8F9C-B373E9BAF3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508375"/>
            <a:ext cx="2492375" cy="911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</a:t>
            </a:r>
            <a:r>
              <a:rPr lang="en-US" altLang="en-US" sz="1200" dirty="0" err="1"/>
              <a:t>Serotypen</a:t>
            </a:r>
            <a:r>
              <a:rPr lang="en-US" altLang="en-US" sz="1200" b="1" dirty="0">
                <a:solidFill>
                  <a:srgbClr val="0000FF"/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</a:t>
            </a:r>
            <a:r>
              <a:rPr lang="en-US" altLang="en-US" sz="1200" dirty="0" err="1"/>
              <a:t>Follikuläre</a:t>
            </a:r>
            <a:r>
              <a:rPr lang="en-US" altLang="en-US" sz="1200" dirty="0"/>
              <a:t> </a:t>
            </a:r>
            <a:r>
              <a:rPr lang="en-US" altLang="en-US" sz="1200" dirty="0" err="1"/>
              <a:t>Konjunktivitis</a:t>
            </a:r>
            <a:r>
              <a:rPr lang="en-US" altLang="en-US" sz="1200" dirty="0"/>
              <a:t> + </a:t>
            </a:r>
            <a:r>
              <a:rPr lang="en-US" altLang="en-US" sz="1200" b="1" dirty="0" err="1"/>
              <a:t>Fieber</a:t>
            </a:r>
            <a:r>
              <a:rPr lang="en-US" altLang="en-US" sz="1200" b="1" dirty="0"/>
              <a:t> </a:t>
            </a:r>
            <a:r>
              <a:rPr lang="en-US" altLang="en-US" sz="1200" dirty="0"/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</a:t>
            </a:r>
            <a:r>
              <a:rPr lang="en-US" altLang="en-US" sz="1200" b="1" dirty="0"/>
              <a:t>HA </a:t>
            </a:r>
            <a:r>
              <a:rPr lang="en-US" altLang="en-US" sz="1200" dirty="0"/>
              <a:t>+ </a:t>
            </a:r>
            <a:r>
              <a:rPr lang="en-US" altLang="en-US" sz="1200" b="1" dirty="0"/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</a:t>
            </a:r>
            <a:r>
              <a:rPr lang="en-US" altLang="en-US" sz="1200" dirty="0" err="1">
                <a:solidFill>
                  <a:srgbClr val="DDDDDD"/>
                </a:solidFill>
              </a:rPr>
              <a:t>Ähnlich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wie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eine</a:t>
            </a:r>
            <a:r>
              <a:rPr lang="en-US" altLang="en-US" sz="1200" dirty="0">
                <a:solidFill>
                  <a:srgbClr val="DDDDDD"/>
                </a:solidFill>
              </a:rPr>
              <a:t> Grippe</a:t>
            </a:r>
          </a:p>
        </p:txBody>
      </p:sp>
      <p:sp>
        <p:nvSpPr>
          <p:cNvPr id="30732" name="Line 13">
            <a:extLst>
              <a:ext uri="{FF2B5EF4-FFF2-40B4-BE49-F238E27FC236}">
                <a16:creationId xmlns:a16="http://schemas.microsoft.com/office/drawing/2014/main" id="{6F65496B-8AF6-4A97-9F2F-7A4EE12E1863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33" name="Rectangle 16">
            <a:extLst>
              <a:ext uri="{FF2B5EF4-FFF2-40B4-BE49-F238E27FC236}">
                <a16:creationId xmlns:a16="http://schemas.microsoft.com/office/drawing/2014/main" id="{C80B6B66-6E98-4790-A621-B9476D517B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3886200"/>
            <a:ext cx="457200" cy="23097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 err="1"/>
              <a:t>Symptom</a:t>
            </a:r>
            <a:endParaRPr lang="en-US" altLang="en-US" sz="800" dirty="0"/>
          </a:p>
        </p:txBody>
      </p:sp>
      <p:sp>
        <p:nvSpPr>
          <p:cNvPr id="30734" name="Rectangle 17">
            <a:extLst>
              <a:ext uri="{FF2B5EF4-FFF2-40B4-BE49-F238E27FC236}">
                <a16:creationId xmlns:a16="http://schemas.microsoft.com/office/drawing/2014/main" id="{CEE80BC2-D2E2-44DC-B15D-FEAFDBF0AB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9200" y="3913153"/>
            <a:ext cx="1009650" cy="23971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Symptom</a:t>
            </a:r>
          </a:p>
        </p:txBody>
      </p:sp>
      <p:sp>
        <p:nvSpPr>
          <p:cNvPr id="30735" name="Slide Number Placeholder 1">
            <a:extLst>
              <a:ext uri="{FF2B5EF4-FFF2-40B4-BE49-F238E27FC236}">
                <a16:creationId xmlns:a16="http://schemas.microsoft.com/office/drawing/2014/main" id="{D952EC80-70C6-4895-BDD6-42D652787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04AC0CC-AEB8-4225-BE1A-8B26B2253741}" type="slidenum">
              <a:rPr lang="en-US" altLang="en-US" sz="1000" smtClean="0"/>
              <a:t>40</a:t>
            </a:fld>
            <a:endParaRPr lang="en-US" altLang="en-US" sz="100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4C0FF0B-D258-4D45-A4B4-FB53484F8046}"/>
              </a:ext>
            </a:extLst>
          </p:cNvPr>
          <p:cNvSpPr/>
          <p:nvPr/>
        </p:nvSpPr>
        <p:spPr>
          <a:xfrm>
            <a:off x="5076825" y="3619193"/>
            <a:ext cx="717550" cy="228600"/>
          </a:xfrm>
          <a:prstGeom prst="rect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anchor="ctr"/>
          <a:lstStyle/>
          <a:p>
            <a:pPr algn="ctr" eaLnBrk="1" hangingPunct="1">
              <a:defRPr/>
            </a:pPr>
            <a:r>
              <a:rPr lang="en-US" sz="1200" dirty="0">
                <a:solidFill>
                  <a:schemeClr val="tx1"/>
                </a:solidFill>
              </a:rPr>
              <a:t>Anzeichen</a:t>
            </a:r>
          </a:p>
        </p:txBody>
      </p:sp>
      <p:sp>
        <p:nvSpPr>
          <p:cNvPr id="30738" name="Text Box 15">
            <a:extLst>
              <a:ext uri="{FF2B5EF4-FFF2-40B4-BE49-F238E27FC236}">
                <a16:creationId xmlns:a16="http://schemas.microsoft.com/office/drawing/2014/main" id="{3829F656-3A1D-41B2-9B90-029CF3F4F8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8225" y="2752725"/>
            <a:ext cx="28987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Epidemische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Keratokonjunktivitis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30739" name="Line 18">
            <a:extLst>
              <a:ext uri="{FF2B5EF4-FFF2-40B4-BE49-F238E27FC236}">
                <a16:creationId xmlns:a16="http://schemas.microsoft.com/office/drawing/2014/main" id="{EA8E7E9D-74F4-43CD-B03B-717456982240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" name="Text Box 17">
            <a:extLst>
              <a:ext uri="{FF2B5EF4-FFF2-40B4-BE49-F238E27FC236}">
                <a16:creationId xmlns:a16="http://schemas.microsoft.com/office/drawing/2014/main" id="{EFA28867-0307-4A59-576C-87A543B06E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Übertragung</a:t>
            </a:r>
            <a:r>
              <a:rPr lang="en-US" altLang="en-US" sz="1200" b="1" i="1" dirty="0">
                <a:solidFill>
                  <a:srgbClr val="0000FF"/>
                </a:solidFill>
              </a:rPr>
              <a:t> </a:t>
            </a:r>
            <a:r>
              <a:rPr lang="en-US" altLang="en-US" sz="1200" b="1" i="1" dirty="0" err="1">
                <a:solidFill>
                  <a:srgbClr val="0000FF"/>
                </a:solidFill>
              </a:rPr>
              <a:t>durch</a:t>
            </a:r>
            <a:r>
              <a:rPr lang="en-US" altLang="en-US" sz="1200" b="1" i="1" dirty="0">
                <a:solidFill>
                  <a:srgbClr val="0000FF"/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 und 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E765387A-A251-4FD7-B487-2966B3194A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32771" name="Line 3">
            <a:extLst>
              <a:ext uri="{FF2B5EF4-FFF2-40B4-BE49-F238E27FC236}">
                <a16:creationId xmlns:a16="http://schemas.microsoft.com/office/drawing/2014/main" id="{32817005-70F7-4282-BACA-41315BAA2D2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72" name="Text Box 4">
            <a:extLst>
              <a:ext uri="{FF2B5EF4-FFF2-40B4-BE49-F238E27FC236}">
                <a16:creationId xmlns:a16="http://schemas.microsoft.com/office/drawing/2014/main" id="{F4769A81-64F6-49C2-8171-1422ACD362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Drei Augensyndrome</a:t>
            </a:r>
          </a:p>
        </p:txBody>
      </p:sp>
      <p:sp>
        <p:nvSpPr>
          <p:cNvPr id="32773" name="Line 6">
            <a:extLst>
              <a:ext uri="{FF2B5EF4-FFF2-40B4-BE49-F238E27FC236}">
                <a16:creationId xmlns:a16="http://schemas.microsoft.com/office/drawing/2014/main" id="{387F8ED0-768E-4E9A-91C4-03EB6307E01A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74" name="Rectangle 7">
            <a:extLst>
              <a:ext uri="{FF2B5EF4-FFF2-40B4-BE49-F238E27FC236}">
                <a16:creationId xmlns:a16="http://schemas.microsoft.com/office/drawing/2014/main" id="{5848F404-0398-437F-B790-7084CDC1F3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2775" name="Text Box 8">
            <a:extLst>
              <a:ext uri="{FF2B5EF4-FFF2-40B4-BE49-F238E27FC236}">
                <a16:creationId xmlns:a16="http://schemas.microsoft.com/office/drawing/2014/main" id="{072D623F-FF5A-47B4-9ACF-D8B37FFB2C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/>
              <a:t>Follikuläre Konjunktivitis</a:t>
            </a:r>
          </a:p>
        </p:txBody>
      </p:sp>
      <p:sp>
        <p:nvSpPr>
          <p:cNvPr id="32776" name="Text Box 9">
            <a:extLst>
              <a:ext uri="{FF2B5EF4-FFF2-40B4-BE49-F238E27FC236}">
                <a16:creationId xmlns:a16="http://schemas.microsoft.com/office/drawing/2014/main" id="{1AE57859-34C7-4701-A597-E95C385BDB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621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--Leichte, vorübergehende </a:t>
            </a:r>
            <a:r>
              <a:rPr lang="en-US" altLang="en-US" sz="1200"/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--Keine ärztliche Behandlung</a:t>
            </a:r>
          </a:p>
        </p:txBody>
      </p:sp>
      <p:sp>
        <p:nvSpPr>
          <p:cNvPr id="32777" name="Rectangle 10">
            <a:extLst>
              <a:ext uri="{FF2B5EF4-FFF2-40B4-BE49-F238E27FC236}">
                <a16:creationId xmlns:a16="http://schemas.microsoft.com/office/drawing/2014/main" id="{51705753-1033-4AE9-A249-701044AF0C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2778" name="Text Box 11">
            <a:extLst>
              <a:ext uri="{FF2B5EF4-FFF2-40B4-BE49-F238E27FC236}">
                <a16:creationId xmlns:a16="http://schemas.microsoft.com/office/drawing/2014/main" id="{E7023E4F-585D-43E1-8CEA-AF67D41E2A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Pharyngokonjunktivales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Fieber</a:t>
            </a:r>
            <a:r>
              <a:rPr lang="en-US" altLang="en-US" sz="1200" i="1" dirty="0"/>
              <a:t> </a:t>
            </a:r>
            <a:r>
              <a:rPr lang="en-US" altLang="en-US" sz="1200" dirty="0"/>
              <a:t>(PCF)</a:t>
            </a:r>
          </a:p>
        </p:txBody>
      </p:sp>
      <p:sp>
        <p:nvSpPr>
          <p:cNvPr id="32779" name="Text Box 12">
            <a:extLst>
              <a:ext uri="{FF2B5EF4-FFF2-40B4-BE49-F238E27FC236}">
                <a16:creationId xmlns:a16="http://schemas.microsoft.com/office/drawing/2014/main" id="{10B59FD4-CEC1-481B-A203-6FA1E9F4B2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92375" cy="727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</a:t>
            </a:r>
            <a:r>
              <a:rPr lang="en-US" altLang="en-US" sz="1200" dirty="0" err="1"/>
              <a:t>Serotypen</a:t>
            </a:r>
            <a:r>
              <a:rPr lang="en-US" altLang="en-US" sz="1200" b="1" dirty="0">
                <a:solidFill>
                  <a:srgbClr val="0000FF"/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</a:t>
            </a:r>
            <a:r>
              <a:rPr lang="en-US" altLang="en-US" sz="1200" dirty="0" err="1"/>
              <a:t>Follikuläre</a:t>
            </a:r>
            <a:r>
              <a:rPr lang="en-US" altLang="en-US" sz="1200" dirty="0"/>
              <a:t> </a:t>
            </a:r>
            <a:r>
              <a:rPr lang="en-US" altLang="en-US" sz="1200" dirty="0" err="1"/>
              <a:t>Konjunktivitis</a:t>
            </a:r>
            <a:r>
              <a:rPr lang="en-US" altLang="en-US" sz="1200" dirty="0"/>
              <a:t> + </a:t>
            </a:r>
            <a:r>
              <a:rPr lang="en-US" altLang="en-US" sz="1200" b="1" dirty="0" err="1">
                <a:solidFill>
                  <a:srgbClr val="0000FF"/>
                </a:solidFill>
              </a:rPr>
              <a:t>Fieber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dirty="0"/>
              <a:t>+ </a:t>
            </a:r>
            <a:r>
              <a:rPr lang="en-US" altLang="en-US" sz="1200" b="1" dirty="0">
                <a:solidFill>
                  <a:srgbClr val="0000FF"/>
                </a:solidFill>
              </a:rPr>
              <a:t>HA </a:t>
            </a:r>
            <a:r>
              <a:rPr lang="en-US" altLang="en-US" sz="1200" dirty="0"/>
              <a:t>+ </a:t>
            </a:r>
            <a:r>
              <a:rPr lang="en-US" altLang="en-US" sz="1200" b="1" dirty="0">
                <a:solidFill>
                  <a:srgbClr val="0000FF"/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</a:t>
            </a:r>
            <a:r>
              <a:rPr lang="en-US" altLang="en-US" sz="1200" dirty="0" err="1">
                <a:solidFill>
                  <a:srgbClr val="DDDDDD"/>
                </a:solidFill>
              </a:rPr>
              <a:t>Ähnlich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wie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eine</a:t>
            </a:r>
            <a:r>
              <a:rPr lang="en-US" altLang="en-US" sz="1200" dirty="0">
                <a:solidFill>
                  <a:srgbClr val="DDDDDD"/>
                </a:solidFill>
              </a:rPr>
              <a:t> Grippe</a:t>
            </a:r>
          </a:p>
        </p:txBody>
      </p:sp>
      <p:sp>
        <p:nvSpPr>
          <p:cNvPr id="32780" name="Line 13">
            <a:extLst>
              <a:ext uri="{FF2B5EF4-FFF2-40B4-BE49-F238E27FC236}">
                <a16:creationId xmlns:a16="http://schemas.microsoft.com/office/drawing/2014/main" id="{4AC347A9-A0DE-4F62-8565-8A8FBD42E073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81" name="Slide Number Placeholder 1">
            <a:extLst>
              <a:ext uri="{FF2B5EF4-FFF2-40B4-BE49-F238E27FC236}">
                <a16:creationId xmlns:a16="http://schemas.microsoft.com/office/drawing/2014/main" id="{95138353-EF15-4ECB-8A2E-6245B8BCC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CA61B1F-C5AB-44E9-A947-DC5FE6EBA354}" type="slidenum">
              <a:rPr lang="en-US" altLang="en-US" sz="1000" smtClean="0"/>
              <a:t>41</a:t>
            </a:fld>
            <a:endParaRPr lang="en-US" altLang="en-US" sz="1000"/>
          </a:p>
        </p:txBody>
      </p:sp>
      <p:sp>
        <p:nvSpPr>
          <p:cNvPr id="32783" name="Text Box 15">
            <a:extLst>
              <a:ext uri="{FF2B5EF4-FFF2-40B4-BE49-F238E27FC236}">
                <a16:creationId xmlns:a16="http://schemas.microsoft.com/office/drawing/2014/main" id="{AF9FBD65-7588-4B0C-BC1E-F8913808DE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8225" y="2752725"/>
            <a:ext cx="28987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Epidemische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Keratokonjunktivitis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32784" name="Line 18">
            <a:extLst>
              <a:ext uri="{FF2B5EF4-FFF2-40B4-BE49-F238E27FC236}">
                <a16:creationId xmlns:a16="http://schemas.microsoft.com/office/drawing/2014/main" id="{683AF21B-2F69-4F01-8A65-D7348AD1FC11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13A50ADF-4240-D361-D00E-AD89510405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867930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>
                <a:solidFill>
                  <a:srgbClr val="0000FF"/>
                </a:solidFill>
              </a:rPr>
              <a:t>Übertragung durch…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0000FF"/>
                </a:solidFill>
              </a:rPr>
              <a:t>…engen Kontakt mit Augen- und Atemwegssekreten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0000FF"/>
                </a:solidFill>
              </a:rPr>
              <a:t>…kontaminierte Gegenstände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0000FF"/>
                </a:solidFill>
              </a:rPr>
              <a:t>…kontaminierte Schwimmbäder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EB655755-6167-4675-BCC7-9078C847AF5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34819" name="Line 3">
            <a:extLst>
              <a:ext uri="{FF2B5EF4-FFF2-40B4-BE49-F238E27FC236}">
                <a16:creationId xmlns:a16="http://schemas.microsoft.com/office/drawing/2014/main" id="{608FA3BF-F2DC-475C-9D06-8BDD536D38C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20" name="Text Box 4">
            <a:extLst>
              <a:ext uri="{FF2B5EF4-FFF2-40B4-BE49-F238E27FC236}">
                <a16:creationId xmlns:a16="http://schemas.microsoft.com/office/drawing/2014/main" id="{C3F11BC7-6372-4D0D-82B0-A5371A2091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Drei Augensyndrome</a:t>
            </a:r>
          </a:p>
        </p:txBody>
      </p:sp>
      <p:sp>
        <p:nvSpPr>
          <p:cNvPr id="34821" name="Line 6">
            <a:extLst>
              <a:ext uri="{FF2B5EF4-FFF2-40B4-BE49-F238E27FC236}">
                <a16:creationId xmlns:a16="http://schemas.microsoft.com/office/drawing/2014/main" id="{92A1467C-843D-4C53-8D72-1106A6A9054C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22" name="Rectangle 7">
            <a:extLst>
              <a:ext uri="{FF2B5EF4-FFF2-40B4-BE49-F238E27FC236}">
                <a16:creationId xmlns:a16="http://schemas.microsoft.com/office/drawing/2014/main" id="{3F31A3F9-3EB5-4015-A71A-D96C07D467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4823" name="Text Box 8">
            <a:extLst>
              <a:ext uri="{FF2B5EF4-FFF2-40B4-BE49-F238E27FC236}">
                <a16:creationId xmlns:a16="http://schemas.microsoft.com/office/drawing/2014/main" id="{8D4F1F52-222F-4E3D-A80C-96069ECAD2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/>
              <a:t>Follikuläre Konjunktivitis</a:t>
            </a:r>
          </a:p>
        </p:txBody>
      </p:sp>
      <p:sp>
        <p:nvSpPr>
          <p:cNvPr id="34824" name="Text Box 9">
            <a:extLst>
              <a:ext uri="{FF2B5EF4-FFF2-40B4-BE49-F238E27FC236}">
                <a16:creationId xmlns:a16="http://schemas.microsoft.com/office/drawing/2014/main" id="{29EB026C-32CD-470E-8D66-56A3057911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621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--Leichte, vorübergehende </a:t>
            </a:r>
            <a:r>
              <a:rPr lang="en-US" altLang="en-US" sz="1200"/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--Keine ärztliche Behandlung</a:t>
            </a:r>
          </a:p>
        </p:txBody>
      </p:sp>
      <p:sp>
        <p:nvSpPr>
          <p:cNvPr id="34825" name="Rectangle 10">
            <a:extLst>
              <a:ext uri="{FF2B5EF4-FFF2-40B4-BE49-F238E27FC236}">
                <a16:creationId xmlns:a16="http://schemas.microsoft.com/office/drawing/2014/main" id="{0E641E73-B248-4071-A229-48B71ECD61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4826" name="Text Box 11">
            <a:extLst>
              <a:ext uri="{FF2B5EF4-FFF2-40B4-BE49-F238E27FC236}">
                <a16:creationId xmlns:a16="http://schemas.microsoft.com/office/drawing/2014/main" id="{D4317A31-929B-4C1F-9416-F7054D5F02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Pharyngokonjunktivales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Fieber</a:t>
            </a:r>
            <a:r>
              <a:rPr lang="en-US" altLang="en-US" sz="1200" i="1" dirty="0"/>
              <a:t> </a:t>
            </a:r>
            <a:r>
              <a:rPr lang="en-US" altLang="en-US" sz="1200" dirty="0"/>
              <a:t>(PCF)</a:t>
            </a:r>
          </a:p>
        </p:txBody>
      </p:sp>
      <p:sp>
        <p:nvSpPr>
          <p:cNvPr id="34827" name="Text Box 12">
            <a:extLst>
              <a:ext uri="{FF2B5EF4-FFF2-40B4-BE49-F238E27FC236}">
                <a16:creationId xmlns:a16="http://schemas.microsoft.com/office/drawing/2014/main" id="{CE088DCB-91C0-4C03-A37F-0B73A66D21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92375" cy="911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--Serotypen</a:t>
            </a:r>
            <a:r>
              <a:rPr lang="en-US" altLang="en-US" sz="1200" b="1">
                <a:solidFill>
                  <a:srgbClr val="0000FF"/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--Follikuläre Konjunktivitis + </a:t>
            </a:r>
            <a:r>
              <a:rPr lang="en-US" altLang="en-US" sz="1200" b="1">
                <a:solidFill>
                  <a:srgbClr val="0000FF"/>
                </a:solidFill>
              </a:rPr>
              <a:t>Fieber </a:t>
            </a:r>
            <a:r>
              <a:rPr lang="en-US" altLang="en-US" sz="1200"/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  </a:t>
            </a:r>
            <a:r>
              <a:rPr lang="en-US" altLang="en-US" sz="1200" b="1">
                <a:solidFill>
                  <a:srgbClr val="0000FF"/>
                </a:solidFill>
              </a:rPr>
              <a:t>HA </a:t>
            </a:r>
            <a:r>
              <a:rPr lang="en-US" altLang="en-US" sz="1200"/>
              <a:t>+ </a:t>
            </a:r>
            <a:r>
              <a:rPr lang="en-US" altLang="en-US" sz="1200" b="1">
                <a:solidFill>
                  <a:srgbClr val="0000FF"/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--Ähnlich wie eine Grippe</a:t>
            </a:r>
          </a:p>
        </p:txBody>
      </p:sp>
      <p:sp>
        <p:nvSpPr>
          <p:cNvPr id="34828" name="Line 13">
            <a:extLst>
              <a:ext uri="{FF2B5EF4-FFF2-40B4-BE49-F238E27FC236}">
                <a16:creationId xmlns:a16="http://schemas.microsoft.com/office/drawing/2014/main" id="{5A160612-F3E8-4235-9F89-DD35D6DD7682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29" name="Rectangle 18">
            <a:extLst>
              <a:ext uri="{FF2B5EF4-FFF2-40B4-BE49-F238E27FC236}">
                <a16:creationId xmlns:a16="http://schemas.microsoft.com/office/drawing/2014/main" id="{8B111B14-2440-4D8A-8AAC-388241EDDA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4094692"/>
            <a:ext cx="533400" cy="228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dz</a:t>
            </a:r>
          </a:p>
        </p:txBody>
      </p:sp>
      <p:sp>
        <p:nvSpPr>
          <p:cNvPr id="34830" name="Slide Number Placeholder 1">
            <a:extLst>
              <a:ext uri="{FF2B5EF4-FFF2-40B4-BE49-F238E27FC236}">
                <a16:creationId xmlns:a16="http://schemas.microsoft.com/office/drawing/2014/main" id="{68081F5A-42DB-447E-AE43-B67BBD2BB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77610A9-E8D6-4CE7-B656-47C71274D7D6}" type="slidenum">
              <a:rPr lang="en-US" altLang="en-US" sz="1000" smtClean="0"/>
              <a:t>42</a:t>
            </a:fld>
            <a:endParaRPr lang="en-US" altLang="en-US" sz="1000"/>
          </a:p>
        </p:txBody>
      </p:sp>
      <p:sp>
        <p:nvSpPr>
          <p:cNvPr id="34832" name="Text Box 15">
            <a:extLst>
              <a:ext uri="{FF2B5EF4-FFF2-40B4-BE49-F238E27FC236}">
                <a16:creationId xmlns:a16="http://schemas.microsoft.com/office/drawing/2014/main" id="{EAC4D681-1B6A-4D31-8517-8104A4980A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8225" y="2752725"/>
            <a:ext cx="28987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Epidemische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Keratokonjunktivitis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34833" name="Line 18">
            <a:extLst>
              <a:ext uri="{FF2B5EF4-FFF2-40B4-BE49-F238E27FC236}">
                <a16:creationId xmlns:a16="http://schemas.microsoft.com/office/drawing/2014/main" id="{F0E4A8B7-433A-43B4-8ABC-BE1E97B67163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1737B426-E6CA-460F-47C2-B13077A9B0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Übertragung</a:t>
            </a:r>
            <a:r>
              <a:rPr lang="en-US" altLang="en-US" sz="1200" b="1" i="1" dirty="0">
                <a:solidFill>
                  <a:srgbClr val="0000FF"/>
                </a:solidFill>
              </a:rPr>
              <a:t> </a:t>
            </a:r>
            <a:r>
              <a:rPr lang="en-US" altLang="en-US" sz="1200" b="1" i="1" dirty="0" err="1">
                <a:solidFill>
                  <a:srgbClr val="0000FF"/>
                </a:solidFill>
              </a:rPr>
              <a:t>durch</a:t>
            </a:r>
            <a:r>
              <a:rPr lang="en-US" altLang="en-US" sz="1200" b="1" i="1" dirty="0">
                <a:solidFill>
                  <a:srgbClr val="0000FF"/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 und 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D49D61D6-84B3-4737-AF58-D4F8A18EE6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36867" name="Line 3">
            <a:extLst>
              <a:ext uri="{FF2B5EF4-FFF2-40B4-BE49-F238E27FC236}">
                <a16:creationId xmlns:a16="http://schemas.microsoft.com/office/drawing/2014/main" id="{1BD9882E-E62C-420D-B85E-E6C1C96FA98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68" name="Text Box 4">
            <a:extLst>
              <a:ext uri="{FF2B5EF4-FFF2-40B4-BE49-F238E27FC236}">
                <a16:creationId xmlns:a16="http://schemas.microsoft.com/office/drawing/2014/main" id="{389F9DCD-B7F1-4512-9B9B-4344ED0ADC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Drei Augensyndrome</a:t>
            </a:r>
          </a:p>
        </p:txBody>
      </p:sp>
      <p:sp>
        <p:nvSpPr>
          <p:cNvPr id="36869" name="Line 6">
            <a:extLst>
              <a:ext uri="{FF2B5EF4-FFF2-40B4-BE49-F238E27FC236}">
                <a16:creationId xmlns:a16="http://schemas.microsoft.com/office/drawing/2014/main" id="{EB73BA9A-47F7-48FB-93BD-E1FF2FAF8981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0" name="Rectangle 7">
            <a:extLst>
              <a:ext uri="{FF2B5EF4-FFF2-40B4-BE49-F238E27FC236}">
                <a16:creationId xmlns:a16="http://schemas.microsoft.com/office/drawing/2014/main" id="{80815252-94B6-4B98-9F8D-3CFF772DC9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6871" name="Text Box 8">
            <a:extLst>
              <a:ext uri="{FF2B5EF4-FFF2-40B4-BE49-F238E27FC236}">
                <a16:creationId xmlns:a16="http://schemas.microsoft.com/office/drawing/2014/main" id="{09FFF02B-17B7-483C-B452-A71F4F6247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/>
              <a:t>Follikuläre Konjunktivitis</a:t>
            </a:r>
          </a:p>
        </p:txBody>
      </p:sp>
      <p:sp>
        <p:nvSpPr>
          <p:cNvPr id="36872" name="Text Box 9">
            <a:extLst>
              <a:ext uri="{FF2B5EF4-FFF2-40B4-BE49-F238E27FC236}">
                <a16:creationId xmlns:a16="http://schemas.microsoft.com/office/drawing/2014/main" id="{6F7B4C3E-A607-4784-BF3A-0C824950FD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621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--Leichte, vorübergehende </a:t>
            </a:r>
            <a:r>
              <a:rPr lang="en-US" altLang="en-US" sz="1200"/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--Keine ärztliche Behandlung</a:t>
            </a:r>
          </a:p>
        </p:txBody>
      </p:sp>
      <p:sp>
        <p:nvSpPr>
          <p:cNvPr id="36873" name="Rectangle 10">
            <a:extLst>
              <a:ext uri="{FF2B5EF4-FFF2-40B4-BE49-F238E27FC236}">
                <a16:creationId xmlns:a16="http://schemas.microsoft.com/office/drawing/2014/main" id="{2484A175-6988-4AC2-9F67-68DD6E1277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6874" name="Text Box 11">
            <a:extLst>
              <a:ext uri="{FF2B5EF4-FFF2-40B4-BE49-F238E27FC236}">
                <a16:creationId xmlns:a16="http://schemas.microsoft.com/office/drawing/2014/main" id="{3081EE0A-92C8-442A-ACAC-E1002A5C05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Pharyngokonjunktivales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Fieber</a:t>
            </a:r>
            <a:r>
              <a:rPr lang="en-US" altLang="en-US" sz="1200" i="1" dirty="0"/>
              <a:t> </a:t>
            </a:r>
            <a:r>
              <a:rPr lang="en-US" altLang="en-US" sz="1200" dirty="0"/>
              <a:t>(PCF)</a:t>
            </a:r>
          </a:p>
        </p:txBody>
      </p:sp>
      <p:sp>
        <p:nvSpPr>
          <p:cNvPr id="36875" name="Text Box 12">
            <a:extLst>
              <a:ext uri="{FF2B5EF4-FFF2-40B4-BE49-F238E27FC236}">
                <a16:creationId xmlns:a16="http://schemas.microsoft.com/office/drawing/2014/main" id="{2BCA4B7D-7EC6-4426-B515-1EF5D30904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7015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--Serotypen</a:t>
            </a:r>
            <a:r>
              <a:rPr lang="en-US" altLang="en-US" sz="1200" b="1">
                <a:solidFill>
                  <a:srgbClr val="0000FF"/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--Follikuläre Konjunktivitis + </a:t>
            </a:r>
            <a:r>
              <a:rPr lang="en-US" altLang="en-US" sz="1200" b="1">
                <a:solidFill>
                  <a:srgbClr val="0000FF"/>
                </a:solidFill>
              </a:rPr>
              <a:t>Fieber </a:t>
            </a:r>
            <a:r>
              <a:rPr lang="en-US" altLang="en-US" sz="1200"/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  </a:t>
            </a:r>
            <a:r>
              <a:rPr lang="en-US" altLang="en-US" sz="1200" b="1">
                <a:solidFill>
                  <a:srgbClr val="0000FF"/>
                </a:solidFill>
              </a:rPr>
              <a:t>HA </a:t>
            </a:r>
            <a:r>
              <a:rPr lang="en-US" altLang="en-US" sz="1200"/>
              <a:t>+ </a:t>
            </a:r>
            <a:r>
              <a:rPr lang="en-US" altLang="en-US" sz="1200" b="1">
                <a:solidFill>
                  <a:srgbClr val="0000FF"/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--Ähnlich wie eine </a:t>
            </a:r>
            <a:r>
              <a:rPr lang="en-US" altLang="en-US" sz="1200" b="1">
                <a:solidFill>
                  <a:srgbClr val="0000FF"/>
                </a:solidFill>
              </a:rPr>
              <a:t>Grippe</a:t>
            </a:r>
          </a:p>
        </p:txBody>
      </p:sp>
      <p:sp>
        <p:nvSpPr>
          <p:cNvPr id="36876" name="Line 13">
            <a:extLst>
              <a:ext uri="{FF2B5EF4-FFF2-40B4-BE49-F238E27FC236}">
                <a16:creationId xmlns:a16="http://schemas.microsoft.com/office/drawing/2014/main" id="{24DCE90E-7934-4987-BEC8-E4E21AB4D9D9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7" name="Slide Number Placeholder 1">
            <a:extLst>
              <a:ext uri="{FF2B5EF4-FFF2-40B4-BE49-F238E27FC236}">
                <a16:creationId xmlns:a16="http://schemas.microsoft.com/office/drawing/2014/main" id="{BCAE7571-D78F-4421-835A-7352D5E09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D063C90-4DA0-442A-87F7-3C7F9E76D244}" type="slidenum">
              <a:rPr lang="en-US" altLang="en-US" sz="1000" smtClean="0"/>
              <a:t>43</a:t>
            </a:fld>
            <a:endParaRPr lang="en-US" altLang="en-US" sz="1000"/>
          </a:p>
        </p:txBody>
      </p:sp>
      <p:sp>
        <p:nvSpPr>
          <p:cNvPr id="36879" name="Text Box 15">
            <a:extLst>
              <a:ext uri="{FF2B5EF4-FFF2-40B4-BE49-F238E27FC236}">
                <a16:creationId xmlns:a16="http://schemas.microsoft.com/office/drawing/2014/main" id="{B25A3E21-72C7-4DDC-9274-AA87B9A2DC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8225" y="2752725"/>
            <a:ext cx="2898775" cy="210314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Epidemische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Keratokonjunktivitis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36880" name="Line 18">
            <a:extLst>
              <a:ext uri="{FF2B5EF4-FFF2-40B4-BE49-F238E27FC236}">
                <a16:creationId xmlns:a16="http://schemas.microsoft.com/office/drawing/2014/main" id="{E87718F7-29D8-4FC7-BBDA-1CDDD80E2653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BBEC2BBF-CAA1-8E67-D39F-231D327923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867930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>
                <a:solidFill>
                  <a:srgbClr val="0000FF"/>
                </a:solidFill>
              </a:rPr>
              <a:t>Übertragung durch…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0000FF"/>
                </a:solidFill>
              </a:rPr>
              <a:t>…engen Kontakt mit Augen- und Atemwegssekreten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0000FF"/>
                </a:solidFill>
              </a:rPr>
              <a:t>…kontaminierte Gegenstände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0000FF"/>
                </a:solidFill>
              </a:rPr>
              <a:t>…kontaminierte Schwimmbäder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9983418E-CEBC-4F21-A965-C647DCACDDF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40963" name="Line 3">
            <a:extLst>
              <a:ext uri="{FF2B5EF4-FFF2-40B4-BE49-F238E27FC236}">
                <a16:creationId xmlns:a16="http://schemas.microsoft.com/office/drawing/2014/main" id="{6C9B59BD-DDCF-4234-A481-808B24D46D1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64" name="Text Box 4">
            <a:extLst>
              <a:ext uri="{FF2B5EF4-FFF2-40B4-BE49-F238E27FC236}">
                <a16:creationId xmlns:a16="http://schemas.microsoft.com/office/drawing/2014/main" id="{47A63CC0-1179-4817-94DE-899EAFB1A1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Drei Augensyndrome</a:t>
            </a:r>
          </a:p>
        </p:txBody>
      </p:sp>
      <p:sp>
        <p:nvSpPr>
          <p:cNvPr id="40965" name="Line 6">
            <a:extLst>
              <a:ext uri="{FF2B5EF4-FFF2-40B4-BE49-F238E27FC236}">
                <a16:creationId xmlns:a16="http://schemas.microsoft.com/office/drawing/2014/main" id="{9DBF3392-7F23-4499-9DD6-88F3AE36D955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66" name="Rectangle 7">
            <a:extLst>
              <a:ext uri="{FF2B5EF4-FFF2-40B4-BE49-F238E27FC236}">
                <a16:creationId xmlns:a16="http://schemas.microsoft.com/office/drawing/2014/main" id="{0E7CC341-8956-4D7A-8A5A-7A26DF28DD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0967" name="Text Box 8">
            <a:extLst>
              <a:ext uri="{FF2B5EF4-FFF2-40B4-BE49-F238E27FC236}">
                <a16:creationId xmlns:a16="http://schemas.microsoft.com/office/drawing/2014/main" id="{B759EA9F-F887-4C7C-89A3-07E1D8EF07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/>
              <a:t>Follikuläre Konjunktivitis</a:t>
            </a:r>
          </a:p>
        </p:txBody>
      </p:sp>
      <p:sp>
        <p:nvSpPr>
          <p:cNvPr id="40968" name="Text Box 9">
            <a:extLst>
              <a:ext uri="{FF2B5EF4-FFF2-40B4-BE49-F238E27FC236}">
                <a16:creationId xmlns:a16="http://schemas.microsoft.com/office/drawing/2014/main" id="{30E6DEC6-1C24-481E-96AB-A3E12C5859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621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--Leichte, vorübergehende </a:t>
            </a:r>
            <a:r>
              <a:rPr lang="en-US" altLang="en-US" sz="1200"/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--Keine ärztliche Behandlung</a:t>
            </a:r>
          </a:p>
        </p:txBody>
      </p:sp>
      <p:sp>
        <p:nvSpPr>
          <p:cNvPr id="40969" name="Rectangle 10">
            <a:extLst>
              <a:ext uri="{FF2B5EF4-FFF2-40B4-BE49-F238E27FC236}">
                <a16:creationId xmlns:a16="http://schemas.microsoft.com/office/drawing/2014/main" id="{D9DBF202-BA5F-4DD2-B3C1-286C0EBBC1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0970" name="Text Box 11">
            <a:extLst>
              <a:ext uri="{FF2B5EF4-FFF2-40B4-BE49-F238E27FC236}">
                <a16:creationId xmlns:a16="http://schemas.microsoft.com/office/drawing/2014/main" id="{BD5B756C-2210-4910-9D00-0A36ADBC95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Pharyngokonjunktivales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Fieber</a:t>
            </a:r>
            <a:r>
              <a:rPr lang="en-US" altLang="en-US" sz="1200" i="1" dirty="0"/>
              <a:t> </a:t>
            </a:r>
            <a:r>
              <a:rPr lang="en-US" altLang="en-US" sz="1200" dirty="0"/>
              <a:t>(PCF)</a:t>
            </a:r>
          </a:p>
        </p:txBody>
      </p:sp>
      <p:sp>
        <p:nvSpPr>
          <p:cNvPr id="40971" name="Text Box 12">
            <a:extLst>
              <a:ext uri="{FF2B5EF4-FFF2-40B4-BE49-F238E27FC236}">
                <a16:creationId xmlns:a16="http://schemas.microsoft.com/office/drawing/2014/main" id="{20557333-CF6E-4738-8869-5F5FDBB2B5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7015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--Serotypen</a:t>
            </a:r>
            <a:r>
              <a:rPr lang="en-US" altLang="en-US" sz="1200" b="1">
                <a:solidFill>
                  <a:srgbClr val="0000FF"/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--Follikuläre Konjunktivitis + </a:t>
            </a:r>
            <a:r>
              <a:rPr lang="en-US" altLang="en-US" sz="1200" b="1">
                <a:solidFill>
                  <a:srgbClr val="0000FF"/>
                </a:solidFill>
              </a:rPr>
              <a:t>Fieber </a:t>
            </a:r>
            <a:r>
              <a:rPr lang="en-US" altLang="en-US" sz="1200"/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  </a:t>
            </a:r>
            <a:r>
              <a:rPr lang="en-US" altLang="en-US" sz="1200" b="1">
                <a:solidFill>
                  <a:srgbClr val="0000FF"/>
                </a:solidFill>
              </a:rPr>
              <a:t>HA </a:t>
            </a:r>
            <a:r>
              <a:rPr lang="en-US" altLang="en-US" sz="1200"/>
              <a:t>+ </a:t>
            </a:r>
            <a:r>
              <a:rPr lang="en-US" altLang="en-US" sz="1200" b="1">
                <a:solidFill>
                  <a:srgbClr val="0000FF"/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--Ähnlich wie eine </a:t>
            </a:r>
            <a:r>
              <a:rPr lang="en-US" altLang="en-US" sz="1200" b="1">
                <a:solidFill>
                  <a:srgbClr val="0000FF"/>
                </a:solidFill>
              </a:rPr>
              <a:t>Grippe</a:t>
            </a:r>
          </a:p>
        </p:txBody>
      </p:sp>
      <p:sp>
        <p:nvSpPr>
          <p:cNvPr id="40972" name="Line 13">
            <a:extLst>
              <a:ext uri="{FF2B5EF4-FFF2-40B4-BE49-F238E27FC236}">
                <a16:creationId xmlns:a16="http://schemas.microsoft.com/office/drawing/2014/main" id="{5500753E-396F-4B86-B138-9C5BD6A73A6C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73" name="Rectangle 14">
            <a:extLst>
              <a:ext uri="{FF2B5EF4-FFF2-40B4-BE49-F238E27FC236}">
                <a16:creationId xmlns:a16="http://schemas.microsoft.com/office/drawing/2014/main" id="{A6278D1F-F020-4537-B6DC-AA8CB877A2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0974" name="Text Box 15">
            <a:extLst>
              <a:ext uri="{FF2B5EF4-FFF2-40B4-BE49-F238E27FC236}">
                <a16:creationId xmlns:a16="http://schemas.microsoft.com/office/drawing/2014/main" id="{04E8D37D-AE9D-4C3C-9D70-B0D7BAA960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8225" y="2752725"/>
            <a:ext cx="28987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Epidemische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/>
              <a:t>Keratokonjunktivitis </a:t>
            </a:r>
            <a:r>
              <a:rPr lang="en-US" altLang="en-US" sz="1200" dirty="0"/>
              <a:t>(EKC)</a:t>
            </a:r>
          </a:p>
        </p:txBody>
      </p:sp>
      <p:sp>
        <p:nvSpPr>
          <p:cNvPr id="40975" name="Line 18">
            <a:extLst>
              <a:ext uri="{FF2B5EF4-FFF2-40B4-BE49-F238E27FC236}">
                <a16:creationId xmlns:a16="http://schemas.microsoft.com/office/drawing/2014/main" id="{146555AD-42E8-42E8-B8D6-6DC7A0EFEFA9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76" name="Slide Number Placeholder 1">
            <a:extLst>
              <a:ext uri="{FF2B5EF4-FFF2-40B4-BE49-F238E27FC236}">
                <a16:creationId xmlns:a16="http://schemas.microsoft.com/office/drawing/2014/main" id="{628D9E3D-7241-4654-B5CF-D5BEEF92B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B5C8A33-0E72-40EC-AA1D-804A1F633CFE}" type="slidenum">
              <a:rPr lang="en-US" altLang="en-US" sz="1000" smtClean="0"/>
              <a:t>44</a:t>
            </a:fld>
            <a:endParaRPr lang="en-US" altLang="en-US" sz="1000"/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ECCD144D-0ED1-76B5-C417-A75F14A17C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Übertragung</a:t>
            </a:r>
            <a:r>
              <a:rPr lang="en-US" altLang="en-US" sz="1200" b="1" i="1" dirty="0">
                <a:solidFill>
                  <a:srgbClr val="0000FF"/>
                </a:solidFill>
              </a:rPr>
              <a:t> </a:t>
            </a:r>
            <a:r>
              <a:rPr lang="en-US" altLang="en-US" sz="1200" b="1" i="1" dirty="0" err="1">
                <a:solidFill>
                  <a:srgbClr val="0000FF"/>
                </a:solidFill>
              </a:rPr>
              <a:t>durch</a:t>
            </a:r>
            <a:r>
              <a:rPr lang="en-US" altLang="en-US" sz="1200" b="1" i="1" dirty="0">
                <a:solidFill>
                  <a:srgbClr val="0000FF"/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 und 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309D5E-4A64-9542-2F6A-5BA12897FF8A}"/>
              </a:ext>
            </a:extLst>
          </p:cNvPr>
          <p:cNvSpPr txBox="1"/>
          <p:nvPr/>
        </p:nvSpPr>
        <p:spPr>
          <a:xfrm>
            <a:off x="6064624" y="3624582"/>
            <a:ext cx="3025775" cy="584775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rgbClr val="0000FF"/>
                </a:solidFill>
              </a:rPr>
              <a:t>EKC ist das einzige Syndrom mit signifikanter Hornhautbeteiligung</a:t>
            </a:r>
          </a:p>
        </p:txBody>
      </p:sp>
      <p:sp>
        <p:nvSpPr>
          <p:cNvPr id="5" name="Rectangle 25">
            <a:extLst>
              <a:ext uri="{FF2B5EF4-FFF2-40B4-BE49-F238E27FC236}">
                <a16:creationId xmlns:a16="http://schemas.microsoft.com/office/drawing/2014/main" id="{B043C23C-4706-E9F9-9032-44B5070B51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0750" y="3843338"/>
            <a:ext cx="2869780" cy="228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6C9481-1DB3-D5AA-DC3D-825EFE6B0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1D8170A4-1A3C-6AC4-53A9-18B5E9D35C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40963" name="Line 3">
            <a:extLst>
              <a:ext uri="{FF2B5EF4-FFF2-40B4-BE49-F238E27FC236}">
                <a16:creationId xmlns:a16="http://schemas.microsoft.com/office/drawing/2014/main" id="{6BEB0487-00E8-11D2-C041-8DA2D8836D7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64" name="Text Box 4">
            <a:extLst>
              <a:ext uri="{FF2B5EF4-FFF2-40B4-BE49-F238E27FC236}">
                <a16:creationId xmlns:a16="http://schemas.microsoft.com/office/drawing/2014/main" id="{A24CB10F-196E-F2F6-D9C7-F4488D0569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Drei Augensyndrome</a:t>
            </a:r>
          </a:p>
        </p:txBody>
      </p:sp>
      <p:sp>
        <p:nvSpPr>
          <p:cNvPr id="40965" name="Line 6">
            <a:extLst>
              <a:ext uri="{FF2B5EF4-FFF2-40B4-BE49-F238E27FC236}">
                <a16:creationId xmlns:a16="http://schemas.microsoft.com/office/drawing/2014/main" id="{87E091A5-E298-CD48-3275-9CF690C33BC0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66" name="Rectangle 7">
            <a:extLst>
              <a:ext uri="{FF2B5EF4-FFF2-40B4-BE49-F238E27FC236}">
                <a16:creationId xmlns:a16="http://schemas.microsoft.com/office/drawing/2014/main" id="{EB5AE9D9-C09D-C2D4-0E60-4E375B5421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0967" name="Text Box 8">
            <a:extLst>
              <a:ext uri="{FF2B5EF4-FFF2-40B4-BE49-F238E27FC236}">
                <a16:creationId xmlns:a16="http://schemas.microsoft.com/office/drawing/2014/main" id="{20BFBCAC-9392-3950-E85E-66509E7400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/>
              <a:t>Follikuläre Konjunktivitis</a:t>
            </a:r>
          </a:p>
        </p:txBody>
      </p:sp>
      <p:sp>
        <p:nvSpPr>
          <p:cNvPr id="40968" name="Text Box 9">
            <a:extLst>
              <a:ext uri="{FF2B5EF4-FFF2-40B4-BE49-F238E27FC236}">
                <a16:creationId xmlns:a16="http://schemas.microsoft.com/office/drawing/2014/main" id="{C0B14A0B-39B6-0905-BEC0-FDF9867F14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621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--Leichte, vorübergehende </a:t>
            </a:r>
            <a:r>
              <a:rPr lang="en-US" altLang="en-US" sz="1200"/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--Keine ärztliche Behandlung</a:t>
            </a:r>
          </a:p>
        </p:txBody>
      </p:sp>
      <p:sp>
        <p:nvSpPr>
          <p:cNvPr id="40969" name="Rectangle 10">
            <a:extLst>
              <a:ext uri="{FF2B5EF4-FFF2-40B4-BE49-F238E27FC236}">
                <a16:creationId xmlns:a16="http://schemas.microsoft.com/office/drawing/2014/main" id="{3F5A0E40-7C8D-F3FA-8822-D4C7CFD5F2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0970" name="Text Box 11">
            <a:extLst>
              <a:ext uri="{FF2B5EF4-FFF2-40B4-BE49-F238E27FC236}">
                <a16:creationId xmlns:a16="http://schemas.microsoft.com/office/drawing/2014/main" id="{8256103A-98FA-6EF8-676A-3C325DDF55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Pharyngokonjunktivales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Fieber</a:t>
            </a:r>
            <a:r>
              <a:rPr lang="en-US" altLang="en-US" sz="1200" i="1" dirty="0"/>
              <a:t> </a:t>
            </a:r>
            <a:r>
              <a:rPr lang="en-US" altLang="en-US" sz="1200" dirty="0"/>
              <a:t>(PCF)</a:t>
            </a:r>
          </a:p>
        </p:txBody>
      </p:sp>
      <p:sp>
        <p:nvSpPr>
          <p:cNvPr id="40971" name="Text Box 12">
            <a:extLst>
              <a:ext uri="{FF2B5EF4-FFF2-40B4-BE49-F238E27FC236}">
                <a16:creationId xmlns:a16="http://schemas.microsoft.com/office/drawing/2014/main" id="{87B71AB7-A99A-BC64-4E00-255A8A4F73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7015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--Serotypen</a:t>
            </a:r>
            <a:r>
              <a:rPr lang="en-US" altLang="en-US" sz="1200" b="1">
                <a:solidFill>
                  <a:srgbClr val="0000FF"/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--Follikuläre Konjunktivitis + </a:t>
            </a:r>
            <a:r>
              <a:rPr lang="en-US" altLang="en-US" sz="1200" b="1">
                <a:solidFill>
                  <a:srgbClr val="0000FF"/>
                </a:solidFill>
              </a:rPr>
              <a:t>Fieber </a:t>
            </a:r>
            <a:r>
              <a:rPr lang="en-US" altLang="en-US" sz="1200"/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  </a:t>
            </a:r>
            <a:r>
              <a:rPr lang="en-US" altLang="en-US" sz="1200" b="1">
                <a:solidFill>
                  <a:srgbClr val="0000FF"/>
                </a:solidFill>
              </a:rPr>
              <a:t>HA </a:t>
            </a:r>
            <a:r>
              <a:rPr lang="en-US" altLang="en-US" sz="1200"/>
              <a:t>+ </a:t>
            </a:r>
            <a:r>
              <a:rPr lang="en-US" altLang="en-US" sz="1200" b="1">
                <a:solidFill>
                  <a:srgbClr val="0000FF"/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--Ähnlich wie eine </a:t>
            </a:r>
            <a:r>
              <a:rPr lang="en-US" altLang="en-US" sz="1200" b="1">
                <a:solidFill>
                  <a:srgbClr val="0000FF"/>
                </a:solidFill>
              </a:rPr>
              <a:t>Grippe</a:t>
            </a:r>
          </a:p>
        </p:txBody>
      </p:sp>
      <p:sp>
        <p:nvSpPr>
          <p:cNvPr id="40972" name="Line 13">
            <a:extLst>
              <a:ext uri="{FF2B5EF4-FFF2-40B4-BE49-F238E27FC236}">
                <a16:creationId xmlns:a16="http://schemas.microsoft.com/office/drawing/2014/main" id="{66F4577C-5878-F119-FEF0-5D72CAF6E2E2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73" name="Rectangle 14">
            <a:extLst>
              <a:ext uri="{FF2B5EF4-FFF2-40B4-BE49-F238E27FC236}">
                <a16:creationId xmlns:a16="http://schemas.microsoft.com/office/drawing/2014/main" id="{2AF7F8EF-68E0-EA06-C4B5-3DB0E2C6BC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0974" name="Text Box 15">
            <a:extLst>
              <a:ext uri="{FF2B5EF4-FFF2-40B4-BE49-F238E27FC236}">
                <a16:creationId xmlns:a16="http://schemas.microsoft.com/office/drawing/2014/main" id="{57DD2387-3C9F-3DAD-26F8-A6A75ACD51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8225" y="2752725"/>
            <a:ext cx="28987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Epidemische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Keratokonjunktivitis</a:t>
            </a:r>
            <a:r>
              <a:rPr lang="en-US" altLang="en-US" sz="1200" i="1" dirty="0"/>
              <a:t> </a:t>
            </a:r>
            <a:r>
              <a:rPr lang="en-US" altLang="en-US" sz="1200" dirty="0"/>
              <a:t>(EKC)</a:t>
            </a:r>
          </a:p>
        </p:txBody>
      </p:sp>
      <p:sp>
        <p:nvSpPr>
          <p:cNvPr id="40975" name="Line 18">
            <a:extLst>
              <a:ext uri="{FF2B5EF4-FFF2-40B4-BE49-F238E27FC236}">
                <a16:creationId xmlns:a16="http://schemas.microsoft.com/office/drawing/2014/main" id="{47BBC39C-3A18-615D-7837-9BE4AAA33F59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76" name="Slide Number Placeholder 1">
            <a:extLst>
              <a:ext uri="{FF2B5EF4-FFF2-40B4-BE49-F238E27FC236}">
                <a16:creationId xmlns:a16="http://schemas.microsoft.com/office/drawing/2014/main" id="{D0E1D364-CCDD-D5F6-CF31-E69961728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B5C8A33-0E72-40EC-AA1D-804A1F633CFE}" type="slidenum">
              <a:rPr lang="en-US" altLang="en-US" sz="1000" smtClean="0"/>
              <a:t>45</a:t>
            </a:fld>
            <a:endParaRPr lang="en-US" altLang="en-US" sz="1000"/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5A3CD467-286D-0790-892A-E65255251D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Übertragung</a:t>
            </a:r>
            <a:r>
              <a:rPr lang="en-US" altLang="en-US" sz="1200" b="1" i="1" dirty="0">
                <a:solidFill>
                  <a:srgbClr val="0000FF"/>
                </a:solidFill>
              </a:rPr>
              <a:t> </a:t>
            </a:r>
            <a:r>
              <a:rPr lang="en-US" altLang="en-US" sz="1200" b="1" i="1" dirty="0" err="1">
                <a:solidFill>
                  <a:srgbClr val="0000FF"/>
                </a:solidFill>
              </a:rPr>
              <a:t>durch</a:t>
            </a:r>
            <a:r>
              <a:rPr lang="en-US" altLang="en-US" sz="1200" b="1" i="1" dirty="0">
                <a:solidFill>
                  <a:srgbClr val="0000FF"/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 und 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BB3EF9-03A7-EEB8-CEB7-C98EFA5BC502}"/>
              </a:ext>
            </a:extLst>
          </p:cNvPr>
          <p:cNvSpPr txBox="1"/>
          <p:nvPr/>
        </p:nvSpPr>
        <p:spPr>
          <a:xfrm>
            <a:off x="6064624" y="3624582"/>
            <a:ext cx="3025775" cy="584775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rgbClr val="0000FF"/>
                </a:solidFill>
              </a:rPr>
              <a:t>EKC ist das einzige Syndrom mit signifikanter Hornhautbeteiligung</a:t>
            </a:r>
          </a:p>
        </p:txBody>
      </p:sp>
    </p:spTree>
    <p:extLst>
      <p:ext uri="{BB962C8B-B14F-4D97-AF65-F5344CB8AC3E}">
        <p14:creationId xmlns:p14="http://schemas.microsoft.com/office/powerpoint/2010/main" val="202827653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28F053C6-B7DB-4793-BEC6-7CD1D5B33E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43011" name="Line 3">
            <a:extLst>
              <a:ext uri="{FF2B5EF4-FFF2-40B4-BE49-F238E27FC236}">
                <a16:creationId xmlns:a16="http://schemas.microsoft.com/office/drawing/2014/main" id="{44310A1C-F1EF-4D16-B5BB-6D4CDB8E6B6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12" name="Text Box 4">
            <a:extLst>
              <a:ext uri="{FF2B5EF4-FFF2-40B4-BE49-F238E27FC236}">
                <a16:creationId xmlns:a16="http://schemas.microsoft.com/office/drawing/2014/main" id="{C72B77EA-B05C-4120-9037-D5EF16367A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Drei Augensyndrome</a:t>
            </a:r>
          </a:p>
        </p:txBody>
      </p:sp>
      <p:sp>
        <p:nvSpPr>
          <p:cNvPr id="43013" name="Line 6">
            <a:extLst>
              <a:ext uri="{FF2B5EF4-FFF2-40B4-BE49-F238E27FC236}">
                <a16:creationId xmlns:a16="http://schemas.microsoft.com/office/drawing/2014/main" id="{8AEC2178-A478-4338-934E-DA48B17E6E21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14" name="Rectangle 7">
            <a:extLst>
              <a:ext uri="{FF2B5EF4-FFF2-40B4-BE49-F238E27FC236}">
                <a16:creationId xmlns:a16="http://schemas.microsoft.com/office/drawing/2014/main" id="{0E333040-A6E8-4B50-89F4-76CCB7951B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3015" name="Text Box 8">
            <a:extLst>
              <a:ext uri="{FF2B5EF4-FFF2-40B4-BE49-F238E27FC236}">
                <a16:creationId xmlns:a16="http://schemas.microsoft.com/office/drawing/2014/main" id="{8F4AEC09-C3FF-4169-AE80-0AC872A542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/>
              <a:t>Follikuläre Konjunktivitis</a:t>
            </a:r>
          </a:p>
        </p:txBody>
      </p:sp>
      <p:sp>
        <p:nvSpPr>
          <p:cNvPr id="43016" name="Text Box 9">
            <a:extLst>
              <a:ext uri="{FF2B5EF4-FFF2-40B4-BE49-F238E27FC236}">
                <a16:creationId xmlns:a16="http://schemas.microsoft.com/office/drawing/2014/main" id="{2CFBF1C5-3B71-49D2-B92A-B8F153C7E7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621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--Leichte, vorübergehende </a:t>
            </a:r>
            <a:r>
              <a:rPr lang="en-US" altLang="en-US" sz="1200"/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--Keine ärztliche Behandlung</a:t>
            </a:r>
          </a:p>
        </p:txBody>
      </p:sp>
      <p:sp>
        <p:nvSpPr>
          <p:cNvPr id="43017" name="Rectangle 10">
            <a:extLst>
              <a:ext uri="{FF2B5EF4-FFF2-40B4-BE49-F238E27FC236}">
                <a16:creationId xmlns:a16="http://schemas.microsoft.com/office/drawing/2014/main" id="{5AB7FD29-A4BC-40C3-8950-9A2467D0A0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3018" name="Text Box 11">
            <a:extLst>
              <a:ext uri="{FF2B5EF4-FFF2-40B4-BE49-F238E27FC236}">
                <a16:creationId xmlns:a16="http://schemas.microsoft.com/office/drawing/2014/main" id="{EA86DED2-96DC-4082-99CF-DD27D0B8F7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Pharyngokonjunktivales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Fieber</a:t>
            </a:r>
            <a:r>
              <a:rPr lang="en-US" altLang="en-US" sz="1200" i="1" dirty="0"/>
              <a:t> </a:t>
            </a:r>
            <a:r>
              <a:rPr lang="en-US" altLang="en-US" sz="1200" dirty="0"/>
              <a:t>(PCF)</a:t>
            </a:r>
          </a:p>
        </p:txBody>
      </p:sp>
      <p:sp>
        <p:nvSpPr>
          <p:cNvPr id="43019" name="Text Box 12">
            <a:extLst>
              <a:ext uri="{FF2B5EF4-FFF2-40B4-BE49-F238E27FC236}">
                <a16:creationId xmlns:a16="http://schemas.microsoft.com/office/drawing/2014/main" id="{AEF46219-0F9B-4702-8912-BFD86EC5F5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7015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--Serotypen</a:t>
            </a:r>
            <a:r>
              <a:rPr lang="en-US" altLang="en-US" sz="1200" b="1">
                <a:solidFill>
                  <a:srgbClr val="0000FF"/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--Follikuläre Konjunktivitis + </a:t>
            </a:r>
            <a:r>
              <a:rPr lang="en-US" altLang="en-US" sz="1200" b="1">
                <a:solidFill>
                  <a:srgbClr val="0000FF"/>
                </a:solidFill>
              </a:rPr>
              <a:t>Fieber </a:t>
            </a:r>
            <a:r>
              <a:rPr lang="en-US" altLang="en-US" sz="1200"/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  </a:t>
            </a:r>
            <a:r>
              <a:rPr lang="en-US" altLang="en-US" sz="1200" b="1">
                <a:solidFill>
                  <a:srgbClr val="0000FF"/>
                </a:solidFill>
              </a:rPr>
              <a:t>HA </a:t>
            </a:r>
            <a:r>
              <a:rPr lang="en-US" altLang="en-US" sz="1200"/>
              <a:t>+ </a:t>
            </a:r>
            <a:r>
              <a:rPr lang="en-US" altLang="en-US" sz="1200" b="1">
                <a:solidFill>
                  <a:srgbClr val="0000FF"/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--Ähnlich wie eine </a:t>
            </a:r>
            <a:r>
              <a:rPr lang="en-US" altLang="en-US" sz="1200" b="1">
                <a:solidFill>
                  <a:srgbClr val="0000FF"/>
                </a:solidFill>
              </a:rPr>
              <a:t>Grippe</a:t>
            </a:r>
          </a:p>
        </p:txBody>
      </p:sp>
      <p:sp>
        <p:nvSpPr>
          <p:cNvPr id="43020" name="Line 13">
            <a:extLst>
              <a:ext uri="{FF2B5EF4-FFF2-40B4-BE49-F238E27FC236}">
                <a16:creationId xmlns:a16="http://schemas.microsoft.com/office/drawing/2014/main" id="{B1D7C56D-30FC-4868-BBAD-84C9A3060AE0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21" name="Rectangle 14">
            <a:extLst>
              <a:ext uri="{FF2B5EF4-FFF2-40B4-BE49-F238E27FC236}">
                <a16:creationId xmlns:a16="http://schemas.microsoft.com/office/drawing/2014/main" id="{D1DA3768-931B-4D3C-BA93-148F8F2173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3022" name="Text Box 16">
            <a:extLst>
              <a:ext uri="{FF2B5EF4-FFF2-40B4-BE49-F238E27FC236}">
                <a16:creationId xmlns:a16="http://schemas.microsoft.com/office/drawing/2014/main" id="{8492FF7C-1C0E-4712-BB3F-881EB8EC0D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3487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--Serotypen</a:t>
            </a:r>
            <a:r>
              <a:rPr lang="en-US" altLang="en-US" sz="1200" b="1">
                <a:solidFill>
                  <a:srgbClr val="0000FF"/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DDDDDD"/>
                </a:solidFill>
              </a:rPr>
              <a:t>--Kann von einer oberen Atemwegsinfektion (</a:t>
            </a:r>
            <a:r>
              <a:rPr lang="en-US" altLang="en-US" sz="1200" b="1">
                <a:solidFill>
                  <a:srgbClr val="DDDDDD"/>
                </a:solidFill>
              </a:rPr>
              <a:t>URTI</a:t>
            </a:r>
            <a:r>
              <a:rPr lang="en-US" altLang="en-US" sz="1200">
                <a:solidFill>
                  <a:srgbClr val="DDDDDD"/>
                </a:solidFill>
              </a:rPr>
              <a:t>) vorausgegangen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>
                <a:solidFill>
                  <a:srgbClr val="DDDDDD"/>
                </a:solidFill>
              </a:rPr>
              <a:t>nd</a:t>
            </a:r>
            <a:r>
              <a:rPr lang="en-US" altLang="en-US" sz="1200">
                <a:solidFill>
                  <a:srgbClr val="DDDDDD"/>
                </a:solidFill>
              </a:rPr>
              <a:t>--Beteiligung des zweiten Auges innerhalb von</a:t>
            </a:r>
            <a:r>
              <a:rPr lang="en-US" altLang="en-US" sz="1200" b="1">
                <a:solidFill>
                  <a:srgbClr val="DDDDDD"/>
                </a:solidFill>
              </a:rPr>
              <a:t> 3–7 Tagen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DDDDDD"/>
                </a:solidFill>
              </a:rPr>
              <a:t>--Stadien: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DDDDDD"/>
                </a:solidFill>
              </a:rPr>
              <a:t>    Oberer Atemweg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DDDDDD"/>
                </a:solidFill>
              </a:rPr>
              <a:t>     </a:t>
            </a:r>
            <a:r>
              <a:rPr lang="en-US" altLang="en-US" sz="1200" b="1">
                <a:solidFill>
                  <a:srgbClr val="DDDDDD"/>
                </a:solidFill>
              </a:rPr>
              <a:t>Schwere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DDDDDD"/>
                </a:solidFill>
              </a:rPr>
              <a:t>     </a:t>
            </a:r>
            <a:r>
              <a:rPr lang="en-US" altLang="en-US" sz="1200" b="1">
                <a:solidFill>
                  <a:srgbClr val="DDDDDD"/>
                </a:solidFill>
              </a:rPr>
              <a:t>Subepitheliale Infiltrate </a:t>
            </a:r>
            <a:r>
              <a:rPr lang="en-US" altLang="en-US" sz="1200">
                <a:solidFill>
                  <a:srgbClr val="DDDDDD"/>
                </a:solidFill>
              </a:rPr>
              <a:t>(SEI)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DDDDDD"/>
                </a:solidFill>
              </a:rPr>
              <a:t>--Behandlung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DDDDDD"/>
                </a:solidFill>
              </a:rPr>
              <a:t>  --Symptomatische Behandlung: ATs, kühle Kompressen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DDDDDD"/>
                </a:solidFill>
              </a:rPr>
              <a:t>  --Membranen: QOD ablösen; +/- Steroide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DDDDDD"/>
                </a:solidFill>
              </a:rPr>
              <a:t>  --SEI: +/- Steroide</a:t>
            </a:r>
          </a:p>
        </p:txBody>
      </p:sp>
      <p:sp>
        <p:nvSpPr>
          <p:cNvPr id="43023" name="Line 18">
            <a:extLst>
              <a:ext uri="{FF2B5EF4-FFF2-40B4-BE49-F238E27FC236}">
                <a16:creationId xmlns:a16="http://schemas.microsoft.com/office/drawing/2014/main" id="{28074F3D-E329-49FE-BA15-FEC8C28FD08E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24" name="Rectangle 24">
            <a:extLst>
              <a:ext uri="{FF2B5EF4-FFF2-40B4-BE49-F238E27FC236}">
                <a16:creationId xmlns:a16="http://schemas.microsoft.com/office/drawing/2014/main" id="{50536AC1-B960-4D45-9E5C-DEDADF2393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0" y="3397780"/>
            <a:ext cx="762000" cy="228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#,#,#</a:t>
            </a:r>
          </a:p>
        </p:txBody>
      </p:sp>
      <p:sp>
        <p:nvSpPr>
          <p:cNvPr id="43025" name="Slide Number Placeholder 1">
            <a:extLst>
              <a:ext uri="{FF2B5EF4-FFF2-40B4-BE49-F238E27FC236}">
                <a16:creationId xmlns:a16="http://schemas.microsoft.com/office/drawing/2014/main" id="{1AABB9AA-0344-46EE-8689-BCC47C19C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A32E783-F82A-4B10-9416-0078F48F59DC}" type="slidenum">
              <a:rPr lang="en-US" altLang="en-US" sz="1000" smtClean="0"/>
              <a:t>46</a:t>
            </a:fld>
            <a:endParaRPr lang="en-US" altLang="en-US" sz="1000"/>
          </a:p>
        </p:txBody>
      </p:sp>
      <p:sp>
        <p:nvSpPr>
          <p:cNvPr id="43026" name="Text Box 15">
            <a:extLst>
              <a:ext uri="{FF2B5EF4-FFF2-40B4-BE49-F238E27FC236}">
                <a16:creationId xmlns:a16="http://schemas.microsoft.com/office/drawing/2014/main" id="{AF6647B7-CE55-478E-9738-41AD1697A4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Epidemische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Keratokonjunktivitis</a:t>
            </a:r>
            <a:r>
              <a:rPr lang="en-US" altLang="en-US" sz="1200" i="1" dirty="0"/>
              <a:t> </a:t>
            </a:r>
            <a:r>
              <a:rPr lang="en-US" altLang="en-US" sz="1200" dirty="0"/>
              <a:t>(EKC)</a:t>
            </a:r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9C7C2DF4-76AC-00E9-7AF0-28C6793E15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Übertragung</a:t>
            </a:r>
            <a:r>
              <a:rPr lang="en-US" altLang="en-US" sz="1200" b="1" i="1" dirty="0">
                <a:solidFill>
                  <a:srgbClr val="0000FF"/>
                </a:solidFill>
              </a:rPr>
              <a:t> </a:t>
            </a:r>
            <a:r>
              <a:rPr lang="en-US" altLang="en-US" sz="1200" b="1" i="1" dirty="0" err="1">
                <a:solidFill>
                  <a:srgbClr val="0000FF"/>
                </a:solidFill>
              </a:rPr>
              <a:t>durch</a:t>
            </a:r>
            <a:r>
              <a:rPr lang="en-US" altLang="en-US" sz="1200" b="1" i="1" dirty="0">
                <a:solidFill>
                  <a:srgbClr val="0000FF"/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 und 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68158734-1ADA-4A4E-920F-CCE1ABAF4F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45059" name="Line 3">
            <a:extLst>
              <a:ext uri="{FF2B5EF4-FFF2-40B4-BE49-F238E27FC236}">
                <a16:creationId xmlns:a16="http://schemas.microsoft.com/office/drawing/2014/main" id="{92727DFB-FE1E-424E-BE74-28FABA8C75E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60" name="Text Box 4">
            <a:extLst>
              <a:ext uri="{FF2B5EF4-FFF2-40B4-BE49-F238E27FC236}">
                <a16:creationId xmlns:a16="http://schemas.microsoft.com/office/drawing/2014/main" id="{640B8C3B-5E3D-431A-9EE7-844200C1E4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Drei Augensyndrome</a:t>
            </a:r>
          </a:p>
        </p:txBody>
      </p:sp>
      <p:sp>
        <p:nvSpPr>
          <p:cNvPr id="45061" name="Line 6">
            <a:extLst>
              <a:ext uri="{FF2B5EF4-FFF2-40B4-BE49-F238E27FC236}">
                <a16:creationId xmlns:a16="http://schemas.microsoft.com/office/drawing/2014/main" id="{78431132-C731-488C-9C83-838F67840C67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62" name="Rectangle 7">
            <a:extLst>
              <a:ext uri="{FF2B5EF4-FFF2-40B4-BE49-F238E27FC236}">
                <a16:creationId xmlns:a16="http://schemas.microsoft.com/office/drawing/2014/main" id="{89501301-E71F-4AE7-B700-46373E6D16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5063" name="Text Box 8">
            <a:extLst>
              <a:ext uri="{FF2B5EF4-FFF2-40B4-BE49-F238E27FC236}">
                <a16:creationId xmlns:a16="http://schemas.microsoft.com/office/drawing/2014/main" id="{99C9607E-B220-46AB-B020-2E05557279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/>
              <a:t>Follikuläre Konjunktivitis</a:t>
            </a:r>
          </a:p>
        </p:txBody>
      </p:sp>
      <p:sp>
        <p:nvSpPr>
          <p:cNvPr id="45064" name="Text Box 9">
            <a:extLst>
              <a:ext uri="{FF2B5EF4-FFF2-40B4-BE49-F238E27FC236}">
                <a16:creationId xmlns:a16="http://schemas.microsoft.com/office/drawing/2014/main" id="{E90405A6-9B01-436D-BCFE-DF567228E9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621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--Leichte, vorübergehende </a:t>
            </a:r>
            <a:r>
              <a:rPr lang="en-US" altLang="en-US" sz="1200"/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--Keine ärztliche Behandlung</a:t>
            </a:r>
          </a:p>
        </p:txBody>
      </p:sp>
      <p:sp>
        <p:nvSpPr>
          <p:cNvPr id="45065" name="Rectangle 10">
            <a:extLst>
              <a:ext uri="{FF2B5EF4-FFF2-40B4-BE49-F238E27FC236}">
                <a16:creationId xmlns:a16="http://schemas.microsoft.com/office/drawing/2014/main" id="{C117C2F6-A22D-46BA-A657-7E0E42AE2C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5066" name="Text Box 11">
            <a:extLst>
              <a:ext uri="{FF2B5EF4-FFF2-40B4-BE49-F238E27FC236}">
                <a16:creationId xmlns:a16="http://schemas.microsoft.com/office/drawing/2014/main" id="{721DD9E2-6FCD-4C1C-B270-F454579499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Pharyngokonjunktivales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Fieber</a:t>
            </a:r>
            <a:r>
              <a:rPr lang="en-US" altLang="en-US" sz="1200" i="1" dirty="0"/>
              <a:t> </a:t>
            </a:r>
            <a:r>
              <a:rPr lang="en-US" altLang="en-US" sz="1200" dirty="0"/>
              <a:t>(PCF)</a:t>
            </a:r>
          </a:p>
        </p:txBody>
      </p:sp>
      <p:sp>
        <p:nvSpPr>
          <p:cNvPr id="45067" name="Text Box 12">
            <a:extLst>
              <a:ext uri="{FF2B5EF4-FFF2-40B4-BE49-F238E27FC236}">
                <a16:creationId xmlns:a16="http://schemas.microsoft.com/office/drawing/2014/main" id="{D55E1C83-3244-48E0-842A-3D3523A1AB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7015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--Serotypen</a:t>
            </a:r>
            <a:r>
              <a:rPr lang="en-US" altLang="en-US" sz="1200" b="1">
                <a:solidFill>
                  <a:srgbClr val="0000FF"/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--Follikuläre Konjunktivitis + </a:t>
            </a:r>
            <a:r>
              <a:rPr lang="en-US" altLang="en-US" sz="1200" b="1">
                <a:solidFill>
                  <a:srgbClr val="0000FF"/>
                </a:solidFill>
              </a:rPr>
              <a:t>Fieber </a:t>
            </a:r>
            <a:r>
              <a:rPr lang="en-US" altLang="en-US" sz="1200"/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  </a:t>
            </a:r>
            <a:r>
              <a:rPr lang="en-US" altLang="en-US" sz="1200" b="1">
                <a:solidFill>
                  <a:srgbClr val="0000FF"/>
                </a:solidFill>
              </a:rPr>
              <a:t>HA </a:t>
            </a:r>
            <a:r>
              <a:rPr lang="en-US" altLang="en-US" sz="1200"/>
              <a:t>+ </a:t>
            </a:r>
            <a:r>
              <a:rPr lang="en-US" altLang="en-US" sz="1200" b="1">
                <a:solidFill>
                  <a:srgbClr val="0000FF"/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--Ähnlich wie eine </a:t>
            </a:r>
            <a:r>
              <a:rPr lang="en-US" altLang="en-US" sz="1200" b="1">
                <a:solidFill>
                  <a:srgbClr val="0000FF"/>
                </a:solidFill>
              </a:rPr>
              <a:t>Grippe</a:t>
            </a:r>
          </a:p>
        </p:txBody>
      </p:sp>
      <p:sp>
        <p:nvSpPr>
          <p:cNvPr id="45068" name="Line 13">
            <a:extLst>
              <a:ext uri="{FF2B5EF4-FFF2-40B4-BE49-F238E27FC236}">
                <a16:creationId xmlns:a16="http://schemas.microsoft.com/office/drawing/2014/main" id="{782ABF54-6FC1-4547-ADFA-6B3881F373B9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69" name="Rectangle 14">
            <a:extLst>
              <a:ext uri="{FF2B5EF4-FFF2-40B4-BE49-F238E27FC236}">
                <a16:creationId xmlns:a16="http://schemas.microsoft.com/office/drawing/2014/main" id="{C2DE4FCB-BBB0-47CB-897A-6DFF667585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5070" name="Text Box 16">
            <a:extLst>
              <a:ext uri="{FF2B5EF4-FFF2-40B4-BE49-F238E27FC236}">
                <a16:creationId xmlns:a16="http://schemas.microsoft.com/office/drawing/2014/main" id="{E98D12C6-9F34-4931-8D47-66321B6D21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3487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--Serotypen</a:t>
            </a:r>
            <a:r>
              <a:rPr lang="en-US" altLang="en-US" sz="1200" b="1">
                <a:solidFill>
                  <a:srgbClr val="0000FF"/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DDDDDD"/>
                </a:solidFill>
              </a:rPr>
              <a:t>--Kann von einer oberen Atemwegsinfektion (</a:t>
            </a:r>
            <a:r>
              <a:rPr lang="en-US" altLang="en-US" sz="1200" b="1">
                <a:solidFill>
                  <a:srgbClr val="DDDDDD"/>
                </a:solidFill>
              </a:rPr>
              <a:t>URTI</a:t>
            </a:r>
            <a:r>
              <a:rPr lang="en-US" altLang="en-US" sz="1200">
                <a:solidFill>
                  <a:srgbClr val="DDDDDD"/>
                </a:solidFill>
              </a:rPr>
              <a:t>) vorausgegangen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>
                <a:solidFill>
                  <a:srgbClr val="DDDDDD"/>
                </a:solidFill>
              </a:rPr>
              <a:t>nd</a:t>
            </a:r>
            <a:r>
              <a:rPr lang="en-US" altLang="en-US" sz="1200">
                <a:solidFill>
                  <a:srgbClr val="DDDDDD"/>
                </a:solidFill>
              </a:rPr>
              <a:t>--Das zweite Auge ist nach</a:t>
            </a:r>
            <a:r>
              <a:rPr lang="en-US" altLang="en-US" sz="1200" b="1">
                <a:solidFill>
                  <a:srgbClr val="DDDDDD"/>
                </a:solidFill>
              </a:rPr>
              <a:t> 3–7 Tagen </a:t>
            </a:r>
            <a:r>
              <a:rPr lang="en-US" altLang="en-US" sz="1200">
                <a:solidFill>
                  <a:srgbClr val="DDDDDD"/>
                </a:solidFill>
              </a:rPr>
              <a:t>betroffen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DDDDDD"/>
                </a:solidFill>
              </a:rPr>
              <a:t>--Stadien: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DDDDDD"/>
                </a:solidFill>
              </a:rPr>
              <a:t>    Oberer Atemweg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DDDDDD"/>
                </a:solidFill>
              </a:rPr>
              <a:t>     </a:t>
            </a:r>
            <a:r>
              <a:rPr lang="en-US" altLang="en-US" sz="1200" b="1">
                <a:solidFill>
                  <a:srgbClr val="DDDDDD"/>
                </a:solidFill>
              </a:rPr>
              <a:t>Schwere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DDDDDD"/>
                </a:solidFill>
              </a:rPr>
              <a:t>     </a:t>
            </a:r>
            <a:r>
              <a:rPr lang="en-US" altLang="en-US" sz="1200" b="1">
                <a:solidFill>
                  <a:srgbClr val="DDDDDD"/>
                </a:solidFill>
              </a:rPr>
              <a:t>Subepitheliale Infiltrate </a:t>
            </a:r>
            <a:r>
              <a:rPr lang="en-US" altLang="en-US" sz="1200">
                <a:solidFill>
                  <a:srgbClr val="DDDDDD"/>
                </a:solidFill>
              </a:rPr>
              <a:t>(SEI)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DDDDDD"/>
                </a:solidFill>
              </a:rPr>
              <a:t>--Behandlung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DDDDDD"/>
                </a:solidFill>
              </a:rPr>
              <a:t>  --Symptomatische Behandlung: ATs, kühle Kompressen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DDDDDD"/>
                </a:solidFill>
              </a:rPr>
              <a:t>  --Membranen: QOD ablösen; +/- Steroide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DDDDDD"/>
                </a:solidFill>
              </a:rPr>
              <a:t>  --SEI: +/- Steroide</a:t>
            </a:r>
          </a:p>
        </p:txBody>
      </p:sp>
      <p:sp>
        <p:nvSpPr>
          <p:cNvPr id="45071" name="Line 18">
            <a:extLst>
              <a:ext uri="{FF2B5EF4-FFF2-40B4-BE49-F238E27FC236}">
                <a16:creationId xmlns:a16="http://schemas.microsoft.com/office/drawing/2014/main" id="{4854D17C-D12E-4626-B3A3-AA236BD20759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72" name="Slide Number Placeholder 1">
            <a:extLst>
              <a:ext uri="{FF2B5EF4-FFF2-40B4-BE49-F238E27FC236}">
                <a16:creationId xmlns:a16="http://schemas.microsoft.com/office/drawing/2014/main" id="{0A882B44-1C8D-4A66-B593-8949B3AC4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FA26DD6-BDDF-4700-97D7-60E99F037A60}" type="slidenum">
              <a:rPr lang="en-US" altLang="en-US" sz="1000" smtClean="0"/>
              <a:t>47</a:t>
            </a:fld>
            <a:endParaRPr lang="en-US" altLang="en-US" sz="1000"/>
          </a:p>
        </p:txBody>
      </p:sp>
      <p:sp>
        <p:nvSpPr>
          <p:cNvPr id="45073" name="Text Box 15">
            <a:extLst>
              <a:ext uri="{FF2B5EF4-FFF2-40B4-BE49-F238E27FC236}">
                <a16:creationId xmlns:a16="http://schemas.microsoft.com/office/drawing/2014/main" id="{BB27BB34-FB85-416C-8145-5531BAE64F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Epidemische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Keratokonjunktivitis</a:t>
            </a:r>
            <a:r>
              <a:rPr lang="en-US" altLang="en-US" sz="1200" i="1" dirty="0"/>
              <a:t> </a:t>
            </a:r>
            <a:r>
              <a:rPr lang="en-US" altLang="en-US" sz="1200" dirty="0"/>
              <a:t>(EKC)</a:t>
            </a:r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3F587FCA-8E89-27A3-5DB5-01C02E886A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Übertragung</a:t>
            </a:r>
            <a:r>
              <a:rPr lang="en-US" altLang="en-US" sz="1200" b="1" i="1" dirty="0">
                <a:solidFill>
                  <a:srgbClr val="0000FF"/>
                </a:solidFill>
              </a:rPr>
              <a:t> </a:t>
            </a:r>
            <a:r>
              <a:rPr lang="en-US" altLang="en-US" sz="1200" b="1" i="1" dirty="0" err="1">
                <a:solidFill>
                  <a:srgbClr val="0000FF"/>
                </a:solidFill>
              </a:rPr>
              <a:t>durch</a:t>
            </a:r>
            <a:r>
              <a:rPr lang="en-US" altLang="en-US" sz="1200" b="1" i="1" dirty="0">
                <a:solidFill>
                  <a:srgbClr val="0000FF"/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 und 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F60E8DF5-E946-44DE-BD7E-C55B200C5BB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47107" name="Line 3">
            <a:extLst>
              <a:ext uri="{FF2B5EF4-FFF2-40B4-BE49-F238E27FC236}">
                <a16:creationId xmlns:a16="http://schemas.microsoft.com/office/drawing/2014/main" id="{7A54B3F1-32E4-4FC6-942F-7CBE686B5AF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108" name="Text Box 4">
            <a:extLst>
              <a:ext uri="{FF2B5EF4-FFF2-40B4-BE49-F238E27FC236}">
                <a16:creationId xmlns:a16="http://schemas.microsoft.com/office/drawing/2014/main" id="{602BCAEF-1441-4C6A-8442-3A4A74BAAF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Drei Augensyndrome</a:t>
            </a:r>
          </a:p>
        </p:txBody>
      </p:sp>
      <p:sp>
        <p:nvSpPr>
          <p:cNvPr id="47109" name="Line 6">
            <a:extLst>
              <a:ext uri="{FF2B5EF4-FFF2-40B4-BE49-F238E27FC236}">
                <a16:creationId xmlns:a16="http://schemas.microsoft.com/office/drawing/2014/main" id="{3467D1EC-5E6E-4DBB-A4AD-F81F50613A84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110" name="Rectangle 7">
            <a:extLst>
              <a:ext uri="{FF2B5EF4-FFF2-40B4-BE49-F238E27FC236}">
                <a16:creationId xmlns:a16="http://schemas.microsoft.com/office/drawing/2014/main" id="{5394B09A-CBB6-434B-ACB8-3FFBEDBDD6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7111" name="Text Box 8">
            <a:extLst>
              <a:ext uri="{FF2B5EF4-FFF2-40B4-BE49-F238E27FC236}">
                <a16:creationId xmlns:a16="http://schemas.microsoft.com/office/drawing/2014/main" id="{90A2BA9E-9CC0-4E84-ACE0-9FE465071F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/>
              <a:t>Follikuläre Konjunktivitis</a:t>
            </a:r>
          </a:p>
        </p:txBody>
      </p:sp>
      <p:sp>
        <p:nvSpPr>
          <p:cNvPr id="47112" name="Text Box 9">
            <a:extLst>
              <a:ext uri="{FF2B5EF4-FFF2-40B4-BE49-F238E27FC236}">
                <a16:creationId xmlns:a16="http://schemas.microsoft.com/office/drawing/2014/main" id="{E928518F-4579-4DAA-AA04-73EE1BF725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621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--Leichte, vorübergehende </a:t>
            </a:r>
            <a:r>
              <a:rPr lang="en-US" altLang="en-US" sz="1200"/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--Keine ärztliche Behandlung</a:t>
            </a:r>
          </a:p>
        </p:txBody>
      </p:sp>
      <p:sp>
        <p:nvSpPr>
          <p:cNvPr id="47113" name="Rectangle 10">
            <a:extLst>
              <a:ext uri="{FF2B5EF4-FFF2-40B4-BE49-F238E27FC236}">
                <a16:creationId xmlns:a16="http://schemas.microsoft.com/office/drawing/2014/main" id="{D5AA667A-3405-41B0-8166-21EA9B16E4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7114" name="Text Box 11">
            <a:extLst>
              <a:ext uri="{FF2B5EF4-FFF2-40B4-BE49-F238E27FC236}">
                <a16:creationId xmlns:a16="http://schemas.microsoft.com/office/drawing/2014/main" id="{9975714F-172B-4F84-A923-3C5B058BCC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Pharyngokonjunktivales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Fieber</a:t>
            </a:r>
            <a:r>
              <a:rPr lang="en-US" altLang="en-US" sz="1200" i="1" dirty="0"/>
              <a:t> </a:t>
            </a:r>
            <a:r>
              <a:rPr lang="en-US" altLang="en-US" sz="1200" dirty="0"/>
              <a:t>(PCF)</a:t>
            </a:r>
          </a:p>
        </p:txBody>
      </p:sp>
      <p:sp>
        <p:nvSpPr>
          <p:cNvPr id="47115" name="Text Box 12">
            <a:extLst>
              <a:ext uri="{FF2B5EF4-FFF2-40B4-BE49-F238E27FC236}">
                <a16:creationId xmlns:a16="http://schemas.microsoft.com/office/drawing/2014/main" id="{E1DDCB51-B05B-4F70-A14A-CD937AFEC6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7015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--Serotypen</a:t>
            </a:r>
            <a:r>
              <a:rPr lang="en-US" altLang="en-US" sz="1200" b="1">
                <a:solidFill>
                  <a:srgbClr val="0000FF"/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--Follikuläre Konjunktivitis + </a:t>
            </a:r>
            <a:r>
              <a:rPr lang="en-US" altLang="en-US" sz="1200" b="1">
                <a:solidFill>
                  <a:srgbClr val="0000FF"/>
                </a:solidFill>
              </a:rPr>
              <a:t>Fieber </a:t>
            </a:r>
            <a:r>
              <a:rPr lang="en-US" altLang="en-US" sz="1200"/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  </a:t>
            </a:r>
            <a:r>
              <a:rPr lang="en-US" altLang="en-US" sz="1200" b="1">
                <a:solidFill>
                  <a:srgbClr val="0000FF"/>
                </a:solidFill>
              </a:rPr>
              <a:t>HA </a:t>
            </a:r>
            <a:r>
              <a:rPr lang="en-US" altLang="en-US" sz="1200"/>
              <a:t>+ </a:t>
            </a:r>
            <a:r>
              <a:rPr lang="en-US" altLang="en-US" sz="1200" b="1">
                <a:solidFill>
                  <a:srgbClr val="0000FF"/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--Ähnlich wie eine </a:t>
            </a:r>
            <a:r>
              <a:rPr lang="en-US" altLang="en-US" sz="1200" b="1">
                <a:solidFill>
                  <a:srgbClr val="0000FF"/>
                </a:solidFill>
              </a:rPr>
              <a:t>Grippe</a:t>
            </a:r>
          </a:p>
        </p:txBody>
      </p:sp>
      <p:sp>
        <p:nvSpPr>
          <p:cNvPr id="47116" name="Line 13">
            <a:extLst>
              <a:ext uri="{FF2B5EF4-FFF2-40B4-BE49-F238E27FC236}">
                <a16:creationId xmlns:a16="http://schemas.microsoft.com/office/drawing/2014/main" id="{3DE8D654-9BE0-4FE4-9726-56385A0FF3A5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117" name="Rectangle 14">
            <a:extLst>
              <a:ext uri="{FF2B5EF4-FFF2-40B4-BE49-F238E27FC236}">
                <a16:creationId xmlns:a16="http://schemas.microsoft.com/office/drawing/2014/main" id="{59B34F39-353B-468A-9641-E034061304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7118" name="Text Box 16">
            <a:extLst>
              <a:ext uri="{FF2B5EF4-FFF2-40B4-BE49-F238E27FC236}">
                <a16:creationId xmlns:a16="http://schemas.microsoft.com/office/drawing/2014/main" id="{821C5D70-6ED6-4A0F-A431-21AEE39F8D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3589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</a:t>
            </a:r>
            <a:r>
              <a:rPr lang="en-US" altLang="en-US" sz="1200" dirty="0" err="1"/>
              <a:t>Serotypen</a:t>
            </a:r>
            <a:r>
              <a:rPr lang="en-US" altLang="en-US" sz="1200" b="1" dirty="0">
                <a:solidFill>
                  <a:srgbClr val="0000FF"/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</a:t>
            </a:r>
            <a:r>
              <a:rPr lang="en-US" altLang="en-US" sz="1200" dirty="0" err="1"/>
              <a:t>Kann</a:t>
            </a:r>
            <a:r>
              <a:rPr lang="en-US" altLang="en-US" sz="1200" dirty="0"/>
              <a:t> </a:t>
            </a:r>
            <a:r>
              <a:rPr lang="en-US" altLang="en-US" sz="1200" dirty="0" err="1"/>
              <a:t>einer</a:t>
            </a:r>
            <a:r>
              <a:rPr lang="en-US" altLang="en-US" sz="1200" dirty="0"/>
              <a:t> </a:t>
            </a:r>
            <a:r>
              <a:rPr lang="en-US" altLang="en-US" sz="1200" dirty="0" err="1"/>
              <a:t>oberen</a:t>
            </a:r>
            <a:r>
              <a:rPr lang="en-US" altLang="en-US" sz="1200" dirty="0"/>
              <a:t> </a:t>
            </a:r>
            <a:r>
              <a:rPr lang="en-US" altLang="en-US" sz="1200" dirty="0" err="1"/>
              <a:t>Atemwegsinfektion</a:t>
            </a:r>
            <a:r>
              <a:rPr lang="en-US" altLang="en-US" sz="1200" dirty="0"/>
              <a:t> (</a:t>
            </a:r>
            <a:r>
              <a:rPr lang="en-US" altLang="en-US" sz="1200" b="1" dirty="0">
                <a:solidFill>
                  <a:srgbClr val="0000FF"/>
                </a:solidFill>
              </a:rPr>
              <a:t>URTI</a:t>
            </a:r>
            <a:r>
              <a:rPr lang="en-US" altLang="en-US" sz="1200" dirty="0"/>
              <a:t>) </a:t>
            </a:r>
            <a:r>
              <a:rPr lang="en-US" altLang="en-US" sz="1200" dirty="0" err="1"/>
              <a:t>folgen</a:t>
            </a:r>
            <a:endParaRPr lang="en-US" altLang="en-US" sz="12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 err="1">
                <a:solidFill>
                  <a:srgbClr val="DDDDDD"/>
                </a:solidFill>
              </a:rPr>
              <a:t>nd</a:t>
            </a:r>
            <a:r>
              <a:rPr lang="en-US" altLang="en-US" sz="1200" dirty="0">
                <a:solidFill>
                  <a:srgbClr val="DDDDDD"/>
                </a:solidFill>
              </a:rPr>
              <a:t>--</a:t>
            </a:r>
            <a:r>
              <a:rPr lang="en-US" altLang="en-US" sz="1200" dirty="0" err="1">
                <a:solidFill>
                  <a:srgbClr val="DDDDDD"/>
                </a:solidFill>
              </a:rPr>
              <a:t>Beteiligung</a:t>
            </a:r>
            <a:r>
              <a:rPr lang="en-US" altLang="en-US" sz="1200" dirty="0">
                <a:solidFill>
                  <a:srgbClr val="DDDDDD"/>
                </a:solidFill>
              </a:rPr>
              <a:t> des </a:t>
            </a:r>
            <a:r>
              <a:rPr lang="en-US" altLang="en-US" sz="1200" dirty="0" err="1">
                <a:solidFill>
                  <a:srgbClr val="DDDDDD"/>
                </a:solidFill>
              </a:rPr>
              <a:t>zweiten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Auges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innerhalb</a:t>
            </a:r>
            <a:r>
              <a:rPr lang="en-US" altLang="en-US" sz="1200" dirty="0">
                <a:solidFill>
                  <a:srgbClr val="DDDDDD"/>
                </a:solidFill>
              </a:rPr>
              <a:t> von</a:t>
            </a:r>
            <a:r>
              <a:rPr lang="en-US" altLang="en-US" sz="1200" b="1" dirty="0">
                <a:solidFill>
                  <a:srgbClr val="DDDDDD"/>
                </a:solidFill>
              </a:rPr>
              <a:t> 3–7 </a:t>
            </a:r>
            <a:r>
              <a:rPr lang="en-US" altLang="en-US" sz="1200" b="1" dirty="0" err="1">
                <a:solidFill>
                  <a:srgbClr val="DDDDDD"/>
                </a:solidFill>
              </a:rPr>
              <a:t>Tagen</a:t>
            </a:r>
            <a:endParaRPr lang="en-US" altLang="en-US" sz="1200" b="1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</a:t>
            </a:r>
            <a:r>
              <a:rPr lang="en-US" altLang="en-US" sz="1200" dirty="0" err="1">
                <a:solidFill>
                  <a:srgbClr val="DDDDDD"/>
                </a:solidFill>
              </a:rPr>
              <a:t>Stadien</a:t>
            </a:r>
            <a:r>
              <a:rPr lang="en-US" altLang="en-US" sz="1200" dirty="0">
                <a:solidFill>
                  <a:srgbClr val="DDDDDD"/>
                </a:solidFill>
              </a:rPr>
              <a:t>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DDDDDD"/>
                </a:solidFill>
              </a:rPr>
              <a:t>    </a:t>
            </a:r>
            <a:r>
              <a:rPr lang="en-US" altLang="en-US" sz="1200" b="1" dirty="0" err="1">
                <a:solidFill>
                  <a:srgbClr val="DDDDDD"/>
                </a:solidFill>
              </a:rPr>
              <a:t>Oberer</a:t>
            </a:r>
            <a:r>
              <a:rPr lang="en-US" altLang="en-US" sz="1200" b="1" dirty="0">
                <a:solidFill>
                  <a:srgbClr val="DDDDDD"/>
                </a:solidFill>
              </a:rPr>
              <a:t> </a:t>
            </a:r>
            <a:r>
              <a:rPr lang="en-US" altLang="en-US" sz="1200" b="1" dirty="0" err="1">
                <a:solidFill>
                  <a:srgbClr val="DDDDDD"/>
                </a:solidFill>
              </a:rPr>
              <a:t>Atemweg</a:t>
            </a:r>
            <a:endParaRPr lang="en-US" altLang="en-US" sz="1200" b="1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   </a:t>
            </a:r>
            <a:r>
              <a:rPr lang="en-US" altLang="en-US" sz="1200" b="1" dirty="0" err="1">
                <a:solidFill>
                  <a:srgbClr val="DDDDDD"/>
                </a:solidFill>
              </a:rPr>
              <a:t>Schwere</a:t>
            </a:r>
            <a:r>
              <a:rPr lang="en-US" altLang="en-US" sz="1200" b="1" dirty="0">
                <a:solidFill>
                  <a:srgbClr val="DDDDDD"/>
                </a:solidFill>
              </a:rPr>
              <a:t> </a:t>
            </a:r>
            <a:r>
              <a:rPr lang="en-US" altLang="en-US" sz="1200" b="1" dirty="0" err="1">
                <a:solidFill>
                  <a:srgbClr val="DDDDDD"/>
                </a:solidFill>
              </a:rPr>
              <a:t>follikuläre</a:t>
            </a:r>
            <a:r>
              <a:rPr lang="en-US" altLang="en-US" sz="1200" b="1" dirty="0">
                <a:solidFill>
                  <a:srgbClr val="DDDDDD"/>
                </a:solidFill>
              </a:rPr>
              <a:t> </a:t>
            </a:r>
            <a:r>
              <a:rPr lang="en-US" altLang="en-US" sz="1200" b="1" dirty="0" err="1">
                <a:solidFill>
                  <a:srgbClr val="DDDDDD"/>
                </a:solidFill>
              </a:rPr>
              <a:t>Konjunktivitis</a:t>
            </a:r>
            <a:endParaRPr lang="en-US" altLang="en-US" sz="1200" b="1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   </a:t>
            </a:r>
            <a:r>
              <a:rPr lang="en-US" altLang="en-US" sz="1200" b="1" dirty="0" err="1">
                <a:solidFill>
                  <a:srgbClr val="DDDDDD"/>
                </a:solidFill>
              </a:rPr>
              <a:t>Subepitheliale</a:t>
            </a:r>
            <a:r>
              <a:rPr lang="en-US" altLang="en-US" sz="1200" b="1" dirty="0">
                <a:solidFill>
                  <a:srgbClr val="DDDDDD"/>
                </a:solidFill>
              </a:rPr>
              <a:t> Infiltrate </a:t>
            </a:r>
            <a:r>
              <a:rPr lang="en-US" altLang="en-US" sz="1200" dirty="0">
                <a:solidFill>
                  <a:srgbClr val="DDDDDD"/>
                </a:solidFill>
              </a:rPr>
              <a:t>(SEI)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</a:t>
            </a:r>
            <a:r>
              <a:rPr lang="en-US" altLang="en-US" sz="1200" dirty="0" err="1">
                <a:solidFill>
                  <a:srgbClr val="DDDDDD"/>
                </a:solidFill>
              </a:rPr>
              <a:t>Behandlung</a:t>
            </a:r>
            <a:endParaRPr lang="en-US" altLang="en-US" sz="12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</a:t>
            </a:r>
            <a:r>
              <a:rPr lang="en-US" altLang="en-US" sz="1200" dirty="0" err="1">
                <a:solidFill>
                  <a:srgbClr val="DDDDDD"/>
                </a:solidFill>
              </a:rPr>
              <a:t>Symptomatische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Behandlung</a:t>
            </a:r>
            <a:r>
              <a:rPr lang="en-US" altLang="en-US" sz="1200" dirty="0">
                <a:solidFill>
                  <a:srgbClr val="DDDDDD"/>
                </a:solidFill>
              </a:rPr>
              <a:t>: ATs, </a:t>
            </a:r>
            <a:r>
              <a:rPr lang="en-US" altLang="en-US" sz="1200" dirty="0" err="1">
                <a:solidFill>
                  <a:srgbClr val="DDDDDD"/>
                </a:solidFill>
              </a:rPr>
              <a:t>kühle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Kompressen</a:t>
            </a:r>
            <a:endParaRPr lang="en-US" altLang="en-US" sz="12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</a:t>
            </a:r>
            <a:r>
              <a:rPr lang="en-US" altLang="en-US" sz="1200" dirty="0" err="1">
                <a:solidFill>
                  <a:srgbClr val="DDDDDD"/>
                </a:solidFill>
              </a:rPr>
              <a:t>Membranen</a:t>
            </a:r>
            <a:r>
              <a:rPr lang="en-US" altLang="en-US" sz="1200" dirty="0">
                <a:solidFill>
                  <a:srgbClr val="DDDDDD"/>
                </a:solidFill>
              </a:rPr>
              <a:t>: QOD </a:t>
            </a:r>
            <a:r>
              <a:rPr lang="en-US" altLang="en-US" sz="1200" dirty="0" err="1">
                <a:solidFill>
                  <a:srgbClr val="DDDDDD"/>
                </a:solidFill>
              </a:rPr>
              <a:t>ablösen</a:t>
            </a:r>
            <a:r>
              <a:rPr lang="en-US" altLang="en-US" sz="1200" dirty="0">
                <a:solidFill>
                  <a:srgbClr val="DDDDDD"/>
                </a:solidFill>
              </a:rPr>
              <a:t>; +/- </a:t>
            </a:r>
            <a:r>
              <a:rPr lang="en-US" altLang="en-US" sz="1200" dirty="0" err="1">
                <a:solidFill>
                  <a:srgbClr val="DDDDDD"/>
                </a:solidFill>
              </a:rPr>
              <a:t>Steroide</a:t>
            </a:r>
            <a:endParaRPr lang="en-US" altLang="en-US" sz="12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--SEI: +/- </a:t>
            </a:r>
            <a:r>
              <a:rPr lang="en-US" altLang="en-US" sz="1200" dirty="0" err="1">
                <a:solidFill>
                  <a:srgbClr val="DDDDDD"/>
                </a:solidFill>
              </a:rPr>
              <a:t>Steroide</a:t>
            </a:r>
            <a:endParaRPr lang="en-US" altLang="en-US" sz="1200" dirty="0">
              <a:solidFill>
                <a:srgbClr val="DDDDDD"/>
              </a:solidFill>
            </a:endParaRPr>
          </a:p>
        </p:txBody>
      </p:sp>
      <p:sp>
        <p:nvSpPr>
          <p:cNvPr id="47119" name="Line 18">
            <a:extLst>
              <a:ext uri="{FF2B5EF4-FFF2-40B4-BE49-F238E27FC236}">
                <a16:creationId xmlns:a16="http://schemas.microsoft.com/office/drawing/2014/main" id="{C3C8C6F6-4A0F-46BA-B543-BC713F226359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120" name="Rectangle 25">
            <a:extLst>
              <a:ext uri="{FF2B5EF4-FFF2-40B4-BE49-F238E27FC236}">
                <a16:creationId xmlns:a16="http://schemas.microsoft.com/office/drawing/2014/main" id="{468D0077-737F-4919-BF4B-CFFF4D114D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1400" y="3596438"/>
            <a:ext cx="1447800" cy="533399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dirty="0"/>
          </a:p>
        </p:txBody>
      </p:sp>
      <p:sp>
        <p:nvSpPr>
          <p:cNvPr id="47121" name="Slide Number Placeholder 1">
            <a:extLst>
              <a:ext uri="{FF2B5EF4-FFF2-40B4-BE49-F238E27FC236}">
                <a16:creationId xmlns:a16="http://schemas.microsoft.com/office/drawing/2014/main" id="{BAF50DF1-53BF-46D6-8178-99421D248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353EB40-D9A5-40F7-B0AF-39CBDA1E11F6}" type="slidenum">
              <a:rPr lang="en-US" altLang="en-US" sz="1000" smtClean="0"/>
              <a:t>48</a:t>
            </a:fld>
            <a:endParaRPr lang="en-US" altLang="en-US" sz="1000"/>
          </a:p>
        </p:txBody>
      </p:sp>
      <p:sp>
        <p:nvSpPr>
          <p:cNvPr id="47122" name="Text Box 15">
            <a:extLst>
              <a:ext uri="{FF2B5EF4-FFF2-40B4-BE49-F238E27FC236}">
                <a16:creationId xmlns:a16="http://schemas.microsoft.com/office/drawing/2014/main" id="{B75B6A3D-FAAE-4115-AB3B-A4908C4AAC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Epidemische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Keratokonjunktivitis</a:t>
            </a:r>
            <a:r>
              <a:rPr lang="en-US" altLang="en-US" sz="1200" i="1" dirty="0"/>
              <a:t> </a:t>
            </a:r>
            <a:r>
              <a:rPr lang="en-US" altLang="en-US" sz="1200" dirty="0"/>
              <a:t>(EKC)</a:t>
            </a:r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7C524573-D284-0FFD-CCBA-008556334E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Übertragung</a:t>
            </a:r>
            <a:r>
              <a:rPr lang="en-US" altLang="en-US" sz="1200" b="1" i="1" dirty="0">
                <a:solidFill>
                  <a:srgbClr val="0000FF"/>
                </a:solidFill>
              </a:rPr>
              <a:t> </a:t>
            </a:r>
            <a:r>
              <a:rPr lang="en-US" altLang="en-US" sz="1200" b="1" i="1" dirty="0" err="1">
                <a:solidFill>
                  <a:srgbClr val="0000FF"/>
                </a:solidFill>
              </a:rPr>
              <a:t>durch</a:t>
            </a:r>
            <a:r>
              <a:rPr lang="en-US" altLang="en-US" sz="1200" b="1" i="1" dirty="0">
                <a:solidFill>
                  <a:srgbClr val="0000FF"/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 und 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DE7B2D31-4D54-47F9-A06C-3A5A7F1F4D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49155" name="Line 3">
            <a:extLst>
              <a:ext uri="{FF2B5EF4-FFF2-40B4-BE49-F238E27FC236}">
                <a16:creationId xmlns:a16="http://schemas.microsoft.com/office/drawing/2014/main" id="{768063BB-6FEB-47DB-8D15-337E12A5604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9156" name="Text Box 4">
            <a:extLst>
              <a:ext uri="{FF2B5EF4-FFF2-40B4-BE49-F238E27FC236}">
                <a16:creationId xmlns:a16="http://schemas.microsoft.com/office/drawing/2014/main" id="{374A5C20-75C5-433E-B533-498AE20FEE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Drei Augensyndrome</a:t>
            </a:r>
          </a:p>
        </p:txBody>
      </p:sp>
      <p:sp>
        <p:nvSpPr>
          <p:cNvPr id="49157" name="Line 6">
            <a:extLst>
              <a:ext uri="{FF2B5EF4-FFF2-40B4-BE49-F238E27FC236}">
                <a16:creationId xmlns:a16="http://schemas.microsoft.com/office/drawing/2014/main" id="{8F2218C1-D4C6-4DCA-9F57-DFF317FBD617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9158" name="Rectangle 7">
            <a:extLst>
              <a:ext uri="{FF2B5EF4-FFF2-40B4-BE49-F238E27FC236}">
                <a16:creationId xmlns:a16="http://schemas.microsoft.com/office/drawing/2014/main" id="{951B2B2A-8CA1-463F-8BF2-691E716515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9159" name="Text Box 8">
            <a:extLst>
              <a:ext uri="{FF2B5EF4-FFF2-40B4-BE49-F238E27FC236}">
                <a16:creationId xmlns:a16="http://schemas.microsoft.com/office/drawing/2014/main" id="{0FB0C2DE-7D89-478F-B8CC-C29BF71952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/>
              <a:t>Follikuläre Konjunktivitis</a:t>
            </a:r>
          </a:p>
        </p:txBody>
      </p:sp>
      <p:sp>
        <p:nvSpPr>
          <p:cNvPr id="49160" name="Text Box 9">
            <a:extLst>
              <a:ext uri="{FF2B5EF4-FFF2-40B4-BE49-F238E27FC236}">
                <a16:creationId xmlns:a16="http://schemas.microsoft.com/office/drawing/2014/main" id="{83E5236B-986E-4EC7-B500-D0F8AE68CB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621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--Leichte, vorübergehende </a:t>
            </a:r>
            <a:r>
              <a:rPr lang="en-US" altLang="en-US" sz="1200"/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--Keine ärztliche Behandlung</a:t>
            </a:r>
          </a:p>
        </p:txBody>
      </p:sp>
      <p:sp>
        <p:nvSpPr>
          <p:cNvPr id="49161" name="Rectangle 10">
            <a:extLst>
              <a:ext uri="{FF2B5EF4-FFF2-40B4-BE49-F238E27FC236}">
                <a16:creationId xmlns:a16="http://schemas.microsoft.com/office/drawing/2014/main" id="{E1940632-AF2B-4A8A-BBA6-FBD01AFC1F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9162" name="Text Box 11">
            <a:extLst>
              <a:ext uri="{FF2B5EF4-FFF2-40B4-BE49-F238E27FC236}">
                <a16:creationId xmlns:a16="http://schemas.microsoft.com/office/drawing/2014/main" id="{4034F022-5F00-4AB9-ADEB-7B4647AB60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Pharyngokonjunktivales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Fieber</a:t>
            </a:r>
            <a:r>
              <a:rPr lang="en-US" altLang="en-US" sz="1200" i="1" dirty="0"/>
              <a:t> </a:t>
            </a:r>
            <a:r>
              <a:rPr lang="en-US" altLang="en-US" sz="1200" dirty="0"/>
              <a:t>(PCF)</a:t>
            </a:r>
          </a:p>
        </p:txBody>
      </p:sp>
      <p:sp>
        <p:nvSpPr>
          <p:cNvPr id="49163" name="Text Box 12">
            <a:extLst>
              <a:ext uri="{FF2B5EF4-FFF2-40B4-BE49-F238E27FC236}">
                <a16:creationId xmlns:a16="http://schemas.microsoft.com/office/drawing/2014/main" id="{3A3A65FA-FE08-4F7F-BD09-FECA399011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7015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--Serotypen</a:t>
            </a:r>
            <a:r>
              <a:rPr lang="en-US" altLang="en-US" sz="1200" b="1">
                <a:solidFill>
                  <a:srgbClr val="0000FF"/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--Follikuläre Konjunktivitis + </a:t>
            </a:r>
            <a:r>
              <a:rPr lang="en-US" altLang="en-US" sz="1200" b="1">
                <a:solidFill>
                  <a:srgbClr val="0000FF"/>
                </a:solidFill>
              </a:rPr>
              <a:t>Fieber </a:t>
            </a:r>
            <a:r>
              <a:rPr lang="en-US" altLang="en-US" sz="1200"/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  </a:t>
            </a:r>
            <a:r>
              <a:rPr lang="en-US" altLang="en-US" sz="1200" b="1">
                <a:solidFill>
                  <a:srgbClr val="0000FF"/>
                </a:solidFill>
              </a:rPr>
              <a:t>HA </a:t>
            </a:r>
            <a:r>
              <a:rPr lang="en-US" altLang="en-US" sz="1200"/>
              <a:t>+ </a:t>
            </a:r>
            <a:r>
              <a:rPr lang="en-US" altLang="en-US" sz="1200" b="1">
                <a:solidFill>
                  <a:srgbClr val="0000FF"/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--Ähnlich wie eine </a:t>
            </a:r>
            <a:r>
              <a:rPr lang="en-US" altLang="en-US" sz="1200" b="1">
                <a:solidFill>
                  <a:srgbClr val="0000FF"/>
                </a:solidFill>
              </a:rPr>
              <a:t>Grippe</a:t>
            </a:r>
          </a:p>
        </p:txBody>
      </p:sp>
      <p:sp>
        <p:nvSpPr>
          <p:cNvPr id="49164" name="Line 13">
            <a:extLst>
              <a:ext uri="{FF2B5EF4-FFF2-40B4-BE49-F238E27FC236}">
                <a16:creationId xmlns:a16="http://schemas.microsoft.com/office/drawing/2014/main" id="{E10DFCB0-460C-4564-A396-A2A8D970E38B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9165" name="Rectangle 14">
            <a:extLst>
              <a:ext uri="{FF2B5EF4-FFF2-40B4-BE49-F238E27FC236}">
                <a16:creationId xmlns:a16="http://schemas.microsoft.com/office/drawing/2014/main" id="{650B39EF-D335-43C0-8900-8592AB654E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9166" name="Text Box 16">
            <a:extLst>
              <a:ext uri="{FF2B5EF4-FFF2-40B4-BE49-F238E27FC236}">
                <a16:creationId xmlns:a16="http://schemas.microsoft.com/office/drawing/2014/main" id="{54F4D7EC-BA72-4BB0-8CCA-3104A7345A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3589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</a:t>
            </a:r>
            <a:r>
              <a:rPr lang="en-US" altLang="en-US" sz="1200" dirty="0" err="1"/>
              <a:t>Serotypen</a:t>
            </a:r>
            <a:r>
              <a:rPr lang="en-US" altLang="en-US" sz="1200" b="1" dirty="0">
                <a:solidFill>
                  <a:srgbClr val="0000FF"/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</a:t>
            </a:r>
            <a:r>
              <a:rPr lang="en-US" altLang="en-US" sz="1200" dirty="0" err="1"/>
              <a:t>Kann</a:t>
            </a:r>
            <a:r>
              <a:rPr lang="en-US" altLang="en-US" sz="1200" dirty="0"/>
              <a:t> </a:t>
            </a:r>
            <a:r>
              <a:rPr lang="en-US" altLang="en-US" sz="1200" dirty="0" err="1"/>
              <a:t>einer</a:t>
            </a:r>
            <a:r>
              <a:rPr lang="en-US" altLang="en-US" sz="1200" dirty="0"/>
              <a:t> </a:t>
            </a:r>
            <a:r>
              <a:rPr lang="en-US" altLang="en-US" sz="1200" dirty="0" err="1"/>
              <a:t>oberen</a:t>
            </a:r>
            <a:r>
              <a:rPr lang="en-US" altLang="en-US" sz="1200" dirty="0"/>
              <a:t> </a:t>
            </a:r>
            <a:r>
              <a:rPr lang="en-US" altLang="en-US" sz="1200" dirty="0" err="1"/>
              <a:t>Atemwegsinfektion</a:t>
            </a:r>
            <a:r>
              <a:rPr lang="en-US" altLang="en-US" sz="1200" dirty="0"/>
              <a:t> (</a:t>
            </a:r>
            <a:r>
              <a:rPr lang="en-US" altLang="en-US" sz="1200" b="1" dirty="0">
                <a:solidFill>
                  <a:srgbClr val="0000FF"/>
                </a:solidFill>
              </a:rPr>
              <a:t>URTI</a:t>
            </a:r>
            <a:r>
              <a:rPr lang="en-US" altLang="en-US" sz="1200" dirty="0"/>
              <a:t>) </a:t>
            </a:r>
            <a:r>
              <a:rPr lang="en-US" altLang="en-US" sz="1200" dirty="0" err="1"/>
              <a:t>folgen</a:t>
            </a:r>
            <a:endParaRPr lang="en-US" altLang="en-US" sz="12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 err="1">
                <a:solidFill>
                  <a:srgbClr val="DDDDDD"/>
                </a:solidFill>
              </a:rPr>
              <a:t>nd</a:t>
            </a:r>
            <a:r>
              <a:rPr lang="en-US" altLang="en-US" sz="1200" dirty="0">
                <a:solidFill>
                  <a:srgbClr val="DDDDDD"/>
                </a:solidFill>
              </a:rPr>
              <a:t>--</a:t>
            </a:r>
            <a:r>
              <a:rPr lang="en-US" altLang="en-US" sz="1200" dirty="0" err="1">
                <a:solidFill>
                  <a:srgbClr val="DDDDDD"/>
                </a:solidFill>
              </a:rPr>
              <a:t>Beteiligung</a:t>
            </a:r>
            <a:r>
              <a:rPr lang="en-US" altLang="en-US" sz="1200" dirty="0">
                <a:solidFill>
                  <a:srgbClr val="DDDDDD"/>
                </a:solidFill>
              </a:rPr>
              <a:t> des </a:t>
            </a:r>
            <a:r>
              <a:rPr lang="en-US" altLang="en-US" sz="1200" dirty="0" err="1">
                <a:solidFill>
                  <a:srgbClr val="DDDDDD"/>
                </a:solidFill>
              </a:rPr>
              <a:t>zweiten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Auges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innerhalb</a:t>
            </a:r>
            <a:r>
              <a:rPr lang="en-US" altLang="en-US" sz="1200" dirty="0">
                <a:solidFill>
                  <a:srgbClr val="DDDDDD"/>
                </a:solidFill>
              </a:rPr>
              <a:t> von</a:t>
            </a:r>
            <a:r>
              <a:rPr lang="en-US" altLang="en-US" sz="1200" b="1" dirty="0">
                <a:solidFill>
                  <a:srgbClr val="DDDDDD"/>
                </a:solidFill>
              </a:rPr>
              <a:t> 3–7 </a:t>
            </a:r>
            <a:r>
              <a:rPr lang="en-US" altLang="en-US" sz="1200" b="1" dirty="0" err="1">
                <a:solidFill>
                  <a:srgbClr val="DDDDDD"/>
                </a:solidFill>
              </a:rPr>
              <a:t>Tagen</a:t>
            </a:r>
            <a:endParaRPr lang="en-US" altLang="en-US" sz="1200" b="1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</a:t>
            </a:r>
            <a:r>
              <a:rPr lang="en-US" altLang="en-US" sz="1200" dirty="0" err="1">
                <a:solidFill>
                  <a:srgbClr val="DDDDDD"/>
                </a:solidFill>
              </a:rPr>
              <a:t>Stadien</a:t>
            </a:r>
            <a:r>
              <a:rPr lang="en-US" altLang="en-US" sz="1200" dirty="0">
                <a:solidFill>
                  <a:srgbClr val="DDDDDD"/>
                </a:solidFill>
              </a:rPr>
              <a:t>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DDDDDD"/>
                </a:solidFill>
              </a:rPr>
              <a:t>    </a:t>
            </a:r>
            <a:r>
              <a:rPr lang="en-US" altLang="en-US" sz="1200" b="1" dirty="0" err="1">
                <a:solidFill>
                  <a:srgbClr val="DDDDDD"/>
                </a:solidFill>
              </a:rPr>
              <a:t>Oberer</a:t>
            </a:r>
            <a:r>
              <a:rPr lang="en-US" altLang="en-US" sz="1200" b="1" dirty="0">
                <a:solidFill>
                  <a:srgbClr val="DDDDDD"/>
                </a:solidFill>
              </a:rPr>
              <a:t> </a:t>
            </a:r>
            <a:r>
              <a:rPr lang="en-US" altLang="en-US" sz="1200" b="1" dirty="0" err="1">
                <a:solidFill>
                  <a:srgbClr val="DDDDDD"/>
                </a:solidFill>
              </a:rPr>
              <a:t>Atemweg</a:t>
            </a:r>
            <a:endParaRPr lang="en-US" altLang="en-US" sz="1200" b="1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   </a:t>
            </a:r>
            <a:r>
              <a:rPr lang="en-US" altLang="en-US" sz="1200" b="1" dirty="0" err="1">
                <a:solidFill>
                  <a:srgbClr val="DDDDDD"/>
                </a:solidFill>
              </a:rPr>
              <a:t>Schwere</a:t>
            </a:r>
            <a:r>
              <a:rPr lang="en-US" altLang="en-US" sz="1200" b="1" dirty="0">
                <a:solidFill>
                  <a:srgbClr val="DDDDDD"/>
                </a:solidFill>
              </a:rPr>
              <a:t> </a:t>
            </a:r>
            <a:r>
              <a:rPr lang="en-US" altLang="en-US" sz="1200" b="1" dirty="0" err="1">
                <a:solidFill>
                  <a:srgbClr val="DDDDDD"/>
                </a:solidFill>
              </a:rPr>
              <a:t>follikuläre</a:t>
            </a:r>
            <a:r>
              <a:rPr lang="en-US" altLang="en-US" sz="1200" b="1" dirty="0">
                <a:solidFill>
                  <a:srgbClr val="DDDDDD"/>
                </a:solidFill>
              </a:rPr>
              <a:t> </a:t>
            </a:r>
            <a:r>
              <a:rPr lang="en-US" altLang="en-US" sz="1200" b="1" dirty="0" err="1">
                <a:solidFill>
                  <a:srgbClr val="DDDDDD"/>
                </a:solidFill>
              </a:rPr>
              <a:t>Konjunktivitis</a:t>
            </a:r>
            <a:endParaRPr lang="en-US" altLang="en-US" sz="1200" b="1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   </a:t>
            </a:r>
            <a:r>
              <a:rPr lang="en-US" altLang="en-US" sz="1200" b="1" dirty="0" err="1">
                <a:solidFill>
                  <a:srgbClr val="DDDDDD"/>
                </a:solidFill>
              </a:rPr>
              <a:t>Subepitheliale</a:t>
            </a:r>
            <a:r>
              <a:rPr lang="en-US" altLang="en-US" sz="1200" b="1" dirty="0">
                <a:solidFill>
                  <a:srgbClr val="DDDDDD"/>
                </a:solidFill>
              </a:rPr>
              <a:t> Infiltrate </a:t>
            </a:r>
            <a:r>
              <a:rPr lang="en-US" altLang="en-US" sz="1200" dirty="0">
                <a:solidFill>
                  <a:srgbClr val="DDDDDD"/>
                </a:solidFill>
              </a:rPr>
              <a:t>(SEI)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</a:t>
            </a:r>
            <a:r>
              <a:rPr lang="en-US" altLang="en-US" sz="1200" dirty="0" err="1">
                <a:solidFill>
                  <a:srgbClr val="DDDDDD"/>
                </a:solidFill>
              </a:rPr>
              <a:t>Behandlung</a:t>
            </a:r>
            <a:endParaRPr lang="en-US" altLang="en-US" sz="12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</a:t>
            </a:r>
            <a:r>
              <a:rPr lang="en-US" altLang="en-US" sz="1200" dirty="0" err="1">
                <a:solidFill>
                  <a:srgbClr val="DDDDDD"/>
                </a:solidFill>
              </a:rPr>
              <a:t>Symptomatische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Behandlung</a:t>
            </a:r>
            <a:r>
              <a:rPr lang="en-US" altLang="en-US" sz="1200" dirty="0">
                <a:solidFill>
                  <a:srgbClr val="DDDDDD"/>
                </a:solidFill>
              </a:rPr>
              <a:t>: ATs, </a:t>
            </a:r>
            <a:r>
              <a:rPr lang="en-US" altLang="en-US" sz="1200" dirty="0" err="1">
                <a:solidFill>
                  <a:srgbClr val="DDDDDD"/>
                </a:solidFill>
              </a:rPr>
              <a:t>kühle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Kompressen</a:t>
            </a:r>
            <a:endParaRPr lang="en-US" altLang="en-US" sz="12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</a:t>
            </a:r>
            <a:r>
              <a:rPr lang="en-US" altLang="en-US" sz="1200" dirty="0" err="1">
                <a:solidFill>
                  <a:srgbClr val="DDDDDD"/>
                </a:solidFill>
              </a:rPr>
              <a:t>Membranen</a:t>
            </a:r>
            <a:r>
              <a:rPr lang="en-US" altLang="en-US" sz="1200" dirty="0">
                <a:solidFill>
                  <a:srgbClr val="DDDDDD"/>
                </a:solidFill>
              </a:rPr>
              <a:t>: QOD </a:t>
            </a:r>
            <a:r>
              <a:rPr lang="en-US" altLang="en-US" sz="1200" dirty="0" err="1">
                <a:solidFill>
                  <a:srgbClr val="DDDDDD"/>
                </a:solidFill>
              </a:rPr>
              <a:t>ablösen</a:t>
            </a:r>
            <a:r>
              <a:rPr lang="en-US" altLang="en-US" sz="1200" dirty="0">
                <a:solidFill>
                  <a:srgbClr val="DDDDDD"/>
                </a:solidFill>
              </a:rPr>
              <a:t>; +/- </a:t>
            </a:r>
            <a:r>
              <a:rPr lang="en-US" altLang="en-US" sz="1200" dirty="0" err="1">
                <a:solidFill>
                  <a:srgbClr val="DDDDDD"/>
                </a:solidFill>
              </a:rPr>
              <a:t>Steroide</a:t>
            </a:r>
            <a:endParaRPr lang="en-US" altLang="en-US" sz="12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--SEI: +/- </a:t>
            </a:r>
            <a:r>
              <a:rPr lang="en-US" altLang="en-US" sz="1200" dirty="0" err="1">
                <a:solidFill>
                  <a:srgbClr val="DDDDDD"/>
                </a:solidFill>
              </a:rPr>
              <a:t>Steroide</a:t>
            </a:r>
            <a:endParaRPr lang="en-US" altLang="en-US" sz="1200" dirty="0">
              <a:solidFill>
                <a:srgbClr val="DDDDDD"/>
              </a:solidFill>
            </a:endParaRPr>
          </a:p>
        </p:txBody>
      </p:sp>
      <p:sp>
        <p:nvSpPr>
          <p:cNvPr id="49167" name="Line 18">
            <a:extLst>
              <a:ext uri="{FF2B5EF4-FFF2-40B4-BE49-F238E27FC236}">
                <a16:creationId xmlns:a16="http://schemas.microsoft.com/office/drawing/2014/main" id="{173DCA06-3841-4C8E-9F0A-FACAEECD9E74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9168" name="Slide Number Placeholder 1">
            <a:extLst>
              <a:ext uri="{FF2B5EF4-FFF2-40B4-BE49-F238E27FC236}">
                <a16:creationId xmlns:a16="http://schemas.microsoft.com/office/drawing/2014/main" id="{689D5644-8057-4815-A0DD-E5D5C604C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6962005-ED8C-418C-A109-B9002155E155}" type="slidenum">
              <a:rPr lang="en-US" altLang="en-US" sz="1000" smtClean="0"/>
              <a:t>49</a:t>
            </a:fld>
            <a:endParaRPr lang="en-US" altLang="en-US" sz="1000"/>
          </a:p>
        </p:txBody>
      </p:sp>
      <p:sp>
        <p:nvSpPr>
          <p:cNvPr id="49169" name="Text Box 15">
            <a:extLst>
              <a:ext uri="{FF2B5EF4-FFF2-40B4-BE49-F238E27FC236}">
                <a16:creationId xmlns:a16="http://schemas.microsoft.com/office/drawing/2014/main" id="{E9CD9C10-ACB3-46AC-B6F3-691C6E13F5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Epidemische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Keratokonjunktivitis</a:t>
            </a:r>
            <a:r>
              <a:rPr lang="en-US" altLang="en-US" sz="1200" i="1" dirty="0"/>
              <a:t> </a:t>
            </a:r>
            <a:r>
              <a:rPr lang="en-US" altLang="en-US" sz="1200" dirty="0"/>
              <a:t>(EKC)</a:t>
            </a:r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59428E83-EFEC-9A2B-D012-CD9DBAEDA0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Übertragung</a:t>
            </a:r>
            <a:r>
              <a:rPr lang="en-US" altLang="en-US" sz="1200" b="1" i="1" dirty="0">
                <a:solidFill>
                  <a:srgbClr val="0000FF"/>
                </a:solidFill>
              </a:rPr>
              <a:t> </a:t>
            </a:r>
            <a:r>
              <a:rPr lang="en-US" altLang="en-US" sz="1200" b="1" i="1" dirty="0" err="1">
                <a:solidFill>
                  <a:srgbClr val="0000FF"/>
                </a:solidFill>
              </a:rPr>
              <a:t>durch</a:t>
            </a:r>
            <a:r>
              <a:rPr lang="en-US" altLang="en-US" sz="1200" b="1" i="1" dirty="0">
                <a:solidFill>
                  <a:srgbClr val="0000FF"/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 und 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BC25F6-0CCD-C97C-DB86-7CD79D375F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>
            <a:extLst>
              <a:ext uri="{FF2B5EF4-FFF2-40B4-BE49-F238E27FC236}">
                <a16:creationId xmlns:a16="http://schemas.microsoft.com/office/drawing/2014/main" id="{B47AF6C0-AD13-4393-C026-E732BF039B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6148" name="Slide Number Placeholder 1">
            <a:extLst>
              <a:ext uri="{FF2B5EF4-FFF2-40B4-BE49-F238E27FC236}">
                <a16:creationId xmlns:a16="http://schemas.microsoft.com/office/drawing/2014/main" id="{76699631-3764-9ACC-5934-8C61B1015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2A0B983-D245-402D-A9C2-276FA68C592B}" type="slidenum">
              <a:rPr lang="en-US" altLang="en-US" sz="1000" smtClean="0"/>
              <a:t>5</a:t>
            </a:fld>
            <a:endParaRPr lang="en-US" altLang="en-US" sz="1000"/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2D44B5FB-13E3-7A91-7BB3-6146187ED5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8843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>
                <a:solidFill>
                  <a:srgbClr val="0000FF"/>
                </a:solidFill>
              </a:rPr>
              <a:t>Übertragung durch…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…engen Kontakt mit Augen- und Atemwegssekreten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Gegenstände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…kontaminierte Schwimmbäder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2C735D6-C3E2-BB23-26A5-F0A766A21F80}"/>
              </a:ext>
            </a:extLst>
          </p:cNvPr>
          <p:cNvSpPr txBox="1"/>
          <p:nvPr/>
        </p:nvSpPr>
        <p:spPr>
          <a:xfrm>
            <a:off x="4607859" y="1452786"/>
            <a:ext cx="1939955" cy="30777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latin typeface="Segoe Script" panose="030B0504020000000003" pitchFamily="66" charset="0"/>
              </a:rPr>
              <a:t>…den Augenarzt?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4DF3BE-8763-403C-4F02-FE182636643B}"/>
              </a:ext>
            </a:extLst>
          </p:cNvPr>
          <p:cNvSpPr txBox="1"/>
          <p:nvPr/>
        </p:nvSpPr>
        <p:spPr>
          <a:xfrm>
            <a:off x="1981200" y="2013582"/>
            <a:ext cx="6591869" cy="584775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Ist eine Adeno-Konjunktivitis durch routinemäßige Augenuntersuchungen übertragbar?</a:t>
            </a:r>
          </a:p>
          <a:p>
            <a:r>
              <a:rPr lang="en-US" sz="1200" dirty="0"/>
              <a:t>Oh ja, am häufigsten durch Applanationstonometrie und Tropfengabe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CEE4A3C-6F15-A693-1D86-0A7C575A55E0}"/>
              </a:ext>
            </a:extLst>
          </p:cNvPr>
          <p:cNvSpPr/>
          <p:nvPr/>
        </p:nvSpPr>
        <p:spPr>
          <a:xfrm>
            <a:off x="3886200" y="2211844"/>
            <a:ext cx="1600200" cy="228600"/>
          </a:xfrm>
          <a:prstGeom prst="rect">
            <a:avLst/>
          </a:prstGeom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1D6258E-3055-379F-1D79-DBA5F16099EF}"/>
              </a:ext>
            </a:extLst>
          </p:cNvPr>
          <p:cNvSpPr/>
          <p:nvPr/>
        </p:nvSpPr>
        <p:spPr>
          <a:xfrm>
            <a:off x="5773114" y="2209655"/>
            <a:ext cx="1355819" cy="228600"/>
          </a:xfrm>
          <a:prstGeom prst="rect">
            <a:avLst/>
          </a:prstGeom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224065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D6242E9E-956F-4E17-A4DA-159451BA94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51203" name="Line 3">
            <a:extLst>
              <a:ext uri="{FF2B5EF4-FFF2-40B4-BE49-F238E27FC236}">
                <a16:creationId xmlns:a16="http://schemas.microsoft.com/office/drawing/2014/main" id="{C4A1FDEF-9702-47D2-AD8E-5E394265233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04" name="Text Box 4">
            <a:extLst>
              <a:ext uri="{FF2B5EF4-FFF2-40B4-BE49-F238E27FC236}">
                <a16:creationId xmlns:a16="http://schemas.microsoft.com/office/drawing/2014/main" id="{DA913BCA-804B-48CA-8F02-B3A9E9761D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Drei Augensyndrome</a:t>
            </a:r>
          </a:p>
        </p:txBody>
      </p:sp>
      <p:sp>
        <p:nvSpPr>
          <p:cNvPr id="51205" name="Line 6">
            <a:extLst>
              <a:ext uri="{FF2B5EF4-FFF2-40B4-BE49-F238E27FC236}">
                <a16:creationId xmlns:a16="http://schemas.microsoft.com/office/drawing/2014/main" id="{E8775061-18CF-449A-BD50-53F6E80EABDE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06" name="Rectangle 7">
            <a:extLst>
              <a:ext uri="{FF2B5EF4-FFF2-40B4-BE49-F238E27FC236}">
                <a16:creationId xmlns:a16="http://schemas.microsoft.com/office/drawing/2014/main" id="{47F1F2C3-3BB5-4D9A-9226-C9DD0A9A2D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51207" name="Text Box 8">
            <a:extLst>
              <a:ext uri="{FF2B5EF4-FFF2-40B4-BE49-F238E27FC236}">
                <a16:creationId xmlns:a16="http://schemas.microsoft.com/office/drawing/2014/main" id="{8A867C1B-9928-4649-9E4B-71F278378C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/>
              <a:t>Follikuläre Konjunktivitis</a:t>
            </a:r>
          </a:p>
        </p:txBody>
      </p:sp>
      <p:sp>
        <p:nvSpPr>
          <p:cNvPr id="51208" name="Text Box 9">
            <a:extLst>
              <a:ext uri="{FF2B5EF4-FFF2-40B4-BE49-F238E27FC236}">
                <a16:creationId xmlns:a16="http://schemas.microsoft.com/office/drawing/2014/main" id="{FA4318BA-0F72-4408-B700-EB67E7CFF2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621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--Leichte, vorübergehende </a:t>
            </a:r>
            <a:r>
              <a:rPr lang="en-US" altLang="en-US" sz="1200"/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--Keine ärztliche Behandlung</a:t>
            </a:r>
          </a:p>
        </p:txBody>
      </p:sp>
      <p:sp>
        <p:nvSpPr>
          <p:cNvPr id="51209" name="Rectangle 10">
            <a:extLst>
              <a:ext uri="{FF2B5EF4-FFF2-40B4-BE49-F238E27FC236}">
                <a16:creationId xmlns:a16="http://schemas.microsoft.com/office/drawing/2014/main" id="{FB8FD0B3-A6E3-40A1-9B32-FE35EB6DF5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51210" name="Text Box 11">
            <a:extLst>
              <a:ext uri="{FF2B5EF4-FFF2-40B4-BE49-F238E27FC236}">
                <a16:creationId xmlns:a16="http://schemas.microsoft.com/office/drawing/2014/main" id="{5CC3B260-8C12-4D51-A802-42CA766C91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Pharyngokonjunktivales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Fieber</a:t>
            </a:r>
            <a:r>
              <a:rPr lang="en-US" altLang="en-US" sz="1200" i="1" dirty="0"/>
              <a:t> </a:t>
            </a:r>
            <a:r>
              <a:rPr lang="en-US" altLang="en-US" sz="1200" dirty="0"/>
              <a:t>(PCF)</a:t>
            </a:r>
          </a:p>
        </p:txBody>
      </p:sp>
      <p:sp>
        <p:nvSpPr>
          <p:cNvPr id="51211" name="Text Box 12">
            <a:extLst>
              <a:ext uri="{FF2B5EF4-FFF2-40B4-BE49-F238E27FC236}">
                <a16:creationId xmlns:a16="http://schemas.microsoft.com/office/drawing/2014/main" id="{521E582B-9DC2-437C-8DFB-F68C0B3CA2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7015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--Serotypen</a:t>
            </a:r>
            <a:r>
              <a:rPr lang="en-US" altLang="en-US" sz="1200" b="1">
                <a:solidFill>
                  <a:srgbClr val="0000FF"/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--Follikuläre Konjunktivitis + </a:t>
            </a:r>
            <a:r>
              <a:rPr lang="en-US" altLang="en-US" sz="1200" b="1">
                <a:solidFill>
                  <a:srgbClr val="0000FF"/>
                </a:solidFill>
              </a:rPr>
              <a:t>Fieber </a:t>
            </a:r>
            <a:r>
              <a:rPr lang="en-US" altLang="en-US" sz="1200"/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  </a:t>
            </a:r>
            <a:r>
              <a:rPr lang="en-US" altLang="en-US" sz="1200" b="1">
                <a:solidFill>
                  <a:srgbClr val="0000FF"/>
                </a:solidFill>
              </a:rPr>
              <a:t>HA </a:t>
            </a:r>
            <a:r>
              <a:rPr lang="en-US" altLang="en-US" sz="1200"/>
              <a:t>+ </a:t>
            </a:r>
            <a:r>
              <a:rPr lang="en-US" altLang="en-US" sz="1200" b="1">
                <a:solidFill>
                  <a:srgbClr val="0000FF"/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--Ähnlich wie eine </a:t>
            </a:r>
            <a:r>
              <a:rPr lang="en-US" altLang="en-US" sz="1200" b="1">
                <a:solidFill>
                  <a:srgbClr val="0000FF"/>
                </a:solidFill>
              </a:rPr>
              <a:t>Grippe</a:t>
            </a:r>
          </a:p>
        </p:txBody>
      </p:sp>
      <p:sp>
        <p:nvSpPr>
          <p:cNvPr id="51212" name="Line 13">
            <a:extLst>
              <a:ext uri="{FF2B5EF4-FFF2-40B4-BE49-F238E27FC236}">
                <a16:creationId xmlns:a16="http://schemas.microsoft.com/office/drawing/2014/main" id="{EA1CF99C-5D88-43E3-84D5-F12880A3144C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13" name="Rectangle 14">
            <a:extLst>
              <a:ext uri="{FF2B5EF4-FFF2-40B4-BE49-F238E27FC236}">
                <a16:creationId xmlns:a16="http://schemas.microsoft.com/office/drawing/2014/main" id="{163279BE-8F4E-43BD-9118-907BE8E848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51214" name="Text Box 16">
            <a:extLst>
              <a:ext uri="{FF2B5EF4-FFF2-40B4-BE49-F238E27FC236}">
                <a16:creationId xmlns:a16="http://schemas.microsoft.com/office/drawing/2014/main" id="{D9E91018-78B9-494A-AD8B-F1B51BD47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3589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</a:t>
            </a:r>
            <a:r>
              <a:rPr lang="en-US" altLang="en-US" sz="1200" dirty="0" err="1"/>
              <a:t>Serotypen</a:t>
            </a:r>
            <a:r>
              <a:rPr lang="en-US" altLang="en-US" sz="1200" b="1" dirty="0">
                <a:solidFill>
                  <a:srgbClr val="0000FF"/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</a:t>
            </a:r>
            <a:r>
              <a:rPr lang="en-US" altLang="en-US" sz="1200" dirty="0" err="1"/>
              <a:t>Kann</a:t>
            </a:r>
            <a:r>
              <a:rPr lang="en-US" altLang="en-US" sz="1200" dirty="0"/>
              <a:t> </a:t>
            </a:r>
            <a:r>
              <a:rPr lang="en-US" altLang="en-US" sz="1200" dirty="0" err="1"/>
              <a:t>einer</a:t>
            </a:r>
            <a:r>
              <a:rPr lang="en-US" altLang="en-US" sz="1200" dirty="0"/>
              <a:t> </a:t>
            </a:r>
            <a:r>
              <a:rPr lang="en-US" altLang="en-US" sz="1200" dirty="0" err="1"/>
              <a:t>oberen</a:t>
            </a:r>
            <a:r>
              <a:rPr lang="en-US" altLang="en-US" sz="1200" dirty="0"/>
              <a:t> </a:t>
            </a:r>
            <a:r>
              <a:rPr lang="en-US" altLang="en-US" sz="1200" dirty="0" err="1"/>
              <a:t>Atemwegsinfektion</a:t>
            </a:r>
            <a:r>
              <a:rPr lang="en-US" altLang="en-US" sz="1200" dirty="0"/>
              <a:t> (</a:t>
            </a:r>
            <a:r>
              <a:rPr lang="en-US" altLang="en-US" sz="1200" b="1" dirty="0">
                <a:solidFill>
                  <a:srgbClr val="0000FF"/>
                </a:solidFill>
              </a:rPr>
              <a:t>URTI</a:t>
            </a:r>
            <a:r>
              <a:rPr lang="en-US" altLang="en-US" sz="1200" dirty="0"/>
              <a:t>) </a:t>
            </a:r>
            <a:r>
              <a:rPr lang="en-US" altLang="en-US" sz="1200" dirty="0" err="1"/>
              <a:t>folgen</a:t>
            </a:r>
            <a:endParaRPr lang="en-US" altLang="en-US" sz="12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 err="1"/>
              <a:t>nd</a:t>
            </a:r>
            <a:r>
              <a:rPr lang="en-US" altLang="en-US" sz="1200" dirty="0"/>
              <a:t>--</a:t>
            </a:r>
            <a:r>
              <a:rPr lang="en-US" altLang="en-US" sz="1200" dirty="0" err="1"/>
              <a:t>Beteiligung</a:t>
            </a:r>
            <a:r>
              <a:rPr lang="en-US" altLang="en-US" sz="1200" dirty="0"/>
              <a:t> des </a:t>
            </a:r>
            <a:r>
              <a:rPr lang="en-US" altLang="en-US" sz="1200" dirty="0" err="1"/>
              <a:t>zweiten</a:t>
            </a:r>
            <a:r>
              <a:rPr lang="en-US" altLang="en-US" sz="1200" dirty="0"/>
              <a:t> </a:t>
            </a:r>
            <a:r>
              <a:rPr lang="en-US" altLang="en-US" sz="1200" dirty="0" err="1"/>
              <a:t>Auges</a:t>
            </a:r>
            <a:r>
              <a:rPr lang="en-US" altLang="en-US" sz="1200" dirty="0"/>
              <a:t> </a:t>
            </a:r>
            <a:r>
              <a:rPr lang="en-US" altLang="en-US" sz="1200" dirty="0" err="1"/>
              <a:t>innerhalb</a:t>
            </a:r>
            <a:r>
              <a:rPr lang="en-US" altLang="en-US" sz="1200" dirty="0"/>
              <a:t> von</a:t>
            </a:r>
            <a:r>
              <a:rPr lang="en-US" altLang="en-US" sz="1200" b="1" dirty="0">
                <a:solidFill>
                  <a:srgbClr val="0000FF"/>
                </a:solidFill>
              </a:rPr>
              <a:t> 3–7 </a:t>
            </a:r>
            <a:r>
              <a:rPr lang="en-US" altLang="en-US" sz="1200" b="1" dirty="0" err="1">
                <a:solidFill>
                  <a:srgbClr val="0000FF"/>
                </a:solidFill>
              </a:rPr>
              <a:t>Tagen</a:t>
            </a:r>
            <a:endParaRPr lang="en-US" altLang="en-US" sz="1200" b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</a:t>
            </a:r>
            <a:r>
              <a:rPr lang="en-US" altLang="en-US" sz="1200" dirty="0" err="1">
                <a:solidFill>
                  <a:srgbClr val="DDDDDD"/>
                </a:solidFill>
              </a:rPr>
              <a:t>Stadien</a:t>
            </a:r>
            <a:r>
              <a:rPr lang="en-US" altLang="en-US" sz="1200" dirty="0">
                <a:solidFill>
                  <a:srgbClr val="DDDDDD"/>
                </a:solidFill>
              </a:rPr>
              <a:t>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DDDDDD"/>
                </a:solidFill>
              </a:rPr>
              <a:t>    </a:t>
            </a:r>
            <a:r>
              <a:rPr lang="en-US" altLang="en-US" sz="1200" b="1" dirty="0" err="1">
                <a:solidFill>
                  <a:srgbClr val="DDDDDD"/>
                </a:solidFill>
              </a:rPr>
              <a:t>Oberer</a:t>
            </a:r>
            <a:r>
              <a:rPr lang="en-US" altLang="en-US" sz="1200" b="1" dirty="0">
                <a:solidFill>
                  <a:srgbClr val="DDDDDD"/>
                </a:solidFill>
              </a:rPr>
              <a:t> </a:t>
            </a:r>
            <a:r>
              <a:rPr lang="en-US" altLang="en-US" sz="1200" b="1" dirty="0" err="1">
                <a:solidFill>
                  <a:srgbClr val="DDDDDD"/>
                </a:solidFill>
              </a:rPr>
              <a:t>Atemweg</a:t>
            </a:r>
            <a:endParaRPr lang="en-US" altLang="en-US" sz="1200" b="1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   </a:t>
            </a:r>
            <a:r>
              <a:rPr lang="en-US" altLang="en-US" sz="1200" b="1" dirty="0" err="1">
                <a:solidFill>
                  <a:srgbClr val="DDDDDD"/>
                </a:solidFill>
              </a:rPr>
              <a:t>Schwere</a:t>
            </a:r>
            <a:r>
              <a:rPr lang="en-US" altLang="en-US" sz="1200" b="1" dirty="0">
                <a:solidFill>
                  <a:srgbClr val="DDDDDD"/>
                </a:solidFill>
              </a:rPr>
              <a:t> </a:t>
            </a:r>
            <a:r>
              <a:rPr lang="en-US" altLang="en-US" sz="1200" b="1" dirty="0" err="1">
                <a:solidFill>
                  <a:srgbClr val="DDDDDD"/>
                </a:solidFill>
              </a:rPr>
              <a:t>follikuläre</a:t>
            </a:r>
            <a:r>
              <a:rPr lang="en-US" altLang="en-US" sz="1200" b="1" dirty="0">
                <a:solidFill>
                  <a:srgbClr val="DDDDDD"/>
                </a:solidFill>
              </a:rPr>
              <a:t> </a:t>
            </a:r>
            <a:r>
              <a:rPr lang="en-US" altLang="en-US" sz="1200" b="1" dirty="0" err="1">
                <a:solidFill>
                  <a:srgbClr val="DDDDDD"/>
                </a:solidFill>
              </a:rPr>
              <a:t>Konjunktivitis</a:t>
            </a:r>
            <a:endParaRPr lang="en-US" altLang="en-US" sz="1200" b="1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   </a:t>
            </a:r>
            <a:r>
              <a:rPr lang="en-US" altLang="en-US" sz="1200" b="1" dirty="0" err="1">
                <a:solidFill>
                  <a:srgbClr val="DDDDDD"/>
                </a:solidFill>
              </a:rPr>
              <a:t>Subepitheliale</a:t>
            </a:r>
            <a:r>
              <a:rPr lang="en-US" altLang="en-US" sz="1200" b="1" dirty="0">
                <a:solidFill>
                  <a:srgbClr val="DDDDDD"/>
                </a:solidFill>
              </a:rPr>
              <a:t> Infiltrate </a:t>
            </a:r>
            <a:r>
              <a:rPr lang="en-US" altLang="en-US" sz="1200" dirty="0">
                <a:solidFill>
                  <a:srgbClr val="DDDDDD"/>
                </a:solidFill>
              </a:rPr>
              <a:t>(SEI)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</a:t>
            </a:r>
            <a:r>
              <a:rPr lang="en-US" altLang="en-US" sz="1200" dirty="0" err="1">
                <a:solidFill>
                  <a:srgbClr val="DDDDDD"/>
                </a:solidFill>
              </a:rPr>
              <a:t>Behandlung</a:t>
            </a:r>
            <a:endParaRPr lang="en-US" altLang="en-US" sz="12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</a:t>
            </a:r>
            <a:r>
              <a:rPr lang="en-US" altLang="en-US" sz="1200" dirty="0" err="1">
                <a:solidFill>
                  <a:srgbClr val="DDDDDD"/>
                </a:solidFill>
              </a:rPr>
              <a:t>Symptomatische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Behandlung</a:t>
            </a:r>
            <a:r>
              <a:rPr lang="en-US" altLang="en-US" sz="1200" dirty="0">
                <a:solidFill>
                  <a:srgbClr val="DDDDDD"/>
                </a:solidFill>
              </a:rPr>
              <a:t>: ATs, </a:t>
            </a:r>
            <a:r>
              <a:rPr lang="en-US" altLang="en-US" sz="1200" dirty="0" err="1">
                <a:solidFill>
                  <a:srgbClr val="DDDDDD"/>
                </a:solidFill>
              </a:rPr>
              <a:t>kühle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Kompressen</a:t>
            </a:r>
            <a:endParaRPr lang="en-US" altLang="en-US" sz="12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</a:t>
            </a:r>
            <a:r>
              <a:rPr lang="en-US" altLang="en-US" sz="1200" dirty="0" err="1">
                <a:solidFill>
                  <a:srgbClr val="DDDDDD"/>
                </a:solidFill>
              </a:rPr>
              <a:t>Membranen</a:t>
            </a:r>
            <a:r>
              <a:rPr lang="en-US" altLang="en-US" sz="1200" dirty="0">
                <a:solidFill>
                  <a:srgbClr val="DDDDDD"/>
                </a:solidFill>
              </a:rPr>
              <a:t>: QOD </a:t>
            </a:r>
            <a:r>
              <a:rPr lang="en-US" altLang="en-US" sz="1200" dirty="0" err="1">
                <a:solidFill>
                  <a:srgbClr val="DDDDDD"/>
                </a:solidFill>
              </a:rPr>
              <a:t>ablösen</a:t>
            </a:r>
            <a:r>
              <a:rPr lang="en-US" altLang="en-US" sz="1200" dirty="0">
                <a:solidFill>
                  <a:srgbClr val="DDDDDD"/>
                </a:solidFill>
              </a:rPr>
              <a:t>; +/- </a:t>
            </a:r>
            <a:r>
              <a:rPr lang="en-US" altLang="en-US" sz="1200" dirty="0" err="1">
                <a:solidFill>
                  <a:srgbClr val="DDDDDD"/>
                </a:solidFill>
              </a:rPr>
              <a:t>Steroide</a:t>
            </a:r>
            <a:endParaRPr lang="en-US" altLang="en-US" sz="12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--SEI: +/- </a:t>
            </a:r>
            <a:r>
              <a:rPr lang="en-US" altLang="en-US" sz="1200" dirty="0" err="1">
                <a:solidFill>
                  <a:srgbClr val="DDDDDD"/>
                </a:solidFill>
              </a:rPr>
              <a:t>Steroide</a:t>
            </a:r>
            <a:endParaRPr lang="en-US" altLang="en-US" sz="1200" dirty="0">
              <a:solidFill>
                <a:srgbClr val="DDDDDD"/>
              </a:solidFill>
            </a:endParaRPr>
          </a:p>
        </p:txBody>
      </p:sp>
      <p:sp>
        <p:nvSpPr>
          <p:cNvPr id="51215" name="Line 18">
            <a:extLst>
              <a:ext uri="{FF2B5EF4-FFF2-40B4-BE49-F238E27FC236}">
                <a16:creationId xmlns:a16="http://schemas.microsoft.com/office/drawing/2014/main" id="{00F6B561-990D-4373-88A0-1D25A0E45C74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16" name="Rectangle 26">
            <a:extLst>
              <a:ext uri="{FF2B5EF4-FFF2-40B4-BE49-F238E27FC236}">
                <a16:creationId xmlns:a16="http://schemas.microsoft.com/office/drawing/2014/main" id="{EE5B9D20-166D-4536-BDFF-1237958FEA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4600" y="4146985"/>
            <a:ext cx="838200" cy="228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Dauer</a:t>
            </a:r>
          </a:p>
        </p:txBody>
      </p:sp>
      <p:sp>
        <p:nvSpPr>
          <p:cNvPr id="51217" name="Slide Number Placeholder 1">
            <a:extLst>
              <a:ext uri="{FF2B5EF4-FFF2-40B4-BE49-F238E27FC236}">
                <a16:creationId xmlns:a16="http://schemas.microsoft.com/office/drawing/2014/main" id="{80B3F7B4-699F-42A8-9C55-7DAD96A96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BF8CD4E-D38B-442B-BF37-F4E7BD0DAF60}" type="slidenum">
              <a:rPr lang="en-US" altLang="en-US" sz="1000" smtClean="0"/>
              <a:t>50</a:t>
            </a:fld>
            <a:endParaRPr lang="en-US" altLang="en-US" sz="1000"/>
          </a:p>
        </p:txBody>
      </p:sp>
      <p:sp>
        <p:nvSpPr>
          <p:cNvPr id="51218" name="Text Box 15">
            <a:extLst>
              <a:ext uri="{FF2B5EF4-FFF2-40B4-BE49-F238E27FC236}">
                <a16:creationId xmlns:a16="http://schemas.microsoft.com/office/drawing/2014/main" id="{83C432FF-EDEB-48ED-BD1E-D9B5285B0E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Epidemische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Keratokonjunktivitis</a:t>
            </a:r>
            <a:r>
              <a:rPr lang="en-US" altLang="en-US" sz="1200" i="1" dirty="0"/>
              <a:t> </a:t>
            </a:r>
            <a:r>
              <a:rPr lang="en-US" altLang="en-US" sz="1200" dirty="0"/>
              <a:t>(EKC)</a:t>
            </a:r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F66EF34C-2D46-8384-A651-93486693B9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Übertragung</a:t>
            </a:r>
            <a:r>
              <a:rPr lang="en-US" altLang="en-US" sz="1200" b="1" i="1" dirty="0">
                <a:solidFill>
                  <a:srgbClr val="0000FF"/>
                </a:solidFill>
              </a:rPr>
              <a:t> </a:t>
            </a:r>
            <a:r>
              <a:rPr lang="en-US" altLang="en-US" sz="1200" b="1" i="1" dirty="0" err="1">
                <a:solidFill>
                  <a:srgbClr val="0000FF"/>
                </a:solidFill>
              </a:rPr>
              <a:t>durch</a:t>
            </a:r>
            <a:r>
              <a:rPr lang="en-US" altLang="en-US" sz="1200" b="1" i="1" dirty="0">
                <a:solidFill>
                  <a:srgbClr val="0000FF"/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 und 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E52A79F8-0F64-43D7-8FAF-19F4398290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53251" name="Line 3">
            <a:extLst>
              <a:ext uri="{FF2B5EF4-FFF2-40B4-BE49-F238E27FC236}">
                <a16:creationId xmlns:a16="http://schemas.microsoft.com/office/drawing/2014/main" id="{C7AC780A-2E93-4F61-9FD2-B3919232F7D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52" name="Text Box 4">
            <a:extLst>
              <a:ext uri="{FF2B5EF4-FFF2-40B4-BE49-F238E27FC236}">
                <a16:creationId xmlns:a16="http://schemas.microsoft.com/office/drawing/2014/main" id="{FC3F0571-4205-4B3C-B230-F7ECB9C9F9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Drei Augensyndrome</a:t>
            </a:r>
          </a:p>
        </p:txBody>
      </p:sp>
      <p:sp>
        <p:nvSpPr>
          <p:cNvPr id="53253" name="Line 6">
            <a:extLst>
              <a:ext uri="{FF2B5EF4-FFF2-40B4-BE49-F238E27FC236}">
                <a16:creationId xmlns:a16="http://schemas.microsoft.com/office/drawing/2014/main" id="{37AFCC12-6E11-4EDB-A67B-080895DCF956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54" name="Rectangle 7">
            <a:extLst>
              <a:ext uri="{FF2B5EF4-FFF2-40B4-BE49-F238E27FC236}">
                <a16:creationId xmlns:a16="http://schemas.microsoft.com/office/drawing/2014/main" id="{854A7D2D-7074-4D5E-9092-5AB140B543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53255" name="Text Box 8">
            <a:extLst>
              <a:ext uri="{FF2B5EF4-FFF2-40B4-BE49-F238E27FC236}">
                <a16:creationId xmlns:a16="http://schemas.microsoft.com/office/drawing/2014/main" id="{D76AF0F4-02B3-4927-A030-27FEC709CE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/>
              <a:t>Follikuläre Konjunktivitis</a:t>
            </a:r>
          </a:p>
        </p:txBody>
      </p:sp>
      <p:sp>
        <p:nvSpPr>
          <p:cNvPr id="53256" name="Text Box 9">
            <a:extLst>
              <a:ext uri="{FF2B5EF4-FFF2-40B4-BE49-F238E27FC236}">
                <a16:creationId xmlns:a16="http://schemas.microsoft.com/office/drawing/2014/main" id="{114690EC-D011-45E0-AA36-66091B6D11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621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--Leichte, vorübergehende </a:t>
            </a:r>
            <a:r>
              <a:rPr lang="en-US" altLang="en-US" sz="1200"/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--Keine ärztliche Behandlung</a:t>
            </a:r>
          </a:p>
        </p:txBody>
      </p:sp>
      <p:sp>
        <p:nvSpPr>
          <p:cNvPr id="53257" name="Rectangle 10">
            <a:extLst>
              <a:ext uri="{FF2B5EF4-FFF2-40B4-BE49-F238E27FC236}">
                <a16:creationId xmlns:a16="http://schemas.microsoft.com/office/drawing/2014/main" id="{6F4A464C-1983-4496-85FB-8D0C4B9D6C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53258" name="Text Box 11">
            <a:extLst>
              <a:ext uri="{FF2B5EF4-FFF2-40B4-BE49-F238E27FC236}">
                <a16:creationId xmlns:a16="http://schemas.microsoft.com/office/drawing/2014/main" id="{418396DD-FAC2-4E70-AF96-D92FA8A577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Pharyngokonjunktivales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Fieber</a:t>
            </a:r>
            <a:r>
              <a:rPr lang="en-US" altLang="en-US" sz="1200" i="1" dirty="0"/>
              <a:t> </a:t>
            </a:r>
            <a:r>
              <a:rPr lang="en-US" altLang="en-US" sz="1200" dirty="0"/>
              <a:t>(PCF)</a:t>
            </a:r>
          </a:p>
        </p:txBody>
      </p:sp>
      <p:sp>
        <p:nvSpPr>
          <p:cNvPr id="53259" name="Text Box 12">
            <a:extLst>
              <a:ext uri="{FF2B5EF4-FFF2-40B4-BE49-F238E27FC236}">
                <a16:creationId xmlns:a16="http://schemas.microsoft.com/office/drawing/2014/main" id="{ACB6E6CD-E1B6-495B-9397-90AC90468D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7015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--Serotypen</a:t>
            </a:r>
            <a:r>
              <a:rPr lang="en-US" altLang="en-US" sz="1200" b="1">
                <a:solidFill>
                  <a:srgbClr val="0000FF"/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--Follikuläre Konjunktivitis + </a:t>
            </a:r>
            <a:r>
              <a:rPr lang="en-US" altLang="en-US" sz="1200" b="1">
                <a:solidFill>
                  <a:srgbClr val="0000FF"/>
                </a:solidFill>
              </a:rPr>
              <a:t>Fieber </a:t>
            </a:r>
            <a:r>
              <a:rPr lang="en-US" altLang="en-US" sz="1200"/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  </a:t>
            </a:r>
            <a:r>
              <a:rPr lang="en-US" altLang="en-US" sz="1200" b="1">
                <a:solidFill>
                  <a:srgbClr val="0000FF"/>
                </a:solidFill>
              </a:rPr>
              <a:t>HA </a:t>
            </a:r>
            <a:r>
              <a:rPr lang="en-US" altLang="en-US" sz="1200"/>
              <a:t>+ </a:t>
            </a:r>
            <a:r>
              <a:rPr lang="en-US" altLang="en-US" sz="1200" b="1">
                <a:solidFill>
                  <a:srgbClr val="0000FF"/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--Ähnlich wie eine </a:t>
            </a:r>
            <a:r>
              <a:rPr lang="en-US" altLang="en-US" sz="1200" b="1">
                <a:solidFill>
                  <a:srgbClr val="0000FF"/>
                </a:solidFill>
              </a:rPr>
              <a:t>Grippe</a:t>
            </a:r>
          </a:p>
        </p:txBody>
      </p:sp>
      <p:sp>
        <p:nvSpPr>
          <p:cNvPr id="53260" name="Line 13">
            <a:extLst>
              <a:ext uri="{FF2B5EF4-FFF2-40B4-BE49-F238E27FC236}">
                <a16:creationId xmlns:a16="http://schemas.microsoft.com/office/drawing/2014/main" id="{96EB3517-F8C2-4E8F-81DA-B338BEAFB5DA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61" name="Rectangle 14">
            <a:extLst>
              <a:ext uri="{FF2B5EF4-FFF2-40B4-BE49-F238E27FC236}">
                <a16:creationId xmlns:a16="http://schemas.microsoft.com/office/drawing/2014/main" id="{6DB20E0F-B7E4-4F37-93AC-7CE9B27C67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53262" name="Text Box 15">
            <a:extLst>
              <a:ext uri="{FF2B5EF4-FFF2-40B4-BE49-F238E27FC236}">
                <a16:creationId xmlns:a16="http://schemas.microsoft.com/office/drawing/2014/main" id="{1B593E47-0EDB-4D6A-A68D-1EC0073202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Epidemische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Keratokonjunktivitis</a:t>
            </a:r>
            <a:r>
              <a:rPr lang="en-US" altLang="en-US" sz="1200" i="1" dirty="0"/>
              <a:t> </a:t>
            </a:r>
            <a:r>
              <a:rPr lang="en-US" altLang="en-US" sz="1200" dirty="0"/>
              <a:t>(EKC)</a:t>
            </a:r>
          </a:p>
        </p:txBody>
      </p:sp>
      <p:sp>
        <p:nvSpPr>
          <p:cNvPr id="53263" name="Text Box 16">
            <a:extLst>
              <a:ext uri="{FF2B5EF4-FFF2-40B4-BE49-F238E27FC236}">
                <a16:creationId xmlns:a16="http://schemas.microsoft.com/office/drawing/2014/main" id="{F86DB27C-777F-46B0-947E-25FBA3F7DA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3589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</a:t>
            </a:r>
            <a:r>
              <a:rPr lang="en-US" altLang="en-US" sz="1200" dirty="0" err="1"/>
              <a:t>Serotypen</a:t>
            </a:r>
            <a:r>
              <a:rPr lang="en-US" altLang="en-US" sz="1200" b="1" dirty="0">
                <a:solidFill>
                  <a:srgbClr val="0000FF"/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</a:t>
            </a:r>
            <a:r>
              <a:rPr lang="en-US" altLang="en-US" sz="1200" dirty="0" err="1"/>
              <a:t>Kann</a:t>
            </a:r>
            <a:r>
              <a:rPr lang="en-US" altLang="en-US" sz="1200" dirty="0"/>
              <a:t> </a:t>
            </a:r>
            <a:r>
              <a:rPr lang="en-US" altLang="en-US" sz="1200" dirty="0" err="1"/>
              <a:t>einer</a:t>
            </a:r>
            <a:r>
              <a:rPr lang="en-US" altLang="en-US" sz="1200" dirty="0"/>
              <a:t> </a:t>
            </a:r>
            <a:r>
              <a:rPr lang="en-US" altLang="en-US" sz="1200" dirty="0" err="1"/>
              <a:t>oberen</a:t>
            </a:r>
            <a:r>
              <a:rPr lang="en-US" altLang="en-US" sz="1200" dirty="0"/>
              <a:t> </a:t>
            </a:r>
            <a:r>
              <a:rPr lang="en-US" altLang="en-US" sz="1200" dirty="0" err="1"/>
              <a:t>Atemwegsinfektion</a:t>
            </a:r>
            <a:r>
              <a:rPr lang="en-US" altLang="en-US" sz="1200" dirty="0"/>
              <a:t> (</a:t>
            </a:r>
            <a:r>
              <a:rPr lang="en-US" altLang="en-US" sz="1200" b="1" dirty="0">
                <a:solidFill>
                  <a:srgbClr val="0000FF"/>
                </a:solidFill>
              </a:rPr>
              <a:t>URTI</a:t>
            </a:r>
            <a:r>
              <a:rPr lang="en-US" altLang="en-US" sz="1200" dirty="0"/>
              <a:t>) </a:t>
            </a:r>
            <a:r>
              <a:rPr lang="en-US" altLang="en-US" sz="1200" dirty="0" err="1"/>
              <a:t>folgen</a:t>
            </a:r>
            <a:endParaRPr lang="en-US" altLang="en-US" sz="12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 err="1"/>
              <a:t>nd</a:t>
            </a:r>
            <a:r>
              <a:rPr lang="en-US" altLang="en-US" sz="1200" dirty="0"/>
              <a:t>--</a:t>
            </a:r>
            <a:r>
              <a:rPr lang="en-US" altLang="en-US" sz="1200" dirty="0" err="1"/>
              <a:t>Beteiligung</a:t>
            </a:r>
            <a:r>
              <a:rPr lang="en-US" altLang="en-US" sz="1200" dirty="0"/>
              <a:t> des </a:t>
            </a:r>
            <a:r>
              <a:rPr lang="en-US" altLang="en-US" sz="1200" dirty="0" err="1"/>
              <a:t>zweiten</a:t>
            </a:r>
            <a:r>
              <a:rPr lang="en-US" altLang="en-US" sz="1200" dirty="0"/>
              <a:t> </a:t>
            </a:r>
            <a:r>
              <a:rPr lang="en-US" altLang="en-US" sz="1200" dirty="0" err="1"/>
              <a:t>Auges</a:t>
            </a:r>
            <a:r>
              <a:rPr lang="en-US" altLang="en-US" sz="1200" dirty="0"/>
              <a:t> </a:t>
            </a:r>
            <a:r>
              <a:rPr lang="en-US" altLang="en-US" sz="1200" dirty="0" err="1"/>
              <a:t>innerhalb</a:t>
            </a:r>
            <a:r>
              <a:rPr lang="en-US" altLang="en-US" sz="1200" dirty="0"/>
              <a:t> von</a:t>
            </a:r>
            <a:r>
              <a:rPr lang="en-US" altLang="en-US" sz="1200" b="1" dirty="0">
                <a:solidFill>
                  <a:srgbClr val="0000FF"/>
                </a:solidFill>
              </a:rPr>
              <a:t> 3–7 </a:t>
            </a:r>
            <a:r>
              <a:rPr lang="en-US" altLang="en-US" sz="1200" b="1" dirty="0" err="1">
                <a:solidFill>
                  <a:srgbClr val="0000FF"/>
                </a:solidFill>
              </a:rPr>
              <a:t>Tagen</a:t>
            </a:r>
            <a:endParaRPr lang="en-US" altLang="en-US" sz="1200" b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</a:t>
            </a:r>
            <a:r>
              <a:rPr lang="en-US" altLang="en-US" sz="1200" dirty="0" err="1">
                <a:solidFill>
                  <a:srgbClr val="DDDDDD"/>
                </a:solidFill>
              </a:rPr>
              <a:t>Stadien</a:t>
            </a:r>
            <a:r>
              <a:rPr lang="en-US" altLang="en-US" sz="1200" dirty="0">
                <a:solidFill>
                  <a:srgbClr val="DDDDDD"/>
                </a:solidFill>
              </a:rPr>
              <a:t>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DDDDDD"/>
                </a:solidFill>
              </a:rPr>
              <a:t>    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   </a:t>
            </a:r>
            <a:r>
              <a:rPr lang="en-US" altLang="en-US" sz="1200" b="1" dirty="0" err="1">
                <a:solidFill>
                  <a:srgbClr val="DDDDDD"/>
                </a:solidFill>
              </a:rPr>
              <a:t>Schwere</a:t>
            </a:r>
            <a:r>
              <a:rPr lang="en-US" altLang="en-US" sz="1200" b="1" dirty="0">
                <a:solidFill>
                  <a:srgbClr val="DDDDDD"/>
                </a:solidFill>
              </a:rPr>
              <a:t> </a:t>
            </a:r>
            <a:r>
              <a:rPr lang="en-US" altLang="en-US" sz="1200" b="1" dirty="0" err="1">
                <a:solidFill>
                  <a:srgbClr val="DDDDDD"/>
                </a:solidFill>
              </a:rPr>
              <a:t>follikuläre</a:t>
            </a:r>
            <a:r>
              <a:rPr lang="en-US" altLang="en-US" sz="1200" b="1" dirty="0">
                <a:solidFill>
                  <a:srgbClr val="DDDDDD"/>
                </a:solidFill>
              </a:rPr>
              <a:t> </a:t>
            </a:r>
            <a:r>
              <a:rPr lang="en-US" altLang="en-US" sz="1200" b="1" dirty="0" err="1">
                <a:solidFill>
                  <a:srgbClr val="DDDDDD"/>
                </a:solidFill>
              </a:rPr>
              <a:t>Konjunktivitis</a:t>
            </a:r>
            <a:endParaRPr lang="en-US" altLang="en-US" sz="1200" b="1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   </a:t>
            </a:r>
            <a:r>
              <a:rPr lang="en-US" altLang="en-US" sz="1200" b="1" dirty="0" err="1">
                <a:solidFill>
                  <a:srgbClr val="DDDDDD"/>
                </a:solidFill>
              </a:rPr>
              <a:t>Subepitheliale</a:t>
            </a:r>
            <a:r>
              <a:rPr lang="en-US" altLang="en-US" sz="1200" b="1" dirty="0">
                <a:solidFill>
                  <a:srgbClr val="DDDDDD"/>
                </a:solidFill>
              </a:rPr>
              <a:t> Infiltrate </a:t>
            </a:r>
            <a:r>
              <a:rPr lang="en-US" altLang="en-US" sz="1200" dirty="0">
                <a:solidFill>
                  <a:srgbClr val="DDDDDD"/>
                </a:solidFill>
              </a:rPr>
              <a:t>(SEI)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</a:t>
            </a:r>
            <a:r>
              <a:rPr lang="en-US" altLang="en-US" sz="1200" dirty="0" err="1">
                <a:solidFill>
                  <a:srgbClr val="DDDDDD"/>
                </a:solidFill>
              </a:rPr>
              <a:t>Behandlung</a:t>
            </a:r>
            <a:endParaRPr lang="en-US" altLang="en-US" sz="12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</a:t>
            </a:r>
            <a:r>
              <a:rPr lang="en-US" altLang="en-US" sz="1200" dirty="0" err="1">
                <a:solidFill>
                  <a:srgbClr val="DDDDDD"/>
                </a:solidFill>
              </a:rPr>
              <a:t>Symptomatische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Behandlung</a:t>
            </a:r>
            <a:r>
              <a:rPr lang="en-US" altLang="en-US" sz="1200" dirty="0">
                <a:solidFill>
                  <a:srgbClr val="DDDDDD"/>
                </a:solidFill>
              </a:rPr>
              <a:t>: ATs, </a:t>
            </a:r>
            <a:r>
              <a:rPr lang="en-US" altLang="en-US" sz="1200" dirty="0" err="1">
                <a:solidFill>
                  <a:srgbClr val="DDDDDD"/>
                </a:solidFill>
              </a:rPr>
              <a:t>kühle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Kompressen</a:t>
            </a:r>
            <a:endParaRPr lang="en-US" altLang="en-US" sz="12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</a:t>
            </a:r>
            <a:r>
              <a:rPr lang="en-US" altLang="en-US" sz="1200" dirty="0" err="1">
                <a:solidFill>
                  <a:srgbClr val="DDDDDD"/>
                </a:solidFill>
              </a:rPr>
              <a:t>Membranen</a:t>
            </a:r>
            <a:r>
              <a:rPr lang="en-US" altLang="en-US" sz="1200" dirty="0">
                <a:solidFill>
                  <a:srgbClr val="DDDDDD"/>
                </a:solidFill>
              </a:rPr>
              <a:t>: QOD </a:t>
            </a:r>
            <a:r>
              <a:rPr lang="en-US" altLang="en-US" sz="1200" dirty="0" err="1">
                <a:solidFill>
                  <a:srgbClr val="DDDDDD"/>
                </a:solidFill>
              </a:rPr>
              <a:t>ablösen</a:t>
            </a:r>
            <a:r>
              <a:rPr lang="en-US" altLang="en-US" sz="1200" dirty="0">
                <a:solidFill>
                  <a:srgbClr val="DDDDDD"/>
                </a:solidFill>
              </a:rPr>
              <a:t>; +/- </a:t>
            </a:r>
            <a:r>
              <a:rPr lang="en-US" altLang="en-US" sz="1200" dirty="0" err="1">
                <a:solidFill>
                  <a:srgbClr val="DDDDDD"/>
                </a:solidFill>
              </a:rPr>
              <a:t>Steroide</a:t>
            </a:r>
            <a:endParaRPr lang="en-US" altLang="en-US" sz="12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--SEI: +/- </a:t>
            </a:r>
            <a:r>
              <a:rPr lang="en-US" altLang="en-US" sz="1200" dirty="0" err="1">
                <a:solidFill>
                  <a:srgbClr val="DDDDDD"/>
                </a:solidFill>
              </a:rPr>
              <a:t>Steroide</a:t>
            </a:r>
            <a:endParaRPr lang="en-US" altLang="en-US" sz="1200" dirty="0">
              <a:solidFill>
                <a:srgbClr val="DDDDDD"/>
              </a:solidFill>
            </a:endParaRPr>
          </a:p>
        </p:txBody>
      </p:sp>
      <p:sp>
        <p:nvSpPr>
          <p:cNvPr id="53264" name="Line 17">
            <a:extLst>
              <a:ext uri="{FF2B5EF4-FFF2-40B4-BE49-F238E27FC236}">
                <a16:creationId xmlns:a16="http://schemas.microsoft.com/office/drawing/2014/main" id="{CC23775B-2AED-4EA2-AA27-7E61F989DF7D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65" name="Slide Number Placeholder 1">
            <a:extLst>
              <a:ext uri="{FF2B5EF4-FFF2-40B4-BE49-F238E27FC236}">
                <a16:creationId xmlns:a16="http://schemas.microsoft.com/office/drawing/2014/main" id="{174612D3-98DF-40D5-9BF2-A49B3E5632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11AB202-D7E2-49E1-8AA2-0A4A53D8D7A8}" type="slidenum">
              <a:rPr lang="en-US" altLang="en-US" sz="1000" smtClean="0"/>
              <a:t>51</a:t>
            </a:fld>
            <a:endParaRPr lang="en-US" altLang="en-US" sz="1000"/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3CAA3BB1-1623-4E32-89A0-00B285DC82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Übertragung</a:t>
            </a:r>
            <a:r>
              <a:rPr lang="en-US" altLang="en-US" sz="1200" b="1" i="1" dirty="0">
                <a:solidFill>
                  <a:srgbClr val="0000FF"/>
                </a:solidFill>
              </a:rPr>
              <a:t> </a:t>
            </a:r>
            <a:r>
              <a:rPr lang="en-US" altLang="en-US" sz="1200" b="1" i="1" dirty="0" err="1">
                <a:solidFill>
                  <a:srgbClr val="0000FF"/>
                </a:solidFill>
              </a:rPr>
              <a:t>durch</a:t>
            </a:r>
            <a:r>
              <a:rPr lang="en-US" altLang="en-US" sz="1200" b="1" i="1" dirty="0">
                <a:solidFill>
                  <a:srgbClr val="0000FF"/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 und 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A83B8-5FFA-8C9E-3362-4D277849CB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E3A50599-E84B-2610-C184-0DDA973DD6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53251" name="Line 3">
            <a:extLst>
              <a:ext uri="{FF2B5EF4-FFF2-40B4-BE49-F238E27FC236}">
                <a16:creationId xmlns:a16="http://schemas.microsoft.com/office/drawing/2014/main" id="{081F44B3-FD0B-859E-B704-C620E9B973D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3252" name="Text Box 4">
            <a:extLst>
              <a:ext uri="{FF2B5EF4-FFF2-40B4-BE49-F238E27FC236}">
                <a16:creationId xmlns:a16="http://schemas.microsoft.com/office/drawing/2014/main" id="{8C57B11B-2C42-044F-9F24-3FB05BFC9F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Drei Augensyndrome</a:t>
            </a:r>
          </a:p>
        </p:txBody>
      </p:sp>
      <p:sp>
        <p:nvSpPr>
          <p:cNvPr id="53253" name="Line 6">
            <a:extLst>
              <a:ext uri="{FF2B5EF4-FFF2-40B4-BE49-F238E27FC236}">
                <a16:creationId xmlns:a16="http://schemas.microsoft.com/office/drawing/2014/main" id="{71B75719-E277-DDDE-2486-7B8026EBDED0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54" name="Rectangle 7">
            <a:extLst>
              <a:ext uri="{FF2B5EF4-FFF2-40B4-BE49-F238E27FC236}">
                <a16:creationId xmlns:a16="http://schemas.microsoft.com/office/drawing/2014/main" id="{789E6B6A-268E-975F-B05E-198A64208E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3255" name="Text Box 8">
            <a:extLst>
              <a:ext uri="{FF2B5EF4-FFF2-40B4-BE49-F238E27FC236}">
                <a16:creationId xmlns:a16="http://schemas.microsoft.com/office/drawing/2014/main" id="{DC2ADBEF-0E27-6356-1923-56A1A60341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chemeClr val="bg1">
                    <a:lumMod val="75000"/>
                  </a:schemeClr>
                </a:solidFill>
              </a:rPr>
              <a:t>Follikuläre Konjunktivitis</a:t>
            </a:r>
          </a:p>
        </p:txBody>
      </p:sp>
      <p:sp>
        <p:nvSpPr>
          <p:cNvPr id="53256" name="Text Box 9">
            <a:extLst>
              <a:ext uri="{FF2B5EF4-FFF2-40B4-BE49-F238E27FC236}">
                <a16:creationId xmlns:a16="http://schemas.microsoft.com/office/drawing/2014/main" id="{ACFBFAD3-EF74-5CBE-432E-FED18FB69B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820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--Leichte, vorübergehende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--Keine ärztliche Behandlung</a:t>
            </a:r>
          </a:p>
        </p:txBody>
      </p:sp>
      <p:sp>
        <p:nvSpPr>
          <p:cNvPr id="53257" name="Rectangle 10">
            <a:extLst>
              <a:ext uri="{FF2B5EF4-FFF2-40B4-BE49-F238E27FC236}">
                <a16:creationId xmlns:a16="http://schemas.microsoft.com/office/drawing/2014/main" id="{B3E9D8C8-33BA-CE22-CB21-9124FEA42D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3258" name="Text Box 11">
            <a:extLst>
              <a:ext uri="{FF2B5EF4-FFF2-40B4-BE49-F238E27FC236}">
                <a16:creationId xmlns:a16="http://schemas.microsoft.com/office/drawing/2014/main" id="{9032CACB-9D9B-1775-B604-AAB1CBBB97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Pharyngokonjunktivales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Fieber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(PCF)</a:t>
            </a:r>
          </a:p>
        </p:txBody>
      </p:sp>
      <p:sp>
        <p:nvSpPr>
          <p:cNvPr id="53259" name="Text Box 12">
            <a:extLst>
              <a:ext uri="{FF2B5EF4-FFF2-40B4-BE49-F238E27FC236}">
                <a16:creationId xmlns:a16="http://schemas.microsoft.com/office/drawing/2014/main" id="{F134F3D6-3625-405F-3D3D-DB54D593B9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92990" cy="911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--Follikuläre Konjunktivitis 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Fieber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HA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--Ähnlich wie eine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Grippe</a:t>
            </a:r>
          </a:p>
        </p:txBody>
      </p:sp>
      <p:sp>
        <p:nvSpPr>
          <p:cNvPr id="53260" name="Line 13">
            <a:extLst>
              <a:ext uri="{FF2B5EF4-FFF2-40B4-BE49-F238E27FC236}">
                <a16:creationId xmlns:a16="http://schemas.microsoft.com/office/drawing/2014/main" id="{A56D64CA-22D3-682A-40E4-408611848D7F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3261" name="Rectangle 14">
            <a:extLst>
              <a:ext uri="{FF2B5EF4-FFF2-40B4-BE49-F238E27FC236}">
                <a16:creationId xmlns:a16="http://schemas.microsoft.com/office/drawing/2014/main" id="{AAB64F65-9C3E-5642-1AF7-F92D46FA48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53262" name="Text Box 15">
            <a:extLst>
              <a:ext uri="{FF2B5EF4-FFF2-40B4-BE49-F238E27FC236}">
                <a16:creationId xmlns:a16="http://schemas.microsoft.com/office/drawing/2014/main" id="{6D1F811F-50CA-0D52-FA96-1BF26B146F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Epidemische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Keratokonjunktivitis</a:t>
            </a:r>
            <a:r>
              <a:rPr lang="en-US" altLang="en-US" sz="1200" i="1" dirty="0"/>
              <a:t> </a:t>
            </a:r>
            <a:r>
              <a:rPr lang="en-US" altLang="en-US" sz="1200" dirty="0"/>
              <a:t>(EKC)</a:t>
            </a:r>
          </a:p>
        </p:txBody>
      </p:sp>
      <p:sp>
        <p:nvSpPr>
          <p:cNvPr id="53263" name="Text Box 16">
            <a:extLst>
              <a:ext uri="{FF2B5EF4-FFF2-40B4-BE49-F238E27FC236}">
                <a16:creationId xmlns:a16="http://schemas.microsoft.com/office/drawing/2014/main" id="{9CB2CA82-9755-329F-659E-5E52ABD0C5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3589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--Kann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einer oberen 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Atemwegsinfektion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folgen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baseline="30000" dirty="0"/>
              <a:t>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--Beteiligung</a:t>
            </a:r>
            <a:r>
              <a:rPr lang="en-US" altLang="en-US" sz="1200" b="1" dirty="0"/>
              <a:t> des zweiten Auges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innerhalb von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3–7 Tagen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--Stadien: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DDDDDD"/>
                </a:solidFill>
              </a:rPr>
              <a:t>    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   </a:t>
            </a:r>
            <a:r>
              <a:rPr lang="en-US" altLang="en-US" sz="1200" b="1" dirty="0">
                <a:solidFill>
                  <a:srgbClr val="DDDDDD"/>
                </a:solidFill>
              </a:rPr>
              <a:t>Schwere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   </a:t>
            </a:r>
            <a:r>
              <a:rPr lang="en-US" altLang="en-US" sz="1200" b="1" dirty="0">
                <a:solidFill>
                  <a:srgbClr val="DDDDDD"/>
                </a:solidFill>
              </a:rPr>
              <a:t>Subepitheliale Infiltrate </a:t>
            </a:r>
            <a:r>
              <a:rPr lang="en-US" altLang="en-US" sz="1200" dirty="0">
                <a:solidFill>
                  <a:srgbClr val="DDDDDD"/>
                </a:solidFill>
              </a:rPr>
              <a:t>(SEI)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--Behandlung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--Symptomatische Behandlung: ATs, kühle Kompressen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--Membranen: </a:t>
            </a:r>
            <a:r>
              <a:rPr lang="en-US" altLang="en-US" sz="1200" dirty="0" err="1">
                <a:solidFill>
                  <a:srgbClr val="DDDDDD"/>
                </a:solidFill>
              </a:rPr>
              <a:t>QOD</a:t>
            </a:r>
            <a:r>
              <a:rPr lang="en-US" altLang="en-US" sz="1200" dirty="0">
                <a:solidFill>
                  <a:srgbClr val="DDDDDD"/>
                </a:solidFill>
              </a:rPr>
              <a:t>ablösen; +/- Steroide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--SEI: +/- Steroide</a:t>
            </a:r>
          </a:p>
        </p:txBody>
      </p:sp>
      <p:sp>
        <p:nvSpPr>
          <p:cNvPr id="53264" name="Line 17">
            <a:extLst>
              <a:ext uri="{FF2B5EF4-FFF2-40B4-BE49-F238E27FC236}">
                <a16:creationId xmlns:a16="http://schemas.microsoft.com/office/drawing/2014/main" id="{7EFC28A5-66C8-3A1B-B506-2B84D345DFB1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65" name="Slide Number Placeholder 1">
            <a:extLst>
              <a:ext uri="{FF2B5EF4-FFF2-40B4-BE49-F238E27FC236}">
                <a16:creationId xmlns:a16="http://schemas.microsoft.com/office/drawing/2014/main" id="{6ECB2DD4-3C5A-56CF-2EE0-6896C74D5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11AB202-D7E2-49E1-8AA2-0A4A53D8D7A8}" type="slidenum">
              <a:rPr lang="en-US" altLang="en-US" sz="1000" smtClean="0"/>
              <a:t>52</a:t>
            </a:fld>
            <a:endParaRPr lang="en-US" altLang="en-US" sz="1000"/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B0FFC8B7-7FEC-7BFB-CC76-625D8A77BD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Übertragung</a:t>
            </a:r>
            <a:r>
              <a:rPr lang="en-US" altLang="en-US" sz="1200" b="1" i="1" dirty="0">
                <a:solidFill>
                  <a:srgbClr val="0000FF"/>
                </a:solidFill>
              </a:rPr>
              <a:t> </a:t>
            </a:r>
            <a:r>
              <a:rPr lang="en-US" altLang="en-US" sz="1200" b="1" i="1" dirty="0" err="1">
                <a:solidFill>
                  <a:srgbClr val="0000FF"/>
                </a:solidFill>
              </a:rPr>
              <a:t>durch</a:t>
            </a:r>
            <a:r>
              <a:rPr lang="en-US" altLang="en-US" sz="1200" b="1" i="1" dirty="0">
                <a:solidFill>
                  <a:srgbClr val="0000FF"/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-/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B10491A-3649-3F0B-34C5-E6E3CC823A30}"/>
              </a:ext>
            </a:extLst>
          </p:cNvPr>
          <p:cNvSpPr/>
          <p:nvPr/>
        </p:nvSpPr>
        <p:spPr>
          <a:xfrm>
            <a:off x="7010400" y="3774840"/>
            <a:ext cx="1553081" cy="45720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8D8020-21F8-C4AB-1556-B706F104A6B7}"/>
              </a:ext>
            </a:extLst>
          </p:cNvPr>
          <p:cNvSpPr txBox="1"/>
          <p:nvPr/>
        </p:nvSpPr>
        <p:spPr>
          <a:xfrm>
            <a:off x="4094684" y="4345893"/>
            <a:ext cx="4896916" cy="738664"/>
          </a:xfrm>
          <a:prstGeom prst="rect">
            <a:avLst/>
          </a:prstGeom>
          <a:solidFill>
            <a:schemeClr val="accent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Seltsamerweise verläuft die Erkrankung bei einem Auge (</a:t>
            </a:r>
            <a:r>
              <a:rPr lang="en-US" sz="1200" i="1" dirty="0" err="1"/>
              <a:t>d. h</a:t>
            </a:r>
            <a:r>
              <a:rPr lang="en-US" sz="1200" i="1" dirty="0"/>
              <a:t>. dem ersten gegenüber dem zweiten) tendenziell deutlich milder als beim anderen. Bei welchem?</a:t>
            </a:r>
          </a:p>
          <a:p>
            <a:r>
              <a:rPr lang="en-US" sz="1200" dirty="0">
                <a:solidFill>
                  <a:schemeClr val="accent5"/>
                </a:solidFill>
              </a:rPr>
              <a:t>Das zweite Auge</a:t>
            </a:r>
          </a:p>
        </p:txBody>
      </p:sp>
    </p:spTree>
    <p:extLst>
      <p:ext uri="{BB962C8B-B14F-4D97-AF65-F5344CB8AC3E}">
        <p14:creationId xmlns:p14="http://schemas.microsoft.com/office/powerpoint/2010/main" val="297887818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5F9FD9-042D-ED39-FBA8-1E60BC199D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C8669790-0547-E26C-BDC1-1A1EC499B5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53251" name="Line 3">
            <a:extLst>
              <a:ext uri="{FF2B5EF4-FFF2-40B4-BE49-F238E27FC236}">
                <a16:creationId xmlns:a16="http://schemas.microsoft.com/office/drawing/2014/main" id="{84A123F3-A058-CC12-8CDE-31A8A0964EF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3252" name="Text Box 4">
            <a:extLst>
              <a:ext uri="{FF2B5EF4-FFF2-40B4-BE49-F238E27FC236}">
                <a16:creationId xmlns:a16="http://schemas.microsoft.com/office/drawing/2014/main" id="{83409E78-3EFB-FF9B-D91C-AE3DE61A0D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Drei Augensyndrome</a:t>
            </a:r>
          </a:p>
        </p:txBody>
      </p:sp>
      <p:sp>
        <p:nvSpPr>
          <p:cNvPr id="53253" name="Line 6">
            <a:extLst>
              <a:ext uri="{FF2B5EF4-FFF2-40B4-BE49-F238E27FC236}">
                <a16:creationId xmlns:a16="http://schemas.microsoft.com/office/drawing/2014/main" id="{499EF7A5-D880-FB0A-67C5-A740F51AC405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54" name="Rectangle 7">
            <a:extLst>
              <a:ext uri="{FF2B5EF4-FFF2-40B4-BE49-F238E27FC236}">
                <a16:creationId xmlns:a16="http://schemas.microsoft.com/office/drawing/2014/main" id="{7B255F35-CD56-3F04-0C80-F4B029696C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3255" name="Text Box 8">
            <a:extLst>
              <a:ext uri="{FF2B5EF4-FFF2-40B4-BE49-F238E27FC236}">
                <a16:creationId xmlns:a16="http://schemas.microsoft.com/office/drawing/2014/main" id="{3B29E266-06AE-2F33-0386-1BB1E50DAA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chemeClr val="bg1">
                    <a:lumMod val="75000"/>
                  </a:schemeClr>
                </a:solidFill>
              </a:rPr>
              <a:t>Follikuläre Konjunktivitis</a:t>
            </a:r>
          </a:p>
        </p:txBody>
      </p:sp>
      <p:sp>
        <p:nvSpPr>
          <p:cNvPr id="53256" name="Text Box 9">
            <a:extLst>
              <a:ext uri="{FF2B5EF4-FFF2-40B4-BE49-F238E27FC236}">
                <a16:creationId xmlns:a16="http://schemas.microsoft.com/office/drawing/2014/main" id="{75916D4F-3EA9-01F4-7568-E747F68C8A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820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--Leichte, vorübergehende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--Keine ärztliche Behandlung</a:t>
            </a:r>
          </a:p>
        </p:txBody>
      </p:sp>
      <p:sp>
        <p:nvSpPr>
          <p:cNvPr id="53257" name="Rectangle 10">
            <a:extLst>
              <a:ext uri="{FF2B5EF4-FFF2-40B4-BE49-F238E27FC236}">
                <a16:creationId xmlns:a16="http://schemas.microsoft.com/office/drawing/2014/main" id="{8B891136-28FA-1D4C-0C38-DED4E6A74A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3258" name="Text Box 11">
            <a:extLst>
              <a:ext uri="{FF2B5EF4-FFF2-40B4-BE49-F238E27FC236}">
                <a16:creationId xmlns:a16="http://schemas.microsoft.com/office/drawing/2014/main" id="{D6B9A43F-57CC-39FE-C914-5AD7B78677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Pharyngokonjunktivales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Fieber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(PCF)</a:t>
            </a:r>
          </a:p>
        </p:txBody>
      </p:sp>
      <p:sp>
        <p:nvSpPr>
          <p:cNvPr id="53259" name="Text Box 12">
            <a:extLst>
              <a:ext uri="{FF2B5EF4-FFF2-40B4-BE49-F238E27FC236}">
                <a16:creationId xmlns:a16="http://schemas.microsoft.com/office/drawing/2014/main" id="{4F888FFC-C910-2C1A-6C41-D5B36FE787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92990" cy="911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--Follikuläre Konjunktivitis 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Fieber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HA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--Ähnlich wie eine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Grippe</a:t>
            </a:r>
          </a:p>
        </p:txBody>
      </p:sp>
      <p:sp>
        <p:nvSpPr>
          <p:cNvPr id="53260" name="Line 13">
            <a:extLst>
              <a:ext uri="{FF2B5EF4-FFF2-40B4-BE49-F238E27FC236}">
                <a16:creationId xmlns:a16="http://schemas.microsoft.com/office/drawing/2014/main" id="{C42433DF-E6AE-67D9-5C19-112525076C6E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3261" name="Rectangle 14">
            <a:extLst>
              <a:ext uri="{FF2B5EF4-FFF2-40B4-BE49-F238E27FC236}">
                <a16:creationId xmlns:a16="http://schemas.microsoft.com/office/drawing/2014/main" id="{9EE2A07B-C6EB-653F-2434-5E77596850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53262" name="Text Box 15">
            <a:extLst>
              <a:ext uri="{FF2B5EF4-FFF2-40B4-BE49-F238E27FC236}">
                <a16:creationId xmlns:a16="http://schemas.microsoft.com/office/drawing/2014/main" id="{412638AB-D4A4-EC67-2972-EA9DAE66DF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Epidemische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Keratokonjunktivitis</a:t>
            </a:r>
            <a:r>
              <a:rPr lang="en-US" altLang="en-US" sz="1200" i="1" dirty="0"/>
              <a:t> </a:t>
            </a:r>
            <a:r>
              <a:rPr lang="en-US" altLang="en-US" sz="1200" dirty="0"/>
              <a:t>(EKC)</a:t>
            </a:r>
          </a:p>
        </p:txBody>
      </p:sp>
      <p:sp>
        <p:nvSpPr>
          <p:cNvPr id="53263" name="Text Box 16">
            <a:extLst>
              <a:ext uri="{FF2B5EF4-FFF2-40B4-BE49-F238E27FC236}">
                <a16:creationId xmlns:a16="http://schemas.microsoft.com/office/drawing/2014/main" id="{C75EE300-44D3-E31C-7760-929F58A7F1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348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--Kann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einer oberen Atemwegsinfektion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vorausgehen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baseline="30000" dirty="0"/>
              <a:t>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--Beteiligung</a:t>
            </a:r>
            <a:r>
              <a:rPr lang="en-US" altLang="en-US" sz="1200" b="1" dirty="0"/>
              <a:t> des zweiten Auges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innerhalb von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3–7 Tagen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--Stadien: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DDDDDD"/>
                </a:solidFill>
              </a:rPr>
              <a:t>    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   </a:t>
            </a:r>
            <a:r>
              <a:rPr lang="en-US" altLang="en-US" sz="1200" b="1" dirty="0">
                <a:solidFill>
                  <a:srgbClr val="DDDDDD"/>
                </a:solidFill>
              </a:rPr>
              <a:t>Schwere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   </a:t>
            </a:r>
            <a:r>
              <a:rPr lang="en-US" altLang="en-US" sz="1200" b="1" dirty="0">
                <a:solidFill>
                  <a:srgbClr val="DDDDDD"/>
                </a:solidFill>
              </a:rPr>
              <a:t>Subepitheliale Infiltrate </a:t>
            </a:r>
            <a:r>
              <a:rPr lang="en-US" altLang="en-US" sz="1200" dirty="0">
                <a:solidFill>
                  <a:srgbClr val="DDDDDD"/>
                </a:solidFill>
              </a:rPr>
              <a:t>(SEI)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--Behandlung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--Symptomatische Behandlung: ATs, kühle Kompressen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--Membranen: </a:t>
            </a:r>
            <a:r>
              <a:rPr lang="en-US" altLang="en-US" sz="1200" dirty="0" err="1">
                <a:solidFill>
                  <a:srgbClr val="DDDDDD"/>
                </a:solidFill>
              </a:rPr>
              <a:t>QOD</a:t>
            </a:r>
            <a:r>
              <a:rPr lang="en-US" altLang="en-US" sz="1200" dirty="0">
                <a:solidFill>
                  <a:srgbClr val="DDDDDD"/>
                </a:solidFill>
              </a:rPr>
              <a:t>ablösen; +/- Steroide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--SEI: +/- Steroide</a:t>
            </a:r>
          </a:p>
        </p:txBody>
      </p:sp>
      <p:sp>
        <p:nvSpPr>
          <p:cNvPr id="53264" name="Line 17">
            <a:extLst>
              <a:ext uri="{FF2B5EF4-FFF2-40B4-BE49-F238E27FC236}">
                <a16:creationId xmlns:a16="http://schemas.microsoft.com/office/drawing/2014/main" id="{8159D078-59FE-C71B-03CF-3BD571A7A43E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65" name="Slide Number Placeholder 1">
            <a:extLst>
              <a:ext uri="{FF2B5EF4-FFF2-40B4-BE49-F238E27FC236}">
                <a16:creationId xmlns:a16="http://schemas.microsoft.com/office/drawing/2014/main" id="{5768B2DF-A6B2-842E-9265-B1A8E330E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11AB202-D7E2-49E1-8AA2-0A4A53D8D7A8}" type="slidenum">
              <a:rPr lang="en-US" altLang="en-US" sz="1000" smtClean="0"/>
              <a:t>53</a:t>
            </a:fld>
            <a:endParaRPr lang="en-US" altLang="en-US" sz="1000"/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3E7CC9E0-4809-1662-33D1-227887F926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Übertragung</a:t>
            </a:r>
            <a:r>
              <a:rPr lang="en-US" altLang="en-US" sz="1200" b="1" i="1" dirty="0">
                <a:solidFill>
                  <a:srgbClr val="0000FF"/>
                </a:solidFill>
              </a:rPr>
              <a:t> </a:t>
            </a:r>
            <a:r>
              <a:rPr lang="en-US" altLang="en-US" sz="1200" b="1" i="1" dirty="0" err="1">
                <a:solidFill>
                  <a:srgbClr val="0000FF"/>
                </a:solidFill>
              </a:rPr>
              <a:t>durch</a:t>
            </a:r>
            <a:r>
              <a:rPr lang="en-US" altLang="en-US" sz="1200" b="1" i="1" dirty="0">
                <a:solidFill>
                  <a:srgbClr val="0000FF"/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 und 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8EC25E17-9B7F-6331-2629-62C2A994DB60}"/>
              </a:ext>
            </a:extLst>
          </p:cNvPr>
          <p:cNvSpPr/>
          <p:nvPr/>
        </p:nvSpPr>
        <p:spPr>
          <a:xfrm>
            <a:off x="7010401" y="3805826"/>
            <a:ext cx="1566582" cy="45720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D9CC55C-E0A9-DB46-620C-435C4B6486DC}"/>
              </a:ext>
            </a:extLst>
          </p:cNvPr>
          <p:cNvSpPr txBox="1"/>
          <p:nvPr/>
        </p:nvSpPr>
        <p:spPr>
          <a:xfrm>
            <a:off x="4094684" y="4345893"/>
            <a:ext cx="4896916" cy="738664"/>
          </a:xfrm>
          <a:prstGeom prst="rect">
            <a:avLst/>
          </a:prstGeom>
          <a:solidFill>
            <a:schemeClr val="accent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Seltsamerweise verläuft die Erkrankung bei einem Auge (</a:t>
            </a:r>
            <a:r>
              <a:rPr lang="en-US" sz="1200" i="1" dirty="0" err="1"/>
              <a:t>d. h</a:t>
            </a:r>
            <a:r>
              <a:rPr lang="en-US" sz="1200" i="1" dirty="0"/>
              <a:t>. dem ersten gegenüber dem zweiten) tendenziell deutlich milder als beim anderen. Bei welchem?</a:t>
            </a:r>
          </a:p>
          <a:p>
            <a:r>
              <a:rPr lang="en-US" sz="1200" dirty="0"/>
              <a:t>Das zweite Auge</a:t>
            </a:r>
          </a:p>
        </p:txBody>
      </p:sp>
    </p:spTree>
    <p:extLst>
      <p:ext uri="{BB962C8B-B14F-4D97-AF65-F5344CB8AC3E}">
        <p14:creationId xmlns:p14="http://schemas.microsoft.com/office/powerpoint/2010/main" val="258848293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>
            <a:extLst>
              <a:ext uri="{FF2B5EF4-FFF2-40B4-BE49-F238E27FC236}">
                <a16:creationId xmlns:a16="http://schemas.microsoft.com/office/drawing/2014/main" id="{1D28588A-1692-4E08-8369-D240D548D5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59395" name="Line 3">
            <a:extLst>
              <a:ext uri="{FF2B5EF4-FFF2-40B4-BE49-F238E27FC236}">
                <a16:creationId xmlns:a16="http://schemas.microsoft.com/office/drawing/2014/main" id="{B32F7851-B000-448B-9903-35511113F87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396" name="Text Box 4">
            <a:extLst>
              <a:ext uri="{FF2B5EF4-FFF2-40B4-BE49-F238E27FC236}">
                <a16:creationId xmlns:a16="http://schemas.microsoft.com/office/drawing/2014/main" id="{E1EAC94F-486B-4668-A148-FF8F56922D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Drei Augensyndrome</a:t>
            </a:r>
          </a:p>
        </p:txBody>
      </p:sp>
      <p:sp>
        <p:nvSpPr>
          <p:cNvPr id="59397" name="Line 6">
            <a:extLst>
              <a:ext uri="{FF2B5EF4-FFF2-40B4-BE49-F238E27FC236}">
                <a16:creationId xmlns:a16="http://schemas.microsoft.com/office/drawing/2014/main" id="{82C312EB-913F-4379-9422-F2CA000258BE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398" name="Rectangle 7">
            <a:extLst>
              <a:ext uri="{FF2B5EF4-FFF2-40B4-BE49-F238E27FC236}">
                <a16:creationId xmlns:a16="http://schemas.microsoft.com/office/drawing/2014/main" id="{BDFA416B-A31D-4F23-9283-A9C3CEA5C3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59399" name="Text Box 8">
            <a:extLst>
              <a:ext uri="{FF2B5EF4-FFF2-40B4-BE49-F238E27FC236}">
                <a16:creationId xmlns:a16="http://schemas.microsoft.com/office/drawing/2014/main" id="{63F39409-B8EB-4FC9-A649-F2735838EA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/>
              <a:t>Follikuläre Konjunktivitis</a:t>
            </a:r>
          </a:p>
        </p:txBody>
      </p:sp>
      <p:sp>
        <p:nvSpPr>
          <p:cNvPr id="59400" name="Text Box 9">
            <a:extLst>
              <a:ext uri="{FF2B5EF4-FFF2-40B4-BE49-F238E27FC236}">
                <a16:creationId xmlns:a16="http://schemas.microsoft.com/office/drawing/2014/main" id="{AAFEC6CB-DC7C-4782-A025-8B2F984B10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621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--Leichte, vorübergehende </a:t>
            </a:r>
            <a:r>
              <a:rPr lang="en-US" altLang="en-US" sz="1200"/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--Keine ärztliche Behandlung</a:t>
            </a:r>
          </a:p>
        </p:txBody>
      </p:sp>
      <p:sp>
        <p:nvSpPr>
          <p:cNvPr id="59401" name="Rectangle 10">
            <a:extLst>
              <a:ext uri="{FF2B5EF4-FFF2-40B4-BE49-F238E27FC236}">
                <a16:creationId xmlns:a16="http://schemas.microsoft.com/office/drawing/2014/main" id="{48C0736A-FECE-4DB4-8409-E83D40E964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59402" name="Text Box 11">
            <a:extLst>
              <a:ext uri="{FF2B5EF4-FFF2-40B4-BE49-F238E27FC236}">
                <a16:creationId xmlns:a16="http://schemas.microsoft.com/office/drawing/2014/main" id="{F4C1EF99-712A-42C6-9795-E1C77AEE5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Pharyngokonjunktivales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Fieber</a:t>
            </a:r>
            <a:r>
              <a:rPr lang="en-US" altLang="en-US" sz="1200" i="1" dirty="0"/>
              <a:t> </a:t>
            </a:r>
            <a:r>
              <a:rPr lang="en-US" altLang="en-US" sz="1200" dirty="0"/>
              <a:t>(PCF)</a:t>
            </a:r>
          </a:p>
        </p:txBody>
      </p:sp>
      <p:sp>
        <p:nvSpPr>
          <p:cNvPr id="59403" name="Text Box 12">
            <a:extLst>
              <a:ext uri="{FF2B5EF4-FFF2-40B4-BE49-F238E27FC236}">
                <a16:creationId xmlns:a16="http://schemas.microsoft.com/office/drawing/2014/main" id="{A91387AD-20FC-4CF8-839A-7E4C08EBA7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7015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--Serotypen</a:t>
            </a:r>
            <a:r>
              <a:rPr lang="en-US" altLang="en-US" sz="1200" b="1">
                <a:solidFill>
                  <a:srgbClr val="0000FF"/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--Follikuläre Konjunktivitis + </a:t>
            </a:r>
            <a:r>
              <a:rPr lang="en-US" altLang="en-US" sz="1200" b="1">
                <a:solidFill>
                  <a:srgbClr val="0000FF"/>
                </a:solidFill>
              </a:rPr>
              <a:t>Fieber </a:t>
            </a:r>
            <a:r>
              <a:rPr lang="en-US" altLang="en-US" sz="1200"/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  </a:t>
            </a:r>
            <a:r>
              <a:rPr lang="en-US" altLang="en-US" sz="1200" b="1">
                <a:solidFill>
                  <a:srgbClr val="0000FF"/>
                </a:solidFill>
              </a:rPr>
              <a:t>HA </a:t>
            </a:r>
            <a:r>
              <a:rPr lang="en-US" altLang="en-US" sz="1200"/>
              <a:t>+ </a:t>
            </a:r>
            <a:r>
              <a:rPr lang="en-US" altLang="en-US" sz="1200" b="1">
                <a:solidFill>
                  <a:srgbClr val="0000FF"/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--Ähnlich wie eine </a:t>
            </a:r>
            <a:r>
              <a:rPr lang="en-US" altLang="en-US" sz="1200" b="1">
                <a:solidFill>
                  <a:srgbClr val="0000FF"/>
                </a:solidFill>
              </a:rPr>
              <a:t>Grippe</a:t>
            </a:r>
          </a:p>
        </p:txBody>
      </p:sp>
      <p:sp>
        <p:nvSpPr>
          <p:cNvPr id="59404" name="Line 13">
            <a:extLst>
              <a:ext uri="{FF2B5EF4-FFF2-40B4-BE49-F238E27FC236}">
                <a16:creationId xmlns:a16="http://schemas.microsoft.com/office/drawing/2014/main" id="{A018BD49-8CE0-427C-AFD0-B703196FDF9B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05" name="Rectangle 14">
            <a:extLst>
              <a:ext uri="{FF2B5EF4-FFF2-40B4-BE49-F238E27FC236}">
                <a16:creationId xmlns:a16="http://schemas.microsoft.com/office/drawing/2014/main" id="{C66AC45B-EA0B-44A8-A621-180C607D9E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59406" name="Text Box 15">
            <a:extLst>
              <a:ext uri="{FF2B5EF4-FFF2-40B4-BE49-F238E27FC236}">
                <a16:creationId xmlns:a16="http://schemas.microsoft.com/office/drawing/2014/main" id="{9467BF00-B120-4174-B117-8249C35B6D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Epidemische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Keratokonjunktivitis</a:t>
            </a:r>
            <a:r>
              <a:rPr lang="en-US" altLang="en-US" sz="1200" i="1" dirty="0"/>
              <a:t> </a:t>
            </a:r>
            <a:r>
              <a:rPr lang="en-US" altLang="en-US" sz="1200" dirty="0"/>
              <a:t>(EKC)</a:t>
            </a:r>
          </a:p>
        </p:txBody>
      </p:sp>
      <p:sp>
        <p:nvSpPr>
          <p:cNvPr id="59407" name="Text Box 16">
            <a:extLst>
              <a:ext uri="{FF2B5EF4-FFF2-40B4-BE49-F238E27FC236}">
                <a16:creationId xmlns:a16="http://schemas.microsoft.com/office/drawing/2014/main" id="{B2079B8A-086E-44D2-A032-9F11FFE989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2943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</a:t>
            </a:r>
            <a:r>
              <a:rPr lang="en-US" altLang="en-US" sz="1200" dirty="0" err="1"/>
              <a:t>Serotypen</a:t>
            </a:r>
            <a:r>
              <a:rPr lang="en-US" altLang="en-US" sz="1200" b="1" dirty="0">
                <a:solidFill>
                  <a:srgbClr val="0000FF"/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</a:t>
            </a:r>
            <a:r>
              <a:rPr lang="en-US" altLang="en-US" sz="1200" dirty="0" err="1"/>
              <a:t>Kann</a:t>
            </a:r>
            <a:r>
              <a:rPr lang="en-US" altLang="en-US" sz="1200" dirty="0"/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einer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oberen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Atemwegsinfektion</a:t>
            </a:r>
            <a:r>
              <a:rPr lang="en-US" altLang="en-US" sz="1200" dirty="0"/>
              <a:t> </a:t>
            </a:r>
            <a:r>
              <a:rPr lang="en-US" altLang="en-US" sz="1200" dirty="0" err="1"/>
              <a:t>folgen</a:t>
            </a:r>
            <a:endParaRPr lang="en-US" altLang="en-US" sz="12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 err="1"/>
              <a:t>nd</a:t>
            </a:r>
            <a:r>
              <a:rPr lang="en-US" altLang="en-US" sz="1200" dirty="0"/>
              <a:t>--</a:t>
            </a:r>
            <a:r>
              <a:rPr lang="en-US" altLang="en-US" sz="1200" dirty="0" err="1"/>
              <a:t>Beteiligung</a:t>
            </a:r>
            <a:r>
              <a:rPr lang="en-US" altLang="en-US" sz="1200" dirty="0"/>
              <a:t> des </a:t>
            </a:r>
            <a:r>
              <a:rPr lang="en-US" altLang="en-US" sz="1200" dirty="0" err="1"/>
              <a:t>zweiten</a:t>
            </a:r>
            <a:r>
              <a:rPr lang="en-US" altLang="en-US" sz="1200" dirty="0"/>
              <a:t> </a:t>
            </a:r>
            <a:r>
              <a:rPr lang="en-US" altLang="en-US" sz="1200" dirty="0" err="1"/>
              <a:t>Auges</a:t>
            </a:r>
            <a:r>
              <a:rPr lang="en-US" altLang="en-US" sz="1200" dirty="0"/>
              <a:t> </a:t>
            </a:r>
            <a:r>
              <a:rPr lang="en-US" altLang="en-US" sz="1200" dirty="0" err="1"/>
              <a:t>innerhalb</a:t>
            </a:r>
            <a:r>
              <a:rPr lang="en-US" altLang="en-US" sz="1200" dirty="0"/>
              <a:t> von</a:t>
            </a:r>
            <a:r>
              <a:rPr lang="en-US" altLang="en-US" sz="1200" b="1" dirty="0">
                <a:solidFill>
                  <a:srgbClr val="0000FF"/>
                </a:solidFill>
              </a:rPr>
              <a:t> 3–7 </a:t>
            </a:r>
            <a:r>
              <a:rPr lang="en-US" altLang="en-US" sz="1200" b="1" dirty="0" err="1">
                <a:solidFill>
                  <a:srgbClr val="0000FF"/>
                </a:solidFill>
              </a:rPr>
              <a:t>Tagen</a:t>
            </a:r>
            <a:endParaRPr lang="en-US" altLang="en-US" sz="1200" b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</a:t>
            </a:r>
            <a:r>
              <a:rPr lang="en-US" altLang="en-US" sz="1200" dirty="0" err="1"/>
              <a:t>Stadien</a:t>
            </a:r>
            <a:r>
              <a:rPr lang="en-US" altLang="en-US" sz="1200" dirty="0"/>
              <a:t>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    </a:t>
            </a:r>
            <a:r>
              <a:rPr lang="en-US" altLang="en-US" sz="1200" b="1" dirty="0">
                <a:solidFill>
                  <a:srgbClr val="0000FF"/>
                </a:solidFill>
              </a:rPr>
              <a:t>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</a:t>
            </a: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</a:t>
            </a:r>
            <a:r>
              <a:rPr lang="en-US" altLang="en-US" sz="1200" dirty="0" err="1">
                <a:solidFill>
                  <a:srgbClr val="DDDDDD"/>
                </a:solidFill>
              </a:rPr>
              <a:t>Behandlung</a:t>
            </a:r>
            <a:endParaRPr lang="en-US" altLang="en-US" sz="12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</a:t>
            </a:r>
            <a:r>
              <a:rPr lang="en-US" altLang="en-US" sz="1200" dirty="0" err="1">
                <a:solidFill>
                  <a:srgbClr val="DDDDDD"/>
                </a:solidFill>
              </a:rPr>
              <a:t>Symptomatische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Behandlung</a:t>
            </a:r>
            <a:r>
              <a:rPr lang="en-US" altLang="en-US" sz="1200" dirty="0">
                <a:solidFill>
                  <a:srgbClr val="DDDDDD"/>
                </a:solidFill>
              </a:rPr>
              <a:t>: ATs, </a:t>
            </a:r>
            <a:r>
              <a:rPr lang="en-US" altLang="en-US" sz="1200" dirty="0" err="1">
                <a:solidFill>
                  <a:srgbClr val="DDDDDD"/>
                </a:solidFill>
              </a:rPr>
              <a:t>kühle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Kompressen</a:t>
            </a:r>
            <a:endParaRPr lang="en-US" altLang="en-US" sz="12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</a:t>
            </a:r>
            <a:r>
              <a:rPr lang="en-US" altLang="en-US" sz="1200" dirty="0" err="1">
                <a:solidFill>
                  <a:srgbClr val="DDDDDD"/>
                </a:solidFill>
              </a:rPr>
              <a:t>Bindehäute</a:t>
            </a:r>
            <a:r>
              <a:rPr lang="en-US" altLang="en-US" sz="1200" dirty="0">
                <a:solidFill>
                  <a:srgbClr val="DDDDDD"/>
                </a:solidFill>
              </a:rPr>
              <a:t>: </a:t>
            </a:r>
            <a:r>
              <a:rPr lang="en-US" altLang="en-US" sz="1200" dirty="0" err="1">
                <a:solidFill>
                  <a:srgbClr val="DDDDDD"/>
                </a:solidFill>
              </a:rPr>
              <a:t>Abziehen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alle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zwei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Tage</a:t>
            </a:r>
            <a:r>
              <a:rPr lang="en-US" altLang="en-US" sz="1200" dirty="0">
                <a:solidFill>
                  <a:srgbClr val="DDDDDD"/>
                </a:solidFill>
              </a:rPr>
              <a:t>; +/- </a:t>
            </a:r>
            <a:r>
              <a:rPr lang="en-US" altLang="en-US" sz="1200" dirty="0" err="1">
                <a:solidFill>
                  <a:srgbClr val="DDDDDD"/>
                </a:solidFill>
              </a:rPr>
              <a:t>Steroide</a:t>
            </a:r>
            <a:endParaRPr lang="en-US" altLang="en-US" sz="12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--SEI: +/- </a:t>
            </a:r>
            <a:r>
              <a:rPr lang="en-US" altLang="en-US" sz="1200" dirty="0" err="1">
                <a:solidFill>
                  <a:srgbClr val="DDDDDD"/>
                </a:solidFill>
              </a:rPr>
              <a:t>Steroide</a:t>
            </a:r>
            <a:endParaRPr lang="en-US" altLang="en-US" sz="1200" dirty="0">
              <a:solidFill>
                <a:srgbClr val="DDDDDD"/>
              </a:solidFill>
            </a:endParaRPr>
          </a:p>
        </p:txBody>
      </p:sp>
      <p:sp>
        <p:nvSpPr>
          <p:cNvPr id="59408" name="Text Box 17">
            <a:extLst>
              <a:ext uri="{FF2B5EF4-FFF2-40B4-BE49-F238E27FC236}">
                <a16:creationId xmlns:a16="http://schemas.microsoft.com/office/drawing/2014/main" id="{037664B8-3DAD-422C-9772-1B88661412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1 Woche</a:t>
            </a:r>
          </a:p>
        </p:txBody>
      </p:sp>
      <p:sp>
        <p:nvSpPr>
          <p:cNvPr id="59409" name="Line 18">
            <a:extLst>
              <a:ext uri="{FF2B5EF4-FFF2-40B4-BE49-F238E27FC236}">
                <a16:creationId xmlns:a16="http://schemas.microsoft.com/office/drawing/2014/main" id="{1C1380A8-00E6-4593-9D32-E0BB178D4AEE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10" name="Line 21">
            <a:extLst>
              <a:ext uri="{FF2B5EF4-FFF2-40B4-BE49-F238E27FC236}">
                <a16:creationId xmlns:a16="http://schemas.microsoft.com/office/drawing/2014/main" id="{850C565F-CAEE-4FFB-97F9-52F0E733B541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11" name="Slide Number Placeholder 1">
            <a:extLst>
              <a:ext uri="{FF2B5EF4-FFF2-40B4-BE49-F238E27FC236}">
                <a16:creationId xmlns:a16="http://schemas.microsoft.com/office/drawing/2014/main" id="{6A5C8A90-2E1F-4847-8634-5F60728BD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E636B77-0B95-488D-A5F0-A1F900C439DB}" type="slidenum">
              <a:rPr lang="en-US" altLang="en-US" sz="1000" smtClean="0"/>
              <a:t>54</a:t>
            </a:fld>
            <a:endParaRPr lang="en-US" altLang="en-US" sz="1000"/>
          </a:p>
        </p:txBody>
      </p:sp>
      <p:sp>
        <p:nvSpPr>
          <p:cNvPr id="59412" name="TextBox 25">
            <a:extLst>
              <a:ext uri="{FF2B5EF4-FFF2-40B4-BE49-F238E27FC236}">
                <a16:creationId xmlns:a16="http://schemas.microsoft.com/office/drawing/2014/main" id="{B009B80A-4A67-4AFB-B420-BA5BD0D450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1</a:t>
            </a:r>
            <a:r>
              <a:rPr lang="en-US" altLang="en-US" sz="1200" baseline="30000"/>
              <a:t>st</a:t>
            </a:r>
            <a:endParaRPr lang="en-US" altLang="en-US" sz="1800"/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1B267FD5-3B79-B6F8-FFF1-90D019D591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Übertragung</a:t>
            </a:r>
            <a:r>
              <a:rPr lang="en-US" altLang="en-US" sz="1200" b="1" i="1" dirty="0">
                <a:solidFill>
                  <a:srgbClr val="0000FF"/>
                </a:solidFill>
              </a:rPr>
              <a:t> </a:t>
            </a:r>
            <a:r>
              <a:rPr lang="en-US" altLang="en-US" sz="1200" b="1" i="1" dirty="0" err="1">
                <a:solidFill>
                  <a:srgbClr val="0000FF"/>
                </a:solidFill>
              </a:rPr>
              <a:t>durch</a:t>
            </a:r>
            <a:r>
              <a:rPr lang="en-US" altLang="en-US" sz="1200" b="1" i="1" dirty="0">
                <a:solidFill>
                  <a:srgbClr val="0000FF"/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 und 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>
            <a:extLst>
              <a:ext uri="{FF2B5EF4-FFF2-40B4-BE49-F238E27FC236}">
                <a16:creationId xmlns:a16="http://schemas.microsoft.com/office/drawing/2014/main" id="{454F5E30-9726-4803-8B74-7E8A5ADD1AF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61443" name="Line 3">
            <a:extLst>
              <a:ext uri="{FF2B5EF4-FFF2-40B4-BE49-F238E27FC236}">
                <a16:creationId xmlns:a16="http://schemas.microsoft.com/office/drawing/2014/main" id="{7AE28B7C-1931-40C2-B1ED-2F494D49C8F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444" name="Text Box 4">
            <a:extLst>
              <a:ext uri="{FF2B5EF4-FFF2-40B4-BE49-F238E27FC236}">
                <a16:creationId xmlns:a16="http://schemas.microsoft.com/office/drawing/2014/main" id="{0E80DF28-47C6-4054-9A1A-E485D9829C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Drei Augensyndrome</a:t>
            </a:r>
          </a:p>
        </p:txBody>
      </p:sp>
      <p:sp>
        <p:nvSpPr>
          <p:cNvPr id="61445" name="Line 6">
            <a:extLst>
              <a:ext uri="{FF2B5EF4-FFF2-40B4-BE49-F238E27FC236}">
                <a16:creationId xmlns:a16="http://schemas.microsoft.com/office/drawing/2014/main" id="{338CF067-F149-46EA-92AD-B85029C6AECE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446" name="Rectangle 7">
            <a:extLst>
              <a:ext uri="{FF2B5EF4-FFF2-40B4-BE49-F238E27FC236}">
                <a16:creationId xmlns:a16="http://schemas.microsoft.com/office/drawing/2014/main" id="{B6D8274B-6CB3-4515-89F9-8437C27738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61447" name="Text Box 8">
            <a:extLst>
              <a:ext uri="{FF2B5EF4-FFF2-40B4-BE49-F238E27FC236}">
                <a16:creationId xmlns:a16="http://schemas.microsoft.com/office/drawing/2014/main" id="{4090D4A9-CF8E-4E80-AAC4-A38A7DD9FB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/>
              <a:t>Follikuläre Konjunktivitis</a:t>
            </a:r>
          </a:p>
        </p:txBody>
      </p:sp>
      <p:sp>
        <p:nvSpPr>
          <p:cNvPr id="61448" name="Text Box 9">
            <a:extLst>
              <a:ext uri="{FF2B5EF4-FFF2-40B4-BE49-F238E27FC236}">
                <a16:creationId xmlns:a16="http://schemas.microsoft.com/office/drawing/2014/main" id="{8DDA9BF1-80FD-447E-A3A9-82C7A11944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621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--Leichte, vorübergehende </a:t>
            </a:r>
            <a:r>
              <a:rPr lang="en-US" altLang="en-US" sz="1200"/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--Keine ärztliche Behandlung</a:t>
            </a:r>
          </a:p>
        </p:txBody>
      </p:sp>
      <p:sp>
        <p:nvSpPr>
          <p:cNvPr id="61449" name="Rectangle 10">
            <a:extLst>
              <a:ext uri="{FF2B5EF4-FFF2-40B4-BE49-F238E27FC236}">
                <a16:creationId xmlns:a16="http://schemas.microsoft.com/office/drawing/2014/main" id="{2815DD9F-4096-4BF0-8DA2-9C876437DE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61450" name="Text Box 11">
            <a:extLst>
              <a:ext uri="{FF2B5EF4-FFF2-40B4-BE49-F238E27FC236}">
                <a16:creationId xmlns:a16="http://schemas.microsoft.com/office/drawing/2014/main" id="{267ED83E-4B33-4C78-8DEF-D91AFFE0BA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Pharyngokonjunktivales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Fieber</a:t>
            </a:r>
            <a:r>
              <a:rPr lang="en-US" altLang="en-US" sz="1200" i="1" dirty="0"/>
              <a:t> </a:t>
            </a:r>
            <a:r>
              <a:rPr lang="en-US" altLang="en-US" sz="1200" dirty="0"/>
              <a:t>(PCF)</a:t>
            </a:r>
          </a:p>
        </p:txBody>
      </p:sp>
      <p:sp>
        <p:nvSpPr>
          <p:cNvPr id="61451" name="Text Box 12">
            <a:extLst>
              <a:ext uri="{FF2B5EF4-FFF2-40B4-BE49-F238E27FC236}">
                <a16:creationId xmlns:a16="http://schemas.microsoft.com/office/drawing/2014/main" id="{31C2F3CA-FD26-4614-9E63-4DBE2B8A4C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7015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--Serotypen</a:t>
            </a:r>
            <a:r>
              <a:rPr lang="en-US" altLang="en-US" sz="1200" b="1">
                <a:solidFill>
                  <a:srgbClr val="0000FF"/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--Follikuläre Konjunktivitis + </a:t>
            </a:r>
            <a:r>
              <a:rPr lang="en-US" altLang="en-US" sz="1200" b="1">
                <a:solidFill>
                  <a:srgbClr val="0000FF"/>
                </a:solidFill>
              </a:rPr>
              <a:t>Fieber </a:t>
            </a:r>
            <a:r>
              <a:rPr lang="en-US" altLang="en-US" sz="1200"/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  </a:t>
            </a:r>
            <a:r>
              <a:rPr lang="en-US" altLang="en-US" sz="1200" b="1">
                <a:solidFill>
                  <a:srgbClr val="0000FF"/>
                </a:solidFill>
              </a:rPr>
              <a:t>HA </a:t>
            </a:r>
            <a:r>
              <a:rPr lang="en-US" altLang="en-US" sz="1200"/>
              <a:t>+ </a:t>
            </a:r>
            <a:r>
              <a:rPr lang="en-US" altLang="en-US" sz="1200" b="1">
                <a:solidFill>
                  <a:srgbClr val="0000FF"/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--Ähnlich wie eine </a:t>
            </a:r>
            <a:r>
              <a:rPr lang="en-US" altLang="en-US" sz="1200" b="1">
                <a:solidFill>
                  <a:srgbClr val="0000FF"/>
                </a:solidFill>
              </a:rPr>
              <a:t>Grippe</a:t>
            </a:r>
          </a:p>
        </p:txBody>
      </p:sp>
      <p:sp>
        <p:nvSpPr>
          <p:cNvPr id="61452" name="Line 13">
            <a:extLst>
              <a:ext uri="{FF2B5EF4-FFF2-40B4-BE49-F238E27FC236}">
                <a16:creationId xmlns:a16="http://schemas.microsoft.com/office/drawing/2014/main" id="{157F178A-908A-49A9-A9C8-0617D9FCE504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453" name="Rectangle 14">
            <a:extLst>
              <a:ext uri="{FF2B5EF4-FFF2-40B4-BE49-F238E27FC236}">
                <a16:creationId xmlns:a16="http://schemas.microsoft.com/office/drawing/2014/main" id="{C578674E-42E3-4AEF-A13A-50A2A3E911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61454" name="Text Box 15">
            <a:extLst>
              <a:ext uri="{FF2B5EF4-FFF2-40B4-BE49-F238E27FC236}">
                <a16:creationId xmlns:a16="http://schemas.microsoft.com/office/drawing/2014/main" id="{F459A59C-710B-4D46-BAAB-A8294732C8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Epidemische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Keratokonjunktivitis</a:t>
            </a:r>
            <a:r>
              <a:rPr lang="en-US" altLang="en-US" sz="1200" i="1" dirty="0"/>
              <a:t> </a:t>
            </a:r>
            <a:r>
              <a:rPr lang="en-US" altLang="en-US" sz="1200" dirty="0"/>
              <a:t>(EKC)</a:t>
            </a:r>
          </a:p>
        </p:txBody>
      </p:sp>
      <p:sp>
        <p:nvSpPr>
          <p:cNvPr id="61455" name="Text Box 16">
            <a:extLst>
              <a:ext uri="{FF2B5EF4-FFF2-40B4-BE49-F238E27FC236}">
                <a16:creationId xmlns:a16="http://schemas.microsoft.com/office/drawing/2014/main" id="{BBBE019C-1239-4E51-B65B-5E7F965718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3774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</a:t>
            </a:r>
            <a:r>
              <a:rPr lang="en-US" altLang="en-US" sz="1200" dirty="0" err="1"/>
              <a:t>Serotypen</a:t>
            </a:r>
            <a:r>
              <a:rPr lang="en-US" altLang="en-US" sz="1200" b="1" dirty="0">
                <a:solidFill>
                  <a:srgbClr val="0000FF"/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</a:t>
            </a:r>
            <a:r>
              <a:rPr lang="en-US" altLang="en-US" sz="1200" dirty="0" err="1"/>
              <a:t>Kann</a:t>
            </a:r>
            <a:r>
              <a:rPr lang="en-US" altLang="en-US" sz="1200" dirty="0"/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einer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oberen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Atemwegsinfektion</a:t>
            </a:r>
            <a:r>
              <a:rPr lang="en-US" altLang="en-US" sz="1200" dirty="0"/>
              <a:t> </a:t>
            </a:r>
            <a:r>
              <a:rPr lang="en-US" altLang="en-US" sz="1200" dirty="0" err="1"/>
              <a:t>folgen</a:t>
            </a:r>
            <a:endParaRPr lang="en-US" altLang="en-US" sz="12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 err="1"/>
              <a:t>nd</a:t>
            </a:r>
            <a:r>
              <a:rPr lang="en-US" altLang="en-US" sz="1200" dirty="0"/>
              <a:t>--</a:t>
            </a:r>
            <a:r>
              <a:rPr lang="en-US" altLang="en-US" sz="1200" dirty="0" err="1"/>
              <a:t>Beteiligung</a:t>
            </a:r>
            <a:r>
              <a:rPr lang="en-US" altLang="en-US" sz="1200" dirty="0"/>
              <a:t> des </a:t>
            </a:r>
            <a:r>
              <a:rPr lang="en-US" altLang="en-US" sz="1200" dirty="0" err="1"/>
              <a:t>zweiten</a:t>
            </a:r>
            <a:r>
              <a:rPr lang="en-US" altLang="en-US" sz="1200" dirty="0"/>
              <a:t> </a:t>
            </a:r>
            <a:r>
              <a:rPr lang="en-US" altLang="en-US" sz="1200" dirty="0" err="1"/>
              <a:t>Auges</a:t>
            </a:r>
            <a:r>
              <a:rPr lang="en-US" altLang="en-US" sz="1200" dirty="0"/>
              <a:t> </a:t>
            </a:r>
            <a:r>
              <a:rPr lang="en-US" altLang="en-US" sz="1200" dirty="0" err="1"/>
              <a:t>innerhalb</a:t>
            </a:r>
            <a:r>
              <a:rPr lang="en-US" altLang="en-US" sz="1200" dirty="0"/>
              <a:t> von</a:t>
            </a:r>
            <a:r>
              <a:rPr lang="en-US" altLang="en-US" sz="1200" b="1" dirty="0">
                <a:solidFill>
                  <a:srgbClr val="0000FF"/>
                </a:solidFill>
              </a:rPr>
              <a:t> 3–7 </a:t>
            </a:r>
            <a:r>
              <a:rPr lang="en-US" altLang="en-US" sz="1200" b="1" dirty="0" err="1">
                <a:solidFill>
                  <a:srgbClr val="0000FF"/>
                </a:solidFill>
              </a:rPr>
              <a:t>Tagen</a:t>
            </a:r>
            <a:endParaRPr lang="en-US" altLang="en-US" sz="1200" b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</a:t>
            </a:r>
            <a:r>
              <a:rPr lang="en-US" altLang="en-US" sz="1200" dirty="0" err="1"/>
              <a:t>Stadien</a:t>
            </a:r>
            <a:r>
              <a:rPr lang="en-US" altLang="en-US" sz="1200" dirty="0"/>
              <a:t>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    </a:t>
            </a:r>
            <a:r>
              <a:rPr lang="en-US" altLang="en-US" sz="1200" b="1" dirty="0">
                <a:solidFill>
                  <a:srgbClr val="0000FF"/>
                </a:solidFill>
              </a:rPr>
              <a:t>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</a:t>
            </a:r>
            <a:r>
              <a:rPr lang="en-US" altLang="en-US" sz="1200" b="1" dirty="0" err="1">
                <a:solidFill>
                  <a:srgbClr val="0000FF"/>
                </a:solidFill>
              </a:rPr>
              <a:t>Schwere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follikuläre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Konjunktivitis</a:t>
            </a:r>
            <a:endParaRPr lang="en-US" altLang="en-US" sz="1200" b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   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</a:t>
            </a:r>
            <a:r>
              <a:rPr lang="en-US" altLang="en-US" sz="1200" dirty="0" err="1">
                <a:solidFill>
                  <a:srgbClr val="DDDDDD"/>
                </a:solidFill>
              </a:rPr>
              <a:t>Behandlung</a:t>
            </a:r>
            <a:endParaRPr lang="en-US" altLang="en-US" sz="12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</a:t>
            </a:r>
            <a:r>
              <a:rPr lang="en-US" altLang="en-US" sz="1200" dirty="0" err="1">
                <a:solidFill>
                  <a:srgbClr val="DDDDDD"/>
                </a:solidFill>
              </a:rPr>
              <a:t>Symptomatische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Behandlung</a:t>
            </a:r>
            <a:r>
              <a:rPr lang="en-US" altLang="en-US" sz="1200" dirty="0">
                <a:solidFill>
                  <a:srgbClr val="DDDDDD"/>
                </a:solidFill>
              </a:rPr>
              <a:t>: ATs, </a:t>
            </a:r>
            <a:r>
              <a:rPr lang="en-US" altLang="en-US" sz="1200" dirty="0" err="1">
                <a:solidFill>
                  <a:srgbClr val="DDDDDD"/>
                </a:solidFill>
              </a:rPr>
              <a:t>kühle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Kompressen</a:t>
            </a:r>
            <a:endParaRPr lang="en-US" altLang="en-US" sz="12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</a:t>
            </a:r>
            <a:r>
              <a:rPr lang="en-US" altLang="en-US" sz="1200" dirty="0" err="1">
                <a:solidFill>
                  <a:srgbClr val="DDDDDD"/>
                </a:solidFill>
              </a:rPr>
              <a:t>Membranen</a:t>
            </a:r>
            <a:r>
              <a:rPr lang="en-US" altLang="en-US" sz="1200" dirty="0">
                <a:solidFill>
                  <a:srgbClr val="DDDDDD"/>
                </a:solidFill>
              </a:rPr>
              <a:t>: </a:t>
            </a:r>
            <a:r>
              <a:rPr lang="en-US" altLang="en-US" sz="1200" dirty="0" err="1">
                <a:solidFill>
                  <a:srgbClr val="DDDDDD"/>
                </a:solidFill>
              </a:rPr>
              <a:t>Abziehen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alle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vier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Tage</a:t>
            </a:r>
            <a:r>
              <a:rPr lang="en-US" altLang="en-US" sz="1200" dirty="0">
                <a:solidFill>
                  <a:srgbClr val="DDDDDD"/>
                </a:solidFill>
              </a:rPr>
              <a:t>; +/- </a:t>
            </a:r>
            <a:r>
              <a:rPr lang="en-US" altLang="en-US" sz="1200" dirty="0" err="1">
                <a:solidFill>
                  <a:srgbClr val="DDDDDD"/>
                </a:solidFill>
              </a:rPr>
              <a:t>Steroide</a:t>
            </a:r>
            <a:endParaRPr lang="en-US" altLang="en-US" sz="12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--SEI: +/- </a:t>
            </a:r>
            <a:r>
              <a:rPr lang="en-US" altLang="en-US" sz="1200" dirty="0" err="1">
                <a:solidFill>
                  <a:srgbClr val="DDDDDD"/>
                </a:solidFill>
              </a:rPr>
              <a:t>Steroide</a:t>
            </a:r>
            <a:endParaRPr lang="en-US" altLang="en-US" sz="1200" dirty="0">
              <a:solidFill>
                <a:srgbClr val="DDDDDD"/>
              </a:solidFill>
            </a:endParaRPr>
          </a:p>
        </p:txBody>
      </p:sp>
      <p:sp>
        <p:nvSpPr>
          <p:cNvPr id="61456" name="Text Box 17">
            <a:extLst>
              <a:ext uri="{FF2B5EF4-FFF2-40B4-BE49-F238E27FC236}">
                <a16:creationId xmlns:a16="http://schemas.microsoft.com/office/drawing/2014/main" id="{15F1C5F7-B0F1-45CD-8F12-93F89C685B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7134" y="452164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1 </a:t>
            </a:r>
            <a:r>
              <a:rPr lang="en-US" altLang="en-US" sz="1200" dirty="0" err="1"/>
              <a:t>Woche</a:t>
            </a:r>
            <a:endParaRPr lang="en-US" altLang="en-US" sz="1200" dirty="0"/>
          </a:p>
        </p:txBody>
      </p:sp>
      <p:sp>
        <p:nvSpPr>
          <p:cNvPr id="61457" name="Line 18">
            <a:extLst>
              <a:ext uri="{FF2B5EF4-FFF2-40B4-BE49-F238E27FC236}">
                <a16:creationId xmlns:a16="http://schemas.microsoft.com/office/drawing/2014/main" id="{3C4BE3C8-37EF-4B2A-BEF5-01384FACAE5E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458" name="Line 21">
            <a:extLst>
              <a:ext uri="{FF2B5EF4-FFF2-40B4-BE49-F238E27FC236}">
                <a16:creationId xmlns:a16="http://schemas.microsoft.com/office/drawing/2014/main" id="{E98F9CCD-2E72-470C-AD95-58A45E5E15DA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459" name="Rectangle 23">
            <a:extLst>
              <a:ext uri="{FF2B5EF4-FFF2-40B4-BE49-F238E27FC236}">
                <a16:creationId xmlns:a16="http://schemas.microsoft.com/office/drawing/2014/main" id="{3C41E20C-6EE3-4B99-A7CD-D1AC01A006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10300" y="5061654"/>
            <a:ext cx="2667000" cy="228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 err="1"/>
              <a:t>drei</a:t>
            </a:r>
            <a:r>
              <a:rPr lang="en-US" altLang="en-US" sz="1200" dirty="0"/>
              <a:t> </a:t>
            </a:r>
            <a:r>
              <a:rPr lang="en-US" altLang="en-US" sz="1200" dirty="0" err="1"/>
              <a:t>Wörter</a:t>
            </a:r>
            <a:endParaRPr lang="en-US" altLang="en-US" sz="1200" dirty="0"/>
          </a:p>
        </p:txBody>
      </p:sp>
      <p:sp>
        <p:nvSpPr>
          <p:cNvPr id="61460" name="Slide Number Placeholder 1">
            <a:extLst>
              <a:ext uri="{FF2B5EF4-FFF2-40B4-BE49-F238E27FC236}">
                <a16:creationId xmlns:a16="http://schemas.microsoft.com/office/drawing/2014/main" id="{FB9B5F1C-3A76-405D-8C87-02563FF6C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82BBA58-4996-46E3-976E-E039EC8208EF}" type="slidenum">
              <a:rPr lang="en-US" altLang="en-US" sz="1000" smtClean="0"/>
              <a:t>55</a:t>
            </a:fld>
            <a:endParaRPr lang="en-US" altLang="en-US" sz="1000"/>
          </a:p>
        </p:txBody>
      </p:sp>
      <p:sp>
        <p:nvSpPr>
          <p:cNvPr id="61461" name="TextBox 25">
            <a:extLst>
              <a:ext uri="{FF2B5EF4-FFF2-40B4-BE49-F238E27FC236}">
                <a16:creationId xmlns:a16="http://schemas.microsoft.com/office/drawing/2014/main" id="{0F5F2DC0-9681-4006-ABAA-0E385674C8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1</a:t>
            </a:r>
            <a:r>
              <a:rPr lang="en-US" altLang="en-US" sz="1200" baseline="30000"/>
              <a:t>st</a:t>
            </a:r>
            <a:endParaRPr lang="en-US" altLang="en-US" sz="1800"/>
          </a:p>
        </p:txBody>
      </p:sp>
      <p:sp>
        <p:nvSpPr>
          <p:cNvPr id="61462" name="TextBox 26">
            <a:extLst>
              <a:ext uri="{FF2B5EF4-FFF2-40B4-BE49-F238E27FC236}">
                <a16:creationId xmlns:a16="http://schemas.microsoft.com/office/drawing/2014/main" id="{65FE8815-63DD-4C6C-BC38-2505DA6C3B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2</a:t>
            </a:r>
            <a:r>
              <a:rPr lang="en-US" altLang="en-US" sz="1200" baseline="30000"/>
              <a:t>nd</a:t>
            </a:r>
            <a:endParaRPr lang="en-US" altLang="en-US" sz="1800"/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8649AAEF-BED0-DA1E-1E3F-CDE7E77FAB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Übertragung</a:t>
            </a:r>
            <a:r>
              <a:rPr lang="en-US" altLang="en-US" sz="1200" b="1" i="1" dirty="0">
                <a:solidFill>
                  <a:srgbClr val="0000FF"/>
                </a:solidFill>
              </a:rPr>
              <a:t> </a:t>
            </a:r>
            <a:r>
              <a:rPr lang="en-US" altLang="en-US" sz="1200" b="1" i="1" dirty="0" err="1">
                <a:solidFill>
                  <a:srgbClr val="0000FF"/>
                </a:solidFill>
              </a:rPr>
              <a:t>durch</a:t>
            </a:r>
            <a:r>
              <a:rPr lang="en-US" altLang="en-US" sz="1200" b="1" i="1" dirty="0">
                <a:solidFill>
                  <a:srgbClr val="0000FF"/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 und 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>
            <a:extLst>
              <a:ext uri="{FF2B5EF4-FFF2-40B4-BE49-F238E27FC236}">
                <a16:creationId xmlns:a16="http://schemas.microsoft.com/office/drawing/2014/main" id="{E795D6EF-49C7-40A8-82B8-F129E40DEE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63491" name="Line 3">
            <a:extLst>
              <a:ext uri="{FF2B5EF4-FFF2-40B4-BE49-F238E27FC236}">
                <a16:creationId xmlns:a16="http://schemas.microsoft.com/office/drawing/2014/main" id="{1094C142-DA98-4A52-8ECD-B166F494A8D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492" name="Text Box 4">
            <a:extLst>
              <a:ext uri="{FF2B5EF4-FFF2-40B4-BE49-F238E27FC236}">
                <a16:creationId xmlns:a16="http://schemas.microsoft.com/office/drawing/2014/main" id="{1551EC8F-EC42-430B-9D01-52C9C0584B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Drei Augensyndrome</a:t>
            </a:r>
          </a:p>
        </p:txBody>
      </p:sp>
      <p:sp>
        <p:nvSpPr>
          <p:cNvPr id="63493" name="Line 6">
            <a:extLst>
              <a:ext uri="{FF2B5EF4-FFF2-40B4-BE49-F238E27FC236}">
                <a16:creationId xmlns:a16="http://schemas.microsoft.com/office/drawing/2014/main" id="{1BB357DE-8A0B-4711-B55C-3462E35EFAC9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494" name="Rectangle 7">
            <a:extLst>
              <a:ext uri="{FF2B5EF4-FFF2-40B4-BE49-F238E27FC236}">
                <a16:creationId xmlns:a16="http://schemas.microsoft.com/office/drawing/2014/main" id="{C35935C0-01A8-4D39-85F7-5B1A24FEF3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63495" name="Text Box 8">
            <a:extLst>
              <a:ext uri="{FF2B5EF4-FFF2-40B4-BE49-F238E27FC236}">
                <a16:creationId xmlns:a16="http://schemas.microsoft.com/office/drawing/2014/main" id="{28273A47-78AF-4D1C-8E9A-56D73E5BDE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/>
              <a:t>Follikuläre Konjunktivitis</a:t>
            </a:r>
          </a:p>
        </p:txBody>
      </p:sp>
      <p:sp>
        <p:nvSpPr>
          <p:cNvPr id="63496" name="Text Box 9">
            <a:extLst>
              <a:ext uri="{FF2B5EF4-FFF2-40B4-BE49-F238E27FC236}">
                <a16:creationId xmlns:a16="http://schemas.microsoft.com/office/drawing/2014/main" id="{BC2288F5-7415-45B7-B2E5-CE1D3D1FCB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621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--Leichte, vorübergehende </a:t>
            </a:r>
            <a:r>
              <a:rPr lang="en-US" altLang="en-US" sz="1200"/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--Keine ärztliche Behandlung</a:t>
            </a:r>
          </a:p>
        </p:txBody>
      </p:sp>
      <p:sp>
        <p:nvSpPr>
          <p:cNvPr id="63497" name="Rectangle 10">
            <a:extLst>
              <a:ext uri="{FF2B5EF4-FFF2-40B4-BE49-F238E27FC236}">
                <a16:creationId xmlns:a16="http://schemas.microsoft.com/office/drawing/2014/main" id="{4A6BBBD9-5602-4494-B4F9-C74BC938B1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63498" name="Text Box 11">
            <a:extLst>
              <a:ext uri="{FF2B5EF4-FFF2-40B4-BE49-F238E27FC236}">
                <a16:creationId xmlns:a16="http://schemas.microsoft.com/office/drawing/2014/main" id="{596BD2DB-A037-4FEA-8CB3-811180EE7B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Pharyngokonjunktivales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Fieber</a:t>
            </a:r>
            <a:r>
              <a:rPr lang="en-US" altLang="en-US" sz="1200" i="1" dirty="0"/>
              <a:t> </a:t>
            </a:r>
            <a:r>
              <a:rPr lang="en-US" altLang="en-US" sz="1200" dirty="0"/>
              <a:t>(PCF)</a:t>
            </a:r>
          </a:p>
        </p:txBody>
      </p:sp>
      <p:sp>
        <p:nvSpPr>
          <p:cNvPr id="63499" name="Text Box 12">
            <a:extLst>
              <a:ext uri="{FF2B5EF4-FFF2-40B4-BE49-F238E27FC236}">
                <a16:creationId xmlns:a16="http://schemas.microsoft.com/office/drawing/2014/main" id="{E23DB398-0E88-4481-8C3F-8CA3556EA4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7015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--Serotypen</a:t>
            </a:r>
            <a:r>
              <a:rPr lang="en-US" altLang="en-US" sz="1200" b="1">
                <a:solidFill>
                  <a:srgbClr val="0000FF"/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--Follikuläre Konjunktivitis + </a:t>
            </a:r>
            <a:r>
              <a:rPr lang="en-US" altLang="en-US" sz="1200" b="1">
                <a:solidFill>
                  <a:srgbClr val="0000FF"/>
                </a:solidFill>
              </a:rPr>
              <a:t>Fieber </a:t>
            </a:r>
            <a:r>
              <a:rPr lang="en-US" altLang="en-US" sz="1200"/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  </a:t>
            </a:r>
            <a:r>
              <a:rPr lang="en-US" altLang="en-US" sz="1200" b="1">
                <a:solidFill>
                  <a:srgbClr val="0000FF"/>
                </a:solidFill>
              </a:rPr>
              <a:t>HA </a:t>
            </a:r>
            <a:r>
              <a:rPr lang="en-US" altLang="en-US" sz="1200"/>
              <a:t>+ </a:t>
            </a:r>
            <a:r>
              <a:rPr lang="en-US" altLang="en-US" sz="1200" b="1">
                <a:solidFill>
                  <a:srgbClr val="0000FF"/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--Ähnlich wie eine </a:t>
            </a:r>
            <a:r>
              <a:rPr lang="en-US" altLang="en-US" sz="1200" b="1">
                <a:solidFill>
                  <a:srgbClr val="0000FF"/>
                </a:solidFill>
              </a:rPr>
              <a:t>Grippe</a:t>
            </a:r>
          </a:p>
        </p:txBody>
      </p:sp>
      <p:sp>
        <p:nvSpPr>
          <p:cNvPr id="63500" name="Line 13">
            <a:extLst>
              <a:ext uri="{FF2B5EF4-FFF2-40B4-BE49-F238E27FC236}">
                <a16:creationId xmlns:a16="http://schemas.microsoft.com/office/drawing/2014/main" id="{002ABC45-0600-4753-BF50-94D3D792DC55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501" name="Rectangle 14">
            <a:extLst>
              <a:ext uri="{FF2B5EF4-FFF2-40B4-BE49-F238E27FC236}">
                <a16:creationId xmlns:a16="http://schemas.microsoft.com/office/drawing/2014/main" id="{F5F31BB8-98D3-4D94-8EF1-F6DFAB5FF4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63502" name="Text Box 15">
            <a:extLst>
              <a:ext uri="{FF2B5EF4-FFF2-40B4-BE49-F238E27FC236}">
                <a16:creationId xmlns:a16="http://schemas.microsoft.com/office/drawing/2014/main" id="{4538F572-C57D-4565-854A-3A5665FE91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Epidemissche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Keratokonjunktivitis</a:t>
            </a:r>
            <a:r>
              <a:rPr lang="en-US" altLang="en-US" sz="1200" i="1" dirty="0"/>
              <a:t> </a:t>
            </a:r>
            <a:r>
              <a:rPr lang="en-US" altLang="en-US" sz="1200" dirty="0"/>
              <a:t>(EKC)</a:t>
            </a:r>
          </a:p>
        </p:txBody>
      </p:sp>
      <p:sp>
        <p:nvSpPr>
          <p:cNvPr id="63503" name="Text Box 16">
            <a:extLst>
              <a:ext uri="{FF2B5EF4-FFF2-40B4-BE49-F238E27FC236}">
                <a16:creationId xmlns:a16="http://schemas.microsoft.com/office/drawing/2014/main" id="{605C4843-65EB-4876-A4DD-19A848250A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3774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--Serotypen</a:t>
            </a:r>
            <a:r>
              <a:rPr lang="en-US" altLang="en-US" sz="1200" b="1" dirty="0">
                <a:solidFill>
                  <a:srgbClr val="0000FF"/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</a:t>
            </a:r>
            <a:r>
              <a:rPr lang="en-US" altLang="en-US" sz="1200" dirty="0" err="1"/>
              <a:t>Kann</a:t>
            </a:r>
            <a:r>
              <a:rPr lang="en-US" altLang="en-US" sz="1200" dirty="0"/>
              <a:t> </a:t>
            </a:r>
            <a:r>
              <a:rPr lang="en-US" altLang="en-US" sz="1200" dirty="0" err="1"/>
              <a:t>einer</a:t>
            </a:r>
            <a:r>
              <a:rPr lang="en-US" altLang="en-US" sz="1200" dirty="0"/>
              <a:t> oberen Atemwegsinfektion (</a:t>
            </a:r>
            <a:r>
              <a:rPr lang="en-US" altLang="en-US" sz="1200" b="1" dirty="0">
                <a:solidFill>
                  <a:srgbClr val="0000FF"/>
                </a:solidFill>
              </a:rPr>
              <a:t>URTI</a:t>
            </a:r>
            <a:r>
              <a:rPr lang="en-US" altLang="en-US" sz="1200" dirty="0"/>
              <a:t>) </a:t>
            </a:r>
            <a:r>
              <a:rPr lang="en-US" altLang="en-US" sz="1200" dirty="0" err="1"/>
              <a:t>folgen</a:t>
            </a:r>
            <a:endParaRPr lang="en-US" altLang="en-US" sz="12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/>
              <a:t>nd</a:t>
            </a:r>
            <a:r>
              <a:rPr lang="en-US" altLang="en-US" sz="1200" dirty="0"/>
              <a:t>--Beteiligung des zweiten Auges innerhalb von</a:t>
            </a:r>
            <a:r>
              <a:rPr lang="en-US" altLang="en-US" sz="1200" b="1" dirty="0">
                <a:solidFill>
                  <a:srgbClr val="0000FF"/>
                </a:solidFill>
              </a:rPr>
              <a:t> 3–7 Tagen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--Stadien: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    </a:t>
            </a:r>
            <a:r>
              <a:rPr lang="en-US" altLang="en-US" sz="1200" b="1" dirty="0">
                <a:solidFill>
                  <a:srgbClr val="0000FF"/>
                </a:solidFill>
              </a:rPr>
              <a:t>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</a:t>
            </a:r>
            <a:r>
              <a:rPr lang="en-US" altLang="en-US" sz="1200" b="1" dirty="0">
                <a:solidFill>
                  <a:srgbClr val="0000FF"/>
                </a:solidFill>
              </a:rPr>
              <a:t>Schwere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   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--Behandlung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--Symptomatische Behandlung: ATs, kühle Kompressen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--Membranen: Abziehen </a:t>
            </a:r>
            <a:r>
              <a:rPr lang="en-US" altLang="en-US" sz="1200" dirty="0" err="1">
                <a:solidFill>
                  <a:srgbClr val="DDDDDD"/>
                </a:solidFill>
              </a:rPr>
              <a:t>alle vier Tage</a:t>
            </a:r>
            <a:r>
              <a:rPr lang="en-US" altLang="en-US" sz="1200" dirty="0">
                <a:solidFill>
                  <a:srgbClr val="DDDDDD"/>
                </a:solidFill>
              </a:rPr>
              <a:t>; +/- Steroide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--SEI: +/- Steroide</a:t>
            </a:r>
          </a:p>
        </p:txBody>
      </p:sp>
      <p:sp>
        <p:nvSpPr>
          <p:cNvPr id="63504" name="Text Box 17">
            <a:extLst>
              <a:ext uri="{FF2B5EF4-FFF2-40B4-BE49-F238E27FC236}">
                <a16:creationId xmlns:a16="http://schemas.microsoft.com/office/drawing/2014/main" id="{FEA557BF-0041-4CF5-A28B-2A9A798A77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1 Woche</a:t>
            </a:r>
          </a:p>
        </p:txBody>
      </p:sp>
      <p:sp>
        <p:nvSpPr>
          <p:cNvPr id="63505" name="Line 18">
            <a:extLst>
              <a:ext uri="{FF2B5EF4-FFF2-40B4-BE49-F238E27FC236}">
                <a16:creationId xmlns:a16="http://schemas.microsoft.com/office/drawing/2014/main" id="{20266BA6-B923-4B2D-BA0E-77153B79D82E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506" name="Line 22">
            <a:extLst>
              <a:ext uri="{FF2B5EF4-FFF2-40B4-BE49-F238E27FC236}">
                <a16:creationId xmlns:a16="http://schemas.microsoft.com/office/drawing/2014/main" id="{499D9D5C-6CC8-4008-BC8A-C5AC483D5E47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507" name="Slide Number Placeholder 1">
            <a:extLst>
              <a:ext uri="{FF2B5EF4-FFF2-40B4-BE49-F238E27FC236}">
                <a16:creationId xmlns:a16="http://schemas.microsoft.com/office/drawing/2014/main" id="{A936B0C0-74E6-4798-9BA7-862D3B035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471B840-7889-499A-8830-8876C7932413}" type="slidenum">
              <a:rPr lang="en-US" altLang="en-US" sz="1000" smtClean="0"/>
              <a:t>56</a:t>
            </a:fld>
            <a:endParaRPr lang="en-US" altLang="en-US" sz="1000"/>
          </a:p>
        </p:txBody>
      </p:sp>
      <p:sp>
        <p:nvSpPr>
          <p:cNvPr id="63508" name="TextBox 24">
            <a:extLst>
              <a:ext uri="{FF2B5EF4-FFF2-40B4-BE49-F238E27FC236}">
                <a16:creationId xmlns:a16="http://schemas.microsoft.com/office/drawing/2014/main" id="{83D67543-187A-403B-A9CE-3B41733702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1</a:t>
            </a:r>
            <a:r>
              <a:rPr lang="en-US" altLang="en-US" sz="1200" baseline="30000"/>
              <a:t>st</a:t>
            </a:r>
            <a:endParaRPr lang="en-US" altLang="en-US" sz="1800"/>
          </a:p>
        </p:txBody>
      </p:sp>
      <p:sp>
        <p:nvSpPr>
          <p:cNvPr id="63509" name="TextBox 25">
            <a:extLst>
              <a:ext uri="{FF2B5EF4-FFF2-40B4-BE49-F238E27FC236}">
                <a16:creationId xmlns:a16="http://schemas.microsoft.com/office/drawing/2014/main" id="{3CB72410-04CA-4545-8C7E-45F7F7C305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2</a:t>
            </a:r>
            <a:r>
              <a:rPr lang="en-US" altLang="en-US" sz="1200" baseline="30000"/>
              <a:t>nd</a:t>
            </a:r>
            <a:endParaRPr lang="en-US" altLang="en-US" sz="1800"/>
          </a:p>
        </p:txBody>
      </p:sp>
      <p:sp>
        <p:nvSpPr>
          <p:cNvPr id="2" name="Rectangle 23">
            <a:extLst>
              <a:ext uri="{FF2B5EF4-FFF2-40B4-BE49-F238E27FC236}">
                <a16:creationId xmlns:a16="http://schemas.microsoft.com/office/drawing/2014/main" id="{0866805F-6CB8-A5B8-0666-A5377E04DE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0" y="4998244"/>
            <a:ext cx="772535" cy="228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ts val="7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follikulär </a:t>
            </a:r>
            <a:r>
              <a:rPr lang="en-US" altLang="en-US" sz="1200" i="1" dirty="0"/>
              <a:t>vs.</a:t>
            </a:r>
            <a:r>
              <a:rPr lang="en-US" altLang="en-US" sz="1200" dirty="0"/>
              <a:t> </a:t>
            </a:r>
          </a:p>
          <a:p>
            <a:pPr algn="ctr" eaLnBrk="1" hangingPunct="1">
              <a:lnSpc>
                <a:spcPts val="7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papillär</a:t>
            </a:r>
          </a:p>
        </p:txBody>
      </p:sp>
      <p:sp>
        <p:nvSpPr>
          <p:cNvPr id="3" name="Text Box 17">
            <a:extLst>
              <a:ext uri="{FF2B5EF4-FFF2-40B4-BE49-F238E27FC236}">
                <a16:creationId xmlns:a16="http://schemas.microsoft.com/office/drawing/2014/main" id="{7916325E-54DD-AAED-747A-F74C628354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Übertragung</a:t>
            </a:r>
            <a:r>
              <a:rPr lang="en-US" altLang="en-US" sz="1200" b="1" i="1" dirty="0">
                <a:solidFill>
                  <a:srgbClr val="0000FF"/>
                </a:solidFill>
              </a:rPr>
              <a:t> </a:t>
            </a:r>
            <a:r>
              <a:rPr lang="en-US" altLang="en-US" sz="1200" b="1" i="1" dirty="0" err="1">
                <a:solidFill>
                  <a:srgbClr val="0000FF"/>
                </a:solidFill>
              </a:rPr>
              <a:t>durch</a:t>
            </a:r>
            <a:r>
              <a:rPr lang="en-US" altLang="en-US" sz="1200" b="1" i="1" dirty="0">
                <a:solidFill>
                  <a:srgbClr val="0000FF"/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 und 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ABF57-8F5C-537D-B2F0-81FBF8791F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>
            <a:extLst>
              <a:ext uri="{FF2B5EF4-FFF2-40B4-BE49-F238E27FC236}">
                <a16:creationId xmlns:a16="http://schemas.microsoft.com/office/drawing/2014/main" id="{C734661B-9FD2-D641-E88E-32FFFFE2ED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63491" name="Line 3">
            <a:extLst>
              <a:ext uri="{FF2B5EF4-FFF2-40B4-BE49-F238E27FC236}">
                <a16:creationId xmlns:a16="http://schemas.microsoft.com/office/drawing/2014/main" id="{48CFE188-E912-F638-2E05-764602990BF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492" name="Text Box 4">
            <a:extLst>
              <a:ext uri="{FF2B5EF4-FFF2-40B4-BE49-F238E27FC236}">
                <a16:creationId xmlns:a16="http://schemas.microsoft.com/office/drawing/2014/main" id="{7CD2DD6A-22C1-8C44-9E13-5918A1AFE7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Drei Augensyndrome</a:t>
            </a:r>
          </a:p>
        </p:txBody>
      </p:sp>
      <p:sp>
        <p:nvSpPr>
          <p:cNvPr id="63493" name="Line 6">
            <a:extLst>
              <a:ext uri="{FF2B5EF4-FFF2-40B4-BE49-F238E27FC236}">
                <a16:creationId xmlns:a16="http://schemas.microsoft.com/office/drawing/2014/main" id="{66C62CC6-6D91-90D5-4E38-36D7AD08DCFE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494" name="Rectangle 7">
            <a:extLst>
              <a:ext uri="{FF2B5EF4-FFF2-40B4-BE49-F238E27FC236}">
                <a16:creationId xmlns:a16="http://schemas.microsoft.com/office/drawing/2014/main" id="{C0994953-CF52-BD88-0DD9-7E1625AD76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63495" name="Text Box 8">
            <a:extLst>
              <a:ext uri="{FF2B5EF4-FFF2-40B4-BE49-F238E27FC236}">
                <a16:creationId xmlns:a16="http://schemas.microsoft.com/office/drawing/2014/main" id="{FF7A4692-6EA4-235A-DE0A-A3D59B9603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/>
              <a:t>Follikuläre Konjunktivitis</a:t>
            </a:r>
          </a:p>
        </p:txBody>
      </p:sp>
      <p:sp>
        <p:nvSpPr>
          <p:cNvPr id="63496" name="Text Box 9">
            <a:extLst>
              <a:ext uri="{FF2B5EF4-FFF2-40B4-BE49-F238E27FC236}">
                <a16:creationId xmlns:a16="http://schemas.microsoft.com/office/drawing/2014/main" id="{73178FF5-0BFC-EF0D-CB67-A332C2BD47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621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--Leichte, vorübergehende </a:t>
            </a:r>
            <a:r>
              <a:rPr lang="en-US" altLang="en-US" sz="1200"/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--Keine ärztliche Behandlung</a:t>
            </a:r>
          </a:p>
        </p:txBody>
      </p:sp>
      <p:sp>
        <p:nvSpPr>
          <p:cNvPr id="63497" name="Rectangle 10">
            <a:extLst>
              <a:ext uri="{FF2B5EF4-FFF2-40B4-BE49-F238E27FC236}">
                <a16:creationId xmlns:a16="http://schemas.microsoft.com/office/drawing/2014/main" id="{E01C5B5C-78AC-A8C4-F0DC-CCCF800C6D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63498" name="Text Box 11">
            <a:extLst>
              <a:ext uri="{FF2B5EF4-FFF2-40B4-BE49-F238E27FC236}">
                <a16:creationId xmlns:a16="http://schemas.microsoft.com/office/drawing/2014/main" id="{74C2345B-222B-2625-2449-B523812CDE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Pharyngokonjunktivales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Fieber</a:t>
            </a:r>
            <a:r>
              <a:rPr lang="en-US" altLang="en-US" sz="1200" i="1" dirty="0"/>
              <a:t> </a:t>
            </a:r>
            <a:r>
              <a:rPr lang="en-US" altLang="en-US" sz="1200" dirty="0"/>
              <a:t>(PCF)</a:t>
            </a:r>
          </a:p>
        </p:txBody>
      </p:sp>
      <p:sp>
        <p:nvSpPr>
          <p:cNvPr id="63499" name="Text Box 12">
            <a:extLst>
              <a:ext uri="{FF2B5EF4-FFF2-40B4-BE49-F238E27FC236}">
                <a16:creationId xmlns:a16="http://schemas.microsoft.com/office/drawing/2014/main" id="{F8E06DFE-C2A7-E3A6-1E94-D318ACBA3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7015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--Serotypen</a:t>
            </a:r>
            <a:r>
              <a:rPr lang="en-US" altLang="en-US" sz="1200" b="1">
                <a:solidFill>
                  <a:srgbClr val="0000FF"/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--Follikuläre Konjunktivitis + </a:t>
            </a:r>
            <a:r>
              <a:rPr lang="en-US" altLang="en-US" sz="1200" b="1">
                <a:solidFill>
                  <a:srgbClr val="0000FF"/>
                </a:solidFill>
              </a:rPr>
              <a:t>Fieber </a:t>
            </a:r>
            <a:r>
              <a:rPr lang="en-US" altLang="en-US" sz="1200"/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  </a:t>
            </a:r>
            <a:r>
              <a:rPr lang="en-US" altLang="en-US" sz="1200" b="1">
                <a:solidFill>
                  <a:srgbClr val="0000FF"/>
                </a:solidFill>
              </a:rPr>
              <a:t>HA </a:t>
            </a:r>
            <a:r>
              <a:rPr lang="en-US" altLang="en-US" sz="1200"/>
              <a:t>+ </a:t>
            </a:r>
            <a:r>
              <a:rPr lang="en-US" altLang="en-US" sz="1200" b="1">
                <a:solidFill>
                  <a:srgbClr val="0000FF"/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--Ähnlich wie eine </a:t>
            </a:r>
            <a:r>
              <a:rPr lang="en-US" altLang="en-US" sz="1200" b="1">
                <a:solidFill>
                  <a:srgbClr val="0000FF"/>
                </a:solidFill>
              </a:rPr>
              <a:t>Grippe</a:t>
            </a:r>
          </a:p>
        </p:txBody>
      </p:sp>
      <p:sp>
        <p:nvSpPr>
          <p:cNvPr id="63500" name="Line 13">
            <a:extLst>
              <a:ext uri="{FF2B5EF4-FFF2-40B4-BE49-F238E27FC236}">
                <a16:creationId xmlns:a16="http://schemas.microsoft.com/office/drawing/2014/main" id="{5C575A14-A6CC-796B-06E2-BAF6EC706C33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501" name="Rectangle 14">
            <a:extLst>
              <a:ext uri="{FF2B5EF4-FFF2-40B4-BE49-F238E27FC236}">
                <a16:creationId xmlns:a16="http://schemas.microsoft.com/office/drawing/2014/main" id="{64D3BE3B-CE9C-246F-BA58-C29D447487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63502" name="Text Box 15">
            <a:extLst>
              <a:ext uri="{FF2B5EF4-FFF2-40B4-BE49-F238E27FC236}">
                <a16:creationId xmlns:a16="http://schemas.microsoft.com/office/drawing/2014/main" id="{3174AEA3-0BE5-F7DD-DA9A-AF538141E6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Epidemische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Keratokonjunktivitis</a:t>
            </a:r>
            <a:r>
              <a:rPr lang="en-US" altLang="en-US" sz="1200" i="1" dirty="0"/>
              <a:t> </a:t>
            </a:r>
            <a:r>
              <a:rPr lang="en-US" altLang="en-US" sz="1200" dirty="0"/>
              <a:t>(EKC)</a:t>
            </a:r>
          </a:p>
        </p:txBody>
      </p:sp>
      <p:sp>
        <p:nvSpPr>
          <p:cNvPr id="63503" name="Text Box 16">
            <a:extLst>
              <a:ext uri="{FF2B5EF4-FFF2-40B4-BE49-F238E27FC236}">
                <a16:creationId xmlns:a16="http://schemas.microsoft.com/office/drawing/2014/main" id="{6B26636C-8FEA-B489-A09B-E450E65220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3774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--Serotypen</a:t>
            </a:r>
            <a:r>
              <a:rPr lang="en-US" altLang="en-US" sz="1200" b="1" dirty="0">
                <a:solidFill>
                  <a:srgbClr val="0000FF"/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</a:t>
            </a:r>
            <a:r>
              <a:rPr lang="en-US" altLang="en-US" sz="1200" dirty="0" err="1"/>
              <a:t>Kann</a:t>
            </a:r>
            <a:r>
              <a:rPr lang="en-US" altLang="en-US" sz="1200" dirty="0"/>
              <a:t> </a:t>
            </a:r>
            <a:r>
              <a:rPr lang="en-US" altLang="en-US" sz="1200" dirty="0" err="1"/>
              <a:t>einer</a:t>
            </a:r>
            <a:r>
              <a:rPr lang="en-US" altLang="en-US" sz="1200" dirty="0"/>
              <a:t> oberen Atemwegsinfektion (</a:t>
            </a:r>
            <a:r>
              <a:rPr lang="en-US" altLang="en-US" sz="1200" b="1" dirty="0">
                <a:solidFill>
                  <a:srgbClr val="0000FF"/>
                </a:solidFill>
              </a:rPr>
              <a:t>URTI</a:t>
            </a:r>
            <a:r>
              <a:rPr lang="en-US" altLang="en-US" sz="1200" dirty="0"/>
              <a:t>) </a:t>
            </a:r>
            <a:r>
              <a:rPr lang="en-US" altLang="en-US" sz="1200" dirty="0" err="1"/>
              <a:t>folgen</a:t>
            </a:r>
            <a:endParaRPr lang="en-US" altLang="en-US" sz="12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/>
              <a:t>nd</a:t>
            </a:r>
            <a:r>
              <a:rPr lang="en-US" altLang="en-US" sz="1200" dirty="0"/>
              <a:t>--Beteiligung des zweiten Auges innerhalb von</a:t>
            </a:r>
            <a:r>
              <a:rPr lang="en-US" altLang="en-US" sz="1200" b="1" dirty="0">
                <a:solidFill>
                  <a:srgbClr val="0000FF"/>
                </a:solidFill>
              </a:rPr>
              <a:t> 3–7 Tagen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--Stadien: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    </a:t>
            </a:r>
            <a:r>
              <a:rPr lang="en-US" altLang="en-US" sz="1200" b="1" dirty="0">
                <a:solidFill>
                  <a:srgbClr val="0000FF"/>
                </a:solidFill>
              </a:rPr>
              <a:t>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</a:t>
            </a:r>
            <a:r>
              <a:rPr lang="en-US" altLang="en-US" sz="1200" b="1" dirty="0">
                <a:solidFill>
                  <a:srgbClr val="0000FF"/>
                </a:solidFill>
              </a:rPr>
              <a:t>Schwere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   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--Behandlung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--Symptomatische Behandlung: ATs, kühle Kompressen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--Membranen: Ablösen </a:t>
            </a:r>
            <a:r>
              <a:rPr lang="en-US" altLang="en-US" sz="1200" dirty="0" err="1">
                <a:solidFill>
                  <a:srgbClr val="DDDDDD"/>
                </a:solidFill>
              </a:rPr>
              <a:t>alle vier Tage</a:t>
            </a:r>
            <a:r>
              <a:rPr lang="en-US" altLang="en-US" sz="1200" dirty="0">
                <a:solidFill>
                  <a:srgbClr val="DDDDDD"/>
                </a:solidFill>
              </a:rPr>
              <a:t>; +/- Steroide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--SEI: +/- Steroide</a:t>
            </a:r>
          </a:p>
        </p:txBody>
      </p:sp>
      <p:sp>
        <p:nvSpPr>
          <p:cNvPr id="63504" name="Text Box 17">
            <a:extLst>
              <a:ext uri="{FF2B5EF4-FFF2-40B4-BE49-F238E27FC236}">
                <a16:creationId xmlns:a16="http://schemas.microsoft.com/office/drawing/2014/main" id="{6101EF00-846D-9CCD-EE6B-2B16003A76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1 Woche</a:t>
            </a:r>
          </a:p>
        </p:txBody>
      </p:sp>
      <p:sp>
        <p:nvSpPr>
          <p:cNvPr id="63505" name="Line 18">
            <a:extLst>
              <a:ext uri="{FF2B5EF4-FFF2-40B4-BE49-F238E27FC236}">
                <a16:creationId xmlns:a16="http://schemas.microsoft.com/office/drawing/2014/main" id="{2D5AB80A-406F-2BB8-4ABA-205586742A21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506" name="Line 22">
            <a:extLst>
              <a:ext uri="{FF2B5EF4-FFF2-40B4-BE49-F238E27FC236}">
                <a16:creationId xmlns:a16="http://schemas.microsoft.com/office/drawing/2014/main" id="{65839BFE-7761-09AA-395C-7D048C90A79B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507" name="Slide Number Placeholder 1">
            <a:extLst>
              <a:ext uri="{FF2B5EF4-FFF2-40B4-BE49-F238E27FC236}">
                <a16:creationId xmlns:a16="http://schemas.microsoft.com/office/drawing/2014/main" id="{BAACDD2F-80F4-19CB-6200-D6AF818DF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471B840-7889-499A-8830-8876C7932413}" type="slidenum">
              <a:rPr lang="en-US" altLang="en-US" sz="1000" smtClean="0"/>
              <a:t>57</a:t>
            </a:fld>
            <a:endParaRPr lang="en-US" altLang="en-US" sz="1000"/>
          </a:p>
        </p:txBody>
      </p:sp>
      <p:sp>
        <p:nvSpPr>
          <p:cNvPr id="63508" name="TextBox 24">
            <a:extLst>
              <a:ext uri="{FF2B5EF4-FFF2-40B4-BE49-F238E27FC236}">
                <a16:creationId xmlns:a16="http://schemas.microsoft.com/office/drawing/2014/main" id="{D0105F81-ABA2-5311-98E1-670A31AAE2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1</a:t>
            </a:r>
            <a:r>
              <a:rPr lang="en-US" altLang="en-US" sz="1200" baseline="30000"/>
              <a:t>st</a:t>
            </a:r>
            <a:endParaRPr lang="en-US" altLang="en-US" sz="1800"/>
          </a:p>
        </p:txBody>
      </p:sp>
      <p:sp>
        <p:nvSpPr>
          <p:cNvPr id="63509" name="TextBox 25">
            <a:extLst>
              <a:ext uri="{FF2B5EF4-FFF2-40B4-BE49-F238E27FC236}">
                <a16:creationId xmlns:a16="http://schemas.microsoft.com/office/drawing/2014/main" id="{01EA3FC9-E175-471F-F394-F700680554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2</a:t>
            </a:r>
            <a:r>
              <a:rPr lang="en-US" altLang="en-US" sz="1200" baseline="30000"/>
              <a:t>nd</a:t>
            </a:r>
            <a:endParaRPr lang="en-US" altLang="en-US" sz="1800"/>
          </a:p>
        </p:txBody>
      </p:sp>
      <p:sp>
        <p:nvSpPr>
          <p:cNvPr id="3" name="Text Box 17">
            <a:extLst>
              <a:ext uri="{FF2B5EF4-FFF2-40B4-BE49-F238E27FC236}">
                <a16:creationId xmlns:a16="http://schemas.microsoft.com/office/drawing/2014/main" id="{A191E727-56D2-ABB0-4EF2-80A4FFF4EE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Übertragung</a:t>
            </a:r>
            <a:r>
              <a:rPr lang="en-US" altLang="en-US" sz="1200" b="1" i="1" dirty="0">
                <a:solidFill>
                  <a:srgbClr val="0000FF"/>
                </a:solidFill>
              </a:rPr>
              <a:t> </a:t>
            </a:r>
            <a:r>
              <a:rPr lang="en-US" altLang="en-US" sz="1200" b="1" i="1" dirty="0" err="1">
                <a:solidFill>
                  <a:srgbClr val="0000FF"/>
                </a:solidFill>
              </a:rPr>
              <a:t>durch</a:t>
            </a:r>
            <a:r>
              <a:rPr lang="en-US" altLang="en-US" sz="1200" b="1" i="1" dirty="0">
                <a:solidFill>
                  <a:srgbClr val="0000FF"/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 und 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2919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91229A-FEEB-4419-B5C0-D7F4CAF3D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pPr>
              <a:defRPr/>
            </a:pPr>
            <a:fld id="{28421308-B42C-42B7-B765-AB9AB102A4B4}" type="slidenum">
              <a:rPr lang="en-US" altLang="en-US" smtClean="0"/>
              <a:t>58</a:t>
            </a:fld>
            <a:endParaRPr lang="en-US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779FE2E-FEB6-4D46-B368-DD8A2F9E44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2066946"/>
            <a:ext cx="4375961" cy="272410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69CE0EC-6368-4BB9-ADB9-156C1E435D25}"/>
              </a:ext>
            </a:extLst>
          </p:cNvPr>
          <p:cNvSpPr txBox="1"/>
          <p:nvPr/>
        </p:nvSpPr>
        <p:spPr>
          <a:xfrm>
            <a:off x="3030551" y="6100485"/>
            <a:ext cx="3082895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EKC: Follikuläre Konjunktivitis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9517212-A09C-40A8-A514-C8A88E123B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1" y="2065159"/>
            <a:ext cx="4375960" cy="2727682"/>
          </a:xfrm>
          <a:prstGeom prst="rect">
            <a:avLst/>
          </a:prstGeom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DB7D79D1-7E36-5EA6-9481-4887450652B6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228600"/>
            <a:ext cx="7543800" cy="609600"/>
          </a:xfrm>
          <a:prstGeom prst="rect">
            <a:avLst/>
          </a:prstGeom>
        </p:spPr>
        <p:txBody>
          <a:bodyPr wrap="square" lIns="25400" tIns="12700" rIns="25400" bIns="12700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1200" kern="0" dirty="0"/>
              <a:t>Adenovirale Konjunktivitis</a:t>
            </a:r>
            <a:endParaRPr lang="en-US" altLang="en-US" sz="3200" b="0" kern="0" dirty="0"/>
          </a:p>
        </p:txBody>
      </p:sp>
    </p:spTree>
    <p:extLst>
      <p:ext uri="{BB962C8B-B14F-4D97-AF65-F5344CB8AC3E}">
        <p14:creationId xmlns:p14="http://schemas.microsoft.com/office/powerpoint/2010/main" val="231663999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946487-89F2-9488-03F9-25C03FF0E2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>
            <a:extLst>
              <a:ext uri="{FF2B5EF4-FFF2-40B4-BE49-F238E27FC236}">
                <a16:creationId xmlns:a16="http://schemas.microsoft.com/office/drawing/2014/main" id="{93A17478-AF18-8925-B00F-4CC8426249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63491" name="Line 3">
            <a:extLst>
              <a:ext uri="{FF2B5EF4-FFF2-40B4-BE49-F238E27FC236}">
                <a16:creationId xmlns:a16="http://schemas.microsoft.com/office/drawing/2014/main" id="{F0068449-BEC8-1D18-FF80-5CC6B2695A8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492" name="Text Box 4">
            <a:extLst>
              <a:ext uri="{FF2B5EF4-FFF2-40B4-BE49-F238E27FC236}">
                <a16:creationId xmlns:a16="http://schemas.microsoft.com/office/drawing/2014/main" id="{FB3F1103-F52B-648B-E299-533E27E6B7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Drei Augensyndrome</a:t>
            </a:r>
          </a:p>
        </p:txBody>
      </p:sp>
      <p:sp>
        <p:nvSpPr>
          <p:cNvPr id="63493" name="Line 6">
            <a:extLst>
              <a:ext uri="{FF2B5EF4-FFF2-40B4-BE49-F238E27FC236}">
                <a16:creationId xmlns:a16="http://schemas.microsoft.com/office/drawing/2014/main" id="{ADA1EB3E-8CF7-35A7-4B87-672E4AE11713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494" name="Rectangle 7">
            <a:extLst>
              <a:ext uri="{FF2B5EF4-FFF2-40B4-BE49-F238E27FC236}">
                <a16:creationId xmlns:a16="http://schemas.microsoft.com/office/drawing/2014/main" id="{4B0FCE50-3C31-943E-5686-66D47564B1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63495" name="Text Box 8">
            <a:extLst>
              <a:ext uri="{FF2B5EF4-FFF2-40B4-BE49-F238E27FC236}">
                <a16:creationId xmlns:a16="http://schemas.microsoft.com/office/drawing/2014/main" id="{C059A86B-7E4D-5EEF-E257-23FC3AD4D4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/>
              <a:t>Follikuläre Konjunktivitis</a:t>
            </a:r>
          </a:p>
        </p:txBody>
      </p:sp>
      <p:sp>
        <p:nvSpPr>
          <p:cNvPr id="63496" name="Text Box 9">
            <a:extLst>
              <a:ext uri="{FF2B5EF4-FFF2-40B4-BE49-F238E27FC236}">
                <a16:creationId xmlns:a16="http://schemas.microsoft.com/office/drawing/2014/main" id="{CB6AD8FD-E432-1DD8-3A2E-E8E0806ACD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621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--Leichte, vorübergehende </a:t>
            </a:r>
            <a:r>
              <a:rPr lang="en-US" altLang="en-US" sz="1200"/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--Keine ärztliche Behandlung</a:t>
            </a:r>
          </a:p>
        </p:txBody>
      </p:sp>
      <p:sp>
        <p:nvSpPr>
          <p:cNvPr id="63497" name="Rectangle 10">
            <a:extLst>
              <a:ext uri="{FF2B5EF4-FFF2-40B4-BE49-F238E27FC236}">
                <a16:creationId xmlns:a16="http://schemas.microsoft.com/office/drawing/2014/main" id="{FB828DE7-74E2-0C64-6A90-8170DF2D30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63498" name="Text Box 11">
            <a:extLst>
              <a:ext uri="{FF2B5EF4-FFF2-40B4-BE49-F238E27FC236}">
                <a16:creationId xmlns:a16="http://schemas.microsoft.com/office/drawing/2014/main" id="{537E0768-A9FB-DE8B-20A4-FF545E957B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Pharyngokonjunktivales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Fieber</a:t>
            </a:r>
            <a:r>
              <a:rPr lang="en-US" altLang="en-US" sz="1200" i="1" dirty="0"/>
              <a:t> </a:t>
            </a:r>
            <a:r>
              <a:rPr lang="en-US" altLang="en-US" sz="1200" dirty="0"/>
              <a:t>(PCF)</a:t>
            </a:r>
          </a:p>
        </p:txBody>
      </p:sp>
      <p:sp>
        <p:nvSpPr>
          <p:cNvPr id="63499" name="Text Box 12">
            <a:extLst>
              <a:ext uri="{FF2B5EF4-FFF2-40B4-BE49-F238E27FC236}">
                <a16:creationId xmlns:a16="http://schemas.microsoft.com/office/drawing/2014/main" id="{548F5F81-F62B-23AF-6527-453E5CEC9C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7015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--Serotypen</a:t>
            </a:r>
            <a:r>
              <a:rPr lang="en-US" altLang="en-US" sz="1200" b="1">
                <a:solidFill>
                  <a:srgbClr val="0000FF"/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--Follikuläre Konjunktivitis + </a:t>
            </a:r>
            <a:r>
              <a:rPr lang="en-US" altLang="en-US" sz="1200" b="1">
                <a:solidFill>
                  <a:srgbClr val="0000FF"/>
                </a:solidFill>
              </a:rPr>
              <a:t>Fieber </a:t>
            </a:r>
            <a:r>
              <a:rPr lang="en-US" altLang="en-US" sz="1200"/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  </a:t>
            </a:r>
            <a:r>
              <a:rPr lang="en-US" altLang="en-US" sz="1200" b="1">
                <a:solidFill>
                  <a:srgbClr val="0000FF"/>
                </a:solidFill>
              </a:rPr>
              <a:t>HA </a:t>
            </a:r>
            <a:r>
              <a:rPr lang="en-US" altLang="en-US" sz="1200"/>
              <a:t>+ </a:t>
            </a:r>
            <a:r>
              <a:rPr lang="en-US" altLang="en-US" sz="1200" b="1">
                <a:solidFill>
                  <a:srgbClr val="0000FF"/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--Ähnlich wie eine </a:t>
            </a:r>
            <a:r>
              <a:rPr lang="en-US" altLang="en-US" sz="1200" b="1">
                <a:solidFill>
                  <a:srgbClr val="0000FF"/>
                </a:solidFill>
              </a:rPr>
              <a:t>Grippe</a:t>
            </a:r>
          </a:p>
        </p:txBody>
      </p:sp>
      <p:sp>
        <p:nvSpPr>
          <p:cNvPr id="63500" name="Line 13">
            <a:extLst>
              <a:ext uri="{FF2B5EF4-FFF2-40B4-BE49-F238E27FC236}">
                <a16:creationId xmlns:a16="http://schemas.microsoft.com/office/drawing/2014/main" id="{3D832046-F74F-7B43-60ED-DAD8D0B275A7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501" name="Rectangle 14">
            <a:extLst>
              <a:ext uri="{FF2B5EF4-FFF2-40B4-BE49-F238E27FC236}">
                <a16:creationId xmlns:a16="http://schemas.microsoft.com/office/drawing/2014/main" id="{F14FD6BE-C95E-8495-C673-13AEE7C286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63502" name="Text Box 15">
            <a:extLst>
              <a:ext uri="{FF2B5EF4-FFF2-40B4-BE49-F238E27FC236}">
                <a16:creationId xmlns:a16="http://schemas.microsoft.com/office/drawing/2014/main" id="{EF0ADC9F-1F0D-1EE7-FC67-2B5D84A5F5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Epidemische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Keratokonjunktivitis</a:t>
            </a:r>
            <a:r>
              <a:rPr lang="en-US" altLang="en-US" sz="1200" i="1" dirty="0"/>
              <a:t> </a:t>
            </a:r>
            <a:r>
              <a:rPr lang="en-US" altLang="en-US" sz="1200" dirty="0"/>
              <a:t>(EKC)</a:t>
            </a:r>
          </a:p>
        </p:txBody>
      </p:sp>
      <p:sp>
        <p:nvSpPr>
          <p:cNvPr id="63503" name="Text Box 16">
            <a:extLst>
              <a:ext uri="{FF2B5EF4-FFF2-40B4-BE49-F238E27FC236}">
                <a16:creationId xmlns:a16="http://schemas.microsoft.com/office/drawing/2014/main" id="{833DE0FE-5333-AC2A-C855-FE3011E780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3774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--Serotypen</a:t>
            </a:r>
            <a:r>
              <a:rPr lang="en-US" altLang="en-US" sz="1200" b="1" dirty="0">
                <a:solidFill>
                  <a:srgbClr val="0000FF"/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--Kann </a:t>
            </a:r>
            <a:r>
              <a:rPr lang="en-US" altLang="en-US" sz="1200" b="1" dirty="0">
                <a:solidFill>
                  <a:srgbClr val="0000FF"/>
                </a:solidFill>
              </a:rPr>
              <a:t>einer oberen </a:t>
            </a:r>
            <a:r>
              <a:rPr lang="en-US" altLang="en-US" sz="1200" b="1" dirty="0" err="1">
                <a:solidFill>
                  <a:srgbClr val="0000FF"/>
                </a:solidFill>
              </a:rPr>
              <a:t>Atemwegsinfektion</a:t>
            </a:r>
            <a:r>
              <a:rPr lang="en-US" altLang="en-US" sz="1200" dirty="0"/>
              <a:t> </a:t>
            </a:r>
            <a:r>
              <a:rPr lang="en-US" altLang="en-US" sz="1200" dirty="0" err="1"/>
              <a:t>folgen</a:t>
            </a:r>
            <a:endParaRPr lang="en-US" altLang="en-US" sz="12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/>
              <a:t>nd</a:t>
            </a:r>
            <a:r>
              <a:rPr lang="en-US" altLang="en-US" sz="1200" dirty="0"/>
              <a:t>--Beteiligung des zweiten Auges innerhalb von</a:t>
            </a:r>
            <a:r>
              <a:rPr lang="en-US" altLang="en-US" sz="1200" b="1" dirty="0">
                <a:solidFill>
                  <a:srgbClr val="0000FF"/>
                </a:solidFill>
              </a:rPr>
              <a:t> 3–7 Tagen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--Stadien: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    </a:t>
            </a:r>
            <a:r>
              <a:rPr lang="en-US" altLang="en-US" sz="1200" b="1" dirty="0">
                <a:solidFill>
                  <a:srgbClr val="0000FF"/>
                </a:solidFill>
              </a:rPr>
              <a:t>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</a:t>
            </a:r>
            <a:r>
              <a:rPr lang="en-US" altLang="en-US" sz="1200" b="1" dirty="0">
                <a:solidFill>
                  <a:srgbClr val="0000FF"/>
                </a:solidFill>
              </a:rPr>
              <a:t>Schwere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   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--Behandlung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--Symptomatische Behandlung: ATs, kühle Kompressen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--Membranen: Abziehen </a:t>
            </a:r>
            <a:r>
              <a:rPr lang="en-US" altLang="en-US" sz="1200" dirty="0" err="1">
                <a:solidFill>
                  <a:srgbClr val="DDDDDD"/>
                </a:solidFill>
              </a:rPr>
              <a:t>alle vier Tage</a:t>
            </a:r>
            <a:r>
              <a:rPr lang="en-US" altLang="en-US" sz="1200" dirty="0">
                <a:solidFill>
                  <a:srgbClr val="DDDDDD"/>
                </a:solidFill>
              </a:rPr>
              <a:t>; +/- Steroide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--SEI: +/- Steroide</a:t>
            </a:r>
          </a:p>
        </p:txBody>
      </p:sp>
      <p:sp>
        <p:nvSpPr>
          <p:cNvPr id="63504" name="Text Box 17">
            <a:extLst>
              <a:ext uri="{FF2B5EF4-FFF2-40B4-BE49-F238E27FC236}">
                <a16:creationId xmlns:a16="http://schemas.microsoft.com/office/drawing/2014/main" id="{AF6B39B8-796F-8FA4-5E08-B2429F19BC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1 Woche</a:t>
            </a:r>
          </a:p>
        </p:txBody>
      </p:sp>
      <p:sp>
        <p:nvSpPr>
          <p:cNvPr id="63505" name="Line 18">
            <a:extLst>
              <a:ext uri="{FF2B5EF4-FFF2-40B4-BE49-F238E27FC236}">
                <a16:creationId xmlns:a16="http://schemas.microsoft.com/office/drawing/2014/main" id="{BE20F7A9-B6BD-86F0-9A0A-223E831EF68B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506" name="Line 22">
            <a:extLst>
              <a:ext uri="{FF2B5EF4-FFF2-40B4-BE49-F238E27FC236}">
                <a16:creationId xmlns:a16="http://schemas.microsoft.com/office/drawing/2014/main" id="{D46EBFC2-4B24-C8D8-A446-3010E37659A1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507" name="Slide Number Placeholder 1">
            <a:extLst>
              <a:ext uri="{FF2B5EF4-FFF2-40B4-BE49-F238E27FC236}">
                <a16:creationId xmlns:a16="http://schemas.microsoft.com/office/drawing/2014/main" id="{87142968-B166-9900-FC3E-14A277F11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471B840-7889-499A-8830-8876C7932413}" type="slidenum">
              <a:rPr lang="en-US" altLang="en-US" sz="1000" smtClean="0"/>
              <a:t>59</a:t>
            </a:fld>
            <a:endParaRPr lang="en-US" altLang="en-US" sz="1000"/>
          </a:p>
        </p:txBody>
      </p:sp>
      <p:sp>
        <p:nvSpPr>
          <p:cNvPr id="63508" name="TextBox 24">
            <a:extLst>
              <a:ext uri="{FF2B5EF4-FFF2-40B4-BE49-F238E27FC236}">
                <a16:creationId xmlns:a16="http://schemas.microsoft.com/office/drawing/2014/main" id="{55283F80-E7C0-87A6-0B5C-1B13907B93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1</a:t>
            </a:r>
            <a:r>
              <a:rPr lang="en-US" altLang="en-US" sz="1200" baseline="30000"/>
              <a:t>st</a:t>
            </a:r>
            <a:endParaRPr lang="en-US" altLang="en-US" sz="1800"/>
          </a:p>
        </p:txBody>
      </p:sp>
      <p:sp>
        <p:nvSpPr>
          <p:cNvPr id="63509" name="TextBox 25">
            <a:extLst>
              <a:ext uri="{FF2B5EF4-FFF2-40B4-BE49-F238E27FC236}">
                <a16:creationId xmlns:a16="http://schemas.microsoft.com/office/drawing/2014/main" id="{47E47649-8A00-B11C-2B8D-F31B4AF6DC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2</a:t>
            </a:r>
            <a:r>
              <a:rPr lang="en-US" altLang="en-US" sz="1200" baseline="30000"/>
              <a:t>nd</a:t>
            </a:r>
            <a:endParaRPr lang="en-US" altLang="en-US" sz="1800"/>
          </a:p>
        </p:txBody>
      </p:sp>
      <p:sp>
        <p:nvSpPr>
          <p:cNvPr id="5" name="Text Box 17">
            <a:extLst>
              <a:ext uri="{FF2B5EF4-FFF2-40B4-BE49-F238E27FC236}">
                <a16:creationId xmlns:a16="http://schemas.microsoft.com/office/drawing/2014/main" id="{540B3EC0-7A60-BD2F-2EF5-4AFD79DEBE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Übertragung</a:t>
            </a:r>
            <a:r>
              <a:rPr lang="en-US" altLang="en-US" sz="1200" b="1" i="1" dirty="0">
                <a:solidFill>
                  <a:srgbClr val="0000FF"/>
                </a:solidFill>
              </a:rPr>
              <a:t> </a:t>
            </a:r>
            <a:r>
              <a:rPr lang="en-US" altLang="en-US" sz="1200" b="1" i="1" dirty="0" err="1">
                <a:solidFill>
                  <a:srgbClr val="0000FF"/>
                </a:solidFill>
              </a:rPr>
              <a:t>durch</a:t>
            </a:r>
            <a:r>
              <a:rPr lang="en-US" altLang="en-US" sz="1200" b="1" i="1" dirty="0">
                <a:solidFill>
                  <a:srgbClr val="0000FF"/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 und 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732EDD8-B310-4C00-23FD-2F5019856052}"/>
              </a:ext>
            </a:extLst>
          </p:cNvPr>
          <p:cNvSpPr txBox="1"/>
          <p:nvPr/>
        </p:nvSpPr>
        <p:spPr>
          <a:xfrm>
            <a:off x="4860270" y="5237946"/>
            <a:ext cx="3750327" cy="954107"/>
          </a:xfrm>
          <a:prstGeom prst="rect">
            <a:avLst/>
          </a:prstGeom>
          <a:solidFill>
            <a:srgbClr val="CCFFCC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Es ist nicht ungewöhnlich, dass die Bindehaut bei EKC nicht besonders </a:t>
            </a:r>
            <a:r>
              <a:rPr lang="en-US" sz="1200" i="1" dirty="0" err="1"/>
              <a:t>follikulär</a:t>
            </a:r>
            <a:r>
              <a:rPr lang="en-US" sz="1200" i="1" dirty="0"/>
              <a:t> erscheint. Woran liegt das?</a:t>
            </a:r>
          </a:p>
          <a:p>
            <a:r>
              <a:rPr lang="en-US" sz="1200" dirty="0">
                <a:solidFill>
                  <a:srgbClr val="CCFFCC"/>
                </a:solidFill>
              </a:rPr>
              <a:t>Sie kann so stark chemotisch sein, dass die follikuläre Morphologie verdeckt wird</a:t>
            </a:r>
          </a:p>
        </p:txBody>
      </p:sp>
    </p:spTree>
    <p:extLst>
      <p:ext uri="{BB962C8B-B14F-4D97-AF65-F5344CB8AC3E}">
        <p14:creationId xmlns:p14="http://schemas.microsoft.com/office/powerpoint/2010/main" val="699004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841CF8-F669-9D05-3225-14B99C8B45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>
            <a:extLst>
              <a:ext uri="{FF2B5EF4-FFF2-40B4-BE49-F238E27FC236}">
                <a16:creationId xmlns:a16="http://schemas.microsoft.com/office/drawing/2014/main" id="{B84042B2-82A1-5CEF-3C2F-495D6CC3B5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6148" name="Slide Number Placeholder 1">
            <a:extLst>
              <a:ext uri="{FF2B5EF4-FFF2-40B4-BE49-F238E27FC236}">
                <a16:creationId xmlns:a16="http://schemas.microsoft.com/office/drawing/2014/main" id="{ED230C2C-05D8-1BDE-2581-8BB4256F7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2A0B983-D245-402D-A9C2-276FA68C592B}" type="slidenum">
              <a:rPr lang="en-US" altLang="en-US" sz="1000" smtClean="0"/>
              <a:t>6</a:t>
            </a:fld>
            <a:endParaRPr lang="en-US" altLang="en-US" sz="1000"/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D0893C15-5120-0A84-FE32-B405BCBDEF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8843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>
                <a:solidFill>
                  <a:srgbClr val="0000FF"/>
                </a:solidFill>
              </a:rPr>
              <a:t>Übertragung durch…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Kontakt mit Augen- und Atemwegssekreten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Gegenstände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…kontaminierte Schwimmbäder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B4DD12F-DD45-8E2D-8954-78F8AB90A392}"/>
              </a:ext>
            </a:extLst>
          </p:cNvPr>
          <p:cNvSpPr txBox="1"/>
          <p:nvPr/>
        </p:nvSpPr>
        <p:spPr>
          <a:xfrm>
            <a:off x="4607859" y="1496064"/>
            <a:ext cx="1939955" cy="30777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latin typeface="Segoe Script" panose="030B0504020000000003" pitchFamily="66" charset="0"/>
              </a:rPr>
              <a:t>…den Augenarzt?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48F102-64F1-7888-2FE5-7A5AF0B036AE}"/>
              </a:ext>
            </a:extLst>
          </p:cNvPr>
          <p:cNvSpPr txBox="1"/>
          <p:nvPr/>
        </p:nvSpPr>
        <p:spPr>
          <a:xfrm>
            <a:off x="1981200" y="2013582"/>
            <a:ext cx="6591869" cy="394980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Ist </a:t>
            </a:r>
            <a:r>
              <a:rPr lang="en-US" sz="1200" i="1" dirty="0" err="1"/>
              <a:t>eine</a:t>
            </a:r>
            <a:r>
              <a:rPr lang="en-US" sz="1200" i="1" dirty="0"/>
              <a:t> Adeno-</a:t>
            </a:r>
            <a:r>
              <a:rPr lang="en-US" sz="1200" i="1" dirty="0" err="1"/>
              <a:t>Konjunktivitis</a:t>
            </a:r>
            <a:r>
              <a:rPr lang="en-US" sz="1200" i="1" dirty="0"/>
              <a:t> durch routinemäßige Augenuntersuchungen übertragbar?</a:t>
            </a:r>
          </a:p>
          <a:p>
            <a:r>
              <a:rPr lang="en-US" sz="1200" dirty="0"/>
              <a:t>Oh ja, am häufigsten durch Applanationstonometrie und Tropfengabe</a:t>
            </a:r>
          </a:p>
        </p:txBody>
      </p:sp>
    </p:spTree>
    <p:extLst>
      <p:ext uri="{BB962C8B-B14F-4D97-AF65-F5344CB8AC3E}">
        <p14:creationId xmlns:p14="http://schemas.microsoft.com/office/powerpoint/2010/main" val="269419301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EF1648-29D4-2C65-BC3E-90579AFA32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>
            <a:extLst>
              <a:ext uri="{FF2B5EF4-FFF2-40B4-BE49-F238E27FC236}">
                <a16:creationId xmlns:a16="http://schemas.microsoft.com/office/drawing/2014/main" id="{2E16C813-39C7-A2DB-50D6-0F21CF342B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63491" name="Line 3">
            <a:extLst>
              <a:ext uri="{FF2B5EF4-FFF2-40B4-BE49-F238E27FC236}">
                <a16:creationId xmlns:a16="http://schemas.microsoft.com/office/drawing/2014/main" id="{8C5A3FAC-9E68-7908-B2A8-31587A71E8A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492" name="Text Box 4">
            <a:extLst>
              <a:ext uri="{FF2B5EF4-FFF2-40B4-BE49-F238E27FC236}">
                <a16:creationId xmlns:a16="http://schemas.microsoft.com/office/drawing/2014/main" id="{8B4CEE57-C3A0-57F4-7883-4A0E4D4CB7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Drei Augensyndrome</a:t>
            </a:r>
          </a:p>
        </p:txBody>
      </p:sp>
      <p:sp>
        <p:nvSpPr>
          <p:cNvPr id="63493" name="Line 6">
            <a:extLst>
              <a:ext uri="{FF2B5EF4-FFF2-40B4-BE49-F238E27FC236}">
                <a16:creationId xmlns:a16="http://schemas.microsoft.com/office/drawing/2014/main" id="{DD15DC86-B74A-E000-04D2-E92B987DEFCA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494" name="Rectangle 7">
            <a:extLst>
              <a:ext uri="{FF2B5EF4-FFF2-40B4-BE49-F238E27FC236}">
                <a16:creationId xmlns:a16="http://schemas.microsoft.com/office/drawing/2014/main" id="{F64B9428-11B9-3CAA-9035-7FFB9494FC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63495" name="Text Box 8">
            <a:extLst>
              <a:ext uri="{FF2B5EF4-FFF2-40B4-BE49-F238E27FC236}">
                <a16:creationId xmlns:a16="http://schemas.microsoft.com/office/drawing/2014/main" id="{D4568E2B-9DC0-9C0E-11B3-5E8DCDD9DF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/>
              <a:t>Follikuläre Konjunktivitis</a:t>
            </a:r>
          </a:p>
        </p:txBody>
      </p:sp>
      <p:sp>
        <p:nvSpPr>
          <p:cNvPr id="63496" name="Text Box 9">
            <a:extLst>
              <a:ext uri="{FF2B5EF4-FFF2-40B4-BE49-F238E27FC236}">
                <a16:creationId xmlns:a16="http://schemas.microsoft.com/office/drawing/2014/main" id="{D0752A04-2E08-9A2D-3D16-D1722FEAEA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621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--Leichte, vorübergehende </a:t>
            </a:r>
            <a:r>
              <a:rPr lang="en-US" altLang="en-US" sz="1200"/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--Keine ärztliche Behandlung</a:t>
            </a:r>
          </a:p>
        </p:txBody>
      </p:sp>
      <p:sp>
        <p:nvSpPr>
          <p:cNvPr id="63497" name="Rectangle 10">
            <a:extLst>
              <a:ext uri="{FF2B5EF4-FFF2-40B4-BE49-F238E27FC236}">
                <a16:creationId xmlns:a16="http://schemas.microsoft.com/office/drawing/2014/main" id="{1C8B3AAA-CD75-D517-D614-5E5731120B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63498" name="Text Box 11">
            <a:extLst>
              <a:ext uri="{FF2B5EF4-FFF2-40B4-BE49-F238E27FC236}">
                <a16:creationId xmlns:a16="http://schemas.microsoft.com/office/drawing/2014/main" id="{CE9ECD26-D880-8932-07CB-DC7B0DAC4B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Pharyngokonjunktivales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Fieber</a:t>
            </a:r>
            <a:r>
              <a:rPr lang="en-US" altLang="en-US" sz="1200" i="1" dirty="0"/>
              <a:t> </a:t>
            </a:r>
            <a:r>
              <a:rPr lang="en-US" altLang="en-US" sz="1200" dirty="0"/>
              <a:t>(PCF)</a:t>
            </a:r>
          </a:p>
        </p:txBody>
      </p:sp>
      <p:sp>
        <p:nvSpPr>
          <p:cNvPr id="63499" name="Text Box 12">
            <a:extLst>
              <a:ext uri="{FF2B5EF4-FFF2-40B4-BE49-F238E27FC236}">
                <a16:creationId xmlns:a16="http://schemas.microsoft.com/office/drawing/2014/main" id="{17E72AA9-7B65-56C0-7B0F-094E90DEE5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7015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--Serotypen</a:t>
            </a:r>
            <a:r>
              <a:rPr lang="en-US" altLang="en-US" sz="1200" b="1">
                <a:solidFill>
                  <a:srgbClr val="0000FF"/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--Follikuläre Konjunktivitis + </a:t>
            </a:r>
            <a:r>
              <a:rPr lang="en-US" altLang="en-US" sz="1200" b="1">
                <a:solidFill>
                  <a:srgbClr val="0000FF"/>
                </a:solidFill>
              </a:rPr>
              <a:t>Fieber </a:t>
            </a:r>
            <a:r>
              <a:rPr lang="en-US" altLang="en-US" sz="1200"/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  </a:t>
            </a:r>
            <a:r>
              <a:rPr lang="en-US" altLang="en-US" sz="1200" b="1">
                <a:solidFill>
                  <a:srgbClr val="0000FF"/>
                </a:solidFill>
              </a:rPr>
              <a:t>HA </a:t>
            </a:r>
            <a:r>
              <a:rPr lang="en-US" altLang="en-US" sz="1200"/>
              <a:t>+ </a:t>
            </a:r>
            <a:r>
              <a:rPr lang="en-US" altLang="en-US" sz="1200" b="1">
                <a:solidFill>
                  <a:srgbClr val="0000FF"/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--Ähnlich wie eine </a:t>
            </a:r>
            <a:r>
              <a:rPr lang="en-US" altLang="en-US" sz="1200" b="1">
                <a:solidFill>
                  <a:srgbClr val="0000FF"/>
                </a:solidFill>
              </a:rPr>
              <a:t>Grippe</a:t>
            </a:r>
          </a:p>
        </p:txBody>
      </p:sp>
      <p:sp>
        <p:nvSpPr>
          <p:cNvPr id="63500" name="Line 13">
            <a:extLst>
              <a:ext uri="{FF2B5EF4-FFF2-40B4-BE49-F238E27FC236}">
                <a16:creationId xmlns:a16="http://schemas.microsoft.com/office/drawing/2014/main" id="{B0931566-DB25-5E52-FA66-D6053BFC9096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501" name="Rectangle 14">
            <a:extLst>
              <a:ext uri="{FF2B5EF4-FFF2-40B4-BE49-F238E27FC236}">
                <a16:creationId xmlns:a16="http://schemas.microsoft.com/office/drawing/2014/main" id="{E75B2092-9482-F5DF-90E2-F29C5D32D9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63502" name="Text Box 15">
            <a:extLst>
              <a:ext uri="{FF2B5EF4-FFF2-40B4-BE49-F238E27FC236}">
                <a16:creationId xmlns:a16="http://schemas.microsoft.com/office/drawing/2014/main" id="{7E850428-73FE-31F4-0B42-402CEB635C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Epidemische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Keratokonjunktivitis</a:t>
            </a:r>
            <a:r>
              <a:rPr lang="en-US" altLang="en-US" sz="1200" i="1" dirty="0"/>
              <a:t> </a:t>
            </a:r>
            <a:r>
              <a:rPr lang="en-US" altLang="en-US" sz="1200" dirty="0"/>
              <a:t>(EKC)</a:t>
            </a:r>
          </a:p>
        </p:txBody>
      </p:sp>
      <p:sp>
        <p:nvSpPr>
          <p:cNvPr id="63503" name="Text Box 16">
            <a:extLst>
              <a:ext uri="{FF2B5EF4-FFF2-40B4-BE49-F238E27FC236}">
                <a16:creationId xmlns:a16="http://schemas.microsoft.com/office/drawing/2014/main" id="{1B7F615C-9246-3B8C-69BC-6540272BB9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3487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--Serotypen</a:t>
            </a:r>
            <a:r>
              <a:rPr lang="en-US" altLang="en-US" sz="1200" b="1" dirty="0">
                <a:solidFill>
                  <a:srgbClr val="0000FF"/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--Kann </a:t>
            </a:r>
            <a:r>
              <a:rPr lang="en-US" altLang="en-US" sz="1200" b="1" dirty="0">
                <a:solidFill>
                  <a:srgbClr val="0000FF"/>
                </a:solidFill>
              </a:rPr>
              <a:t>einer oberen Atemwegsinfektion</a:t>
            </a:r>
            <a:r>
              <a:rPr lang="en-US" altLang="en-US" sz="1200" dirty="0"/>
              <a:t> vorausgehen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/>
              <a:t>nd</a:t>
            </a:r>
            <a:r>
              <a:rPr lang="en-US" altLang="en-US" sz="1200" dirty="0"/>
              <a:t>--Beteiligung des zweiten Auges innerhalb von</a:t>
            </a:r>
            <a:r>
              <a:rPr lang="en-US" altLang="en-US" sz="1200" b="1" dirty="0">
                <a:solidFill>
                  <a:srgbClr val="0000FF"/>
                </a:solidFill>
              </a:rPr>
              <a:t> 3–7 Tagen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--Stadien: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    </a:t>
            </a:r>
            <a:r>
              <a:rPr lang="en-US" altLang="en-US" sz="1200" b="1" dirty="0">
                <a:solidFill>
                  <a:srgbClr val="0000FF"/>
                </a:solidFill>
              </a:rPr>
              <a:t>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</a:t>
            </a:r>
            <a:r>
              <a:rPr lang="en-US" altLang="en-US" sz="1200" b="1" dirty="0">
                <a:solidFill>
                  <a:srgbClr val="0000FF"/>
                </a:solidFill>
              </a:rPr>
              <a:t>Schwere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   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--Behandlung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--Symptomatische Behandlung: ATs, kühle Kompressen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--Membranen: Abziehen </a:t>
            </a:r>
            <a:r>
              <a:rPr lang="en-US" altLang="en-US" sz="1200" dirty="0" err="1">
                <a:solidFill>
                  <a:srgbClr val="DDDDDD"/>
                </a:solidFill>
              </a:rPr>
              <a:t>alle vier Tage</a:t>
            </a:r>
            <a:r>
              <a:rPr lang="en-US" altLang="en-US" sz="1200" dirty="0">
                <a:solidFill>
                  <a:srgbClr val="DDDDDD"/>
                </a:solidFill>
              </a:rPr>
              <a:t>; +/- Steroide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--SEI: +/- Steroide</a:t>
            </a:r>
          </a:p>
        </p:txBody>
      </p:sp>
      <p:sp>
        <p:nvSpPr>
          <p:cNvPr id="63504" name="Text Box 17">
            <a:extLst>
              <a:ext uri="{FF2B5EF4-FFF2-40B4-BE49-F238E27FC236}">
                <a16:creationId xmlns:a16="http://schemas.microsoft.com/office/drawing/2014/main" id="{513534D2-6773-526F-7132-F25E010D79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1 Woche</a:t>
            </a:r>
          </a:p>
        </p:txBody>
      </p:sp>
      <p:sp>
        <p:nvSpPr>
          <p:cNvPr id="63505" name="Line 18">
            <a:extLst>
              <a:ext uri="{FF2B5EF4-FFF2-40B4-BE49-F238E27FC236}">
                <a16:creationId xmlns:a16="http://schemas.microsoft.com/office/drawing/2014/main" id="{4F7E9A53-0442-159D-F9F1-297824873C58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506" name="Line 22">
            <a:extLst>
              <a:ext uri="{FF2B5EF4-FFF2-40B4-BE49-F238E27FC236}">
                <a16:creationId xmlns:a16="http://schemas.microsoft.com/office/drawing/2014/main" id="{4AE1EBF7-2E00-5D45-81FA-1CD96E543B2B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507" name="Slide Number Placeholder 1">
            <a:extLst>
              <a:ext uri="{FF2B5EF4-FFF2-40B4-BE49-F238E27FC236}">
                <a16:creationId xmlns:a16="http://schemas.microsoft.com/office/drawing/2014/main" id="{6C169438-E2D8-7423-1828-A8CFC7463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471B840-7889-499A-8830-8876C7932413}" type="slidenum">
              <a:rPr lang="en-US" altLang="en-US" sz="1000" smtClean="0"/>
              <a:t>60</a:t>
            </a:fld>
            <a:endParaRPr lang="en-US" altLang="en-US" sz="1000"/>
          </a:p>
        </p:txBody>
      </p:sp>
      <p:sp>
        <p:nvSpPr>
          <p:cNvPr id="63508" name="TextBox 24">
            <a:extLst>
              <a:ext uri="{FF2B5EF4-FFF2-40B4-BE49-F238E27FC236}">
                <a16:creationId xmlns:a16="http://schemas.microsoft.com/office/drawing/2014/main" id="{4BD9BB0F-4CED-EBC9-844F-2EBC22D819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1</a:t>
            </a:r>
            <a:r>
              <a:rPr lang="en-US" altLang="en-US" sz="1200" baseline="30000"/>
              <a:t>st</a:t>
            </a:r>
            <a:endParaRPr lang="en-US" altLang="en-US" sz="1800"/>
          </a:p>
        </p:txBody>
      </p:sp>
      <p:sp>
        <p:nvSpPr>
          <p:cNvPr id="63509" name="TextBox 25">
            <a:extLst>
              <a:ext uri="{FF2B5EF4-FFF2-40B4-BE49-F238E27FC236}">
                <a16:creationId xmlns:a16="http://schemas.microsoft.com/office/drawing/2014/main" id="{8767261C-FD2D-C105-1A4F-F3339F1124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2</a:t>
            </a:r>
            <a:r>
              <a:rPr lang="en-US" altLang="en-US" sz="1200" baseline="30000"/>
              <a:t>nd</a:t>
            </a:r>
            <a:endParaRPr lang="en-US" altLang="en-US" sz="18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B86F1F-884D-5EE2-C757-04E2CAD65274}"/>
              </a:ext>
            </a:extLst>
          </p:cNvPr>
          <p:cNvSpPr txBox="1"/>
          <p:nvPr/>
        </p:nvSpPr>
        <p:spPr>
          <a:xfrm>
            <a:off x="4860270" y="5237946"/>
            <a:ext cx="3750327" cy="954107"/>
          </a:xfrm>
          <a:prstGeom prst="rect">
            <a:avLst/>
          </a:prstGeom>
          <a:solidFill>
            <a:srgbClr val="CCFFCC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Es ist nicht ungewöhnlich, dass die Bindehaut bei EKC nicht besonders </a:t>
            </a:r>
            <a:r>
              <a:rPr lang="en-US" sz="1200" i="1" dirty="0" err="1"/>
              <a:t>follikulär</a:t>
            </a:r>
            <a:r>
              <a:rPr lang="en-US" sz="1200" i="1" dirty="0"/>
              <a:t> erscheint. Woran liegt das?</a:t>
            </a:r>
          </a:p>
          <a:p>
            <a:r>
              <a:rPr lang="en-US" sz="1200" dirty="0"/>
              <a:t>Es kann so chemotisch sein, dass die follikuläre Morphologie verdeckt wird</a:t>
            </a:r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2B885C1A-29F5-D7B3-7D97-F5D88905B9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Übertragung</a:t>
            </a:r>
            <a:r>
              <a:rPr lang="en-US" altLang="en-US" sz="1200" b="1" i="1" dirty="0">
                <a:solidFill>
                  <a:srgbClr val="0000FF"/>
                </a:solidFill>
              </a:rPr>
              <a:t> </a:t>
            </a:r>
            <a:r>
              <a:rPr lang="en-US" altLang="en-US" sz="1200" b="1" i="1" dirty="0" err="1">
                <a:solidFill>
                  <a:srgbClr val="0000FF"/>
                </a:solidFill>
              </a:rPr>
              <a:t>durch</a:t>
            </a:r>
            <a:r>
              <a:rPr lang="en-US" altLang="en-US" sz="1200" b="1" i="1" dirty="0">
                <a:solidFill>
                  <a:srgbClr val="0000FF"/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 und 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34183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039D09-5DCD-0CBA-0371-A32C6242B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Rectangle 2">
            <a:extLst>
              <a:ext uri="{FF2B5EF4-FFF2-40B4-BE49-F238E27FC236}">
                <a16:creationId xmlns:a16="http://schemas.microsoft.com/office/drawing/2014/main" id="{9A5CB5DC-790C-15E5-29C1-AA3ECAF061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65540" name="Line 3">
            <a:extLst>
              <a:ext uri="{FF2B5EF4-FFF2-40B4-BE49-F238E27FC236}">
                <a16:creationId xmlns:a16="http://schemas.microsoft.com/office/drawing/2014/main" id="{89153D27-EB17-50C8-AFC4-A2208DE215A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541" name="Text Box 4">
            <a:extLst>
              <a:ext uri="{FF2B5EF4-FFF2-40B4-BE49-F238E27FC236}">
                <a16:creationId xmlns:a16="http://schemas.microsoft.com/office/drawing/2014/main" id="{028AA413-07E7-2278-9C07-9BCD0E879F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Drei Augensyndrome</a:t>
            </a:r>
          </a:p>
        </p:txBody>
      </p:sp>
      <p:sp>
        <p:nvSpPr>
          <p:cNvPr id="65542" name="Line 6">
            <a:extLst>
              <a:ext uri="{FF2B5EF4-FFF2-40B4-BE49-F238E27FC236}">
                <a16:creationId xmlns:a16="http://schemas.microsoft.com/office/drawing/2014/main" id="{252F027E-ACE5-749D-FF89-63B70674DF31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543" name="Rectangle 7">
            <a:extLst>
              <a:ext uri="{FF2B5EF4-FFF2-40B4-BE49-F238E27FC236}">
                <a16:creationId xmlns:a16="http://schemas.microsoft.com/office/drawing/2014/main" id="{F90BB46C-0B50-756D-B458-691FB9BD80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65544" name="Text Box 8">
            <a:extLst>
              <a:ext uri="{FF2B5EF4-FFF2-40B4-BE49-F238E27FC236}">
                <a16:creationId xmlns:a16="http://schemas.microsoft.com/office/drawing/2014/main" id="{CC0C1FCA-B6BB-AAA9-EEF0-56CFF4C63B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/>
              <a:t>Follikuläre Konjunktivitis</a:t>
            </a:r>
          </a:p>
        </p:txBody>
      </p:sp>
      <p:sp>
        <p:nvSpPr>
          <p:cNvPr id="65545" name="Text Box 9">
            <a:extLst>
              <a:ext uri="{FF2B5EF4-FFF2-40B4-BE49-F238E27FC236}">
                <a16:creationId xmlns:a16="http://schemas.microsoft.com/office/drawing/2014/main" id="{12F9D8BB-92D4-26CE-6C6D-EC19564F85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621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--Leichte, vorübergehende </a:t>
            </a:r>
            <a:r>
              <a:rPr lang="en-US" altLang="en-US" sz="1200"/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--Keine ärztliche Behandlung</a:t>
            </a:r>
          </a:p>
        </p:txBody>
      </p:sp>
      <p:sp>
        <p:nvSpPr>
          <p:cNvPr id="65546" name="Rectangle 10">
            <a:extLst>
              <a:ext uri="{FF2B5EF4-FFF2-40B4-BE49-F238E27FC236}">
                <a16:creationId xmlns:a16="http://schemas.microsoft.com/office/drawing/2014/main" id="{5E7A96C8-74E0-42A1-0F89-A3CE1551C6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65547" name="Text Box 11">
            <a:extLst>
              <a:ext uri="{FF2B5EF4-FFF2-40B4-BE49-F238E27FC236}">
                <a16:creationId xmlns:a16="http://schemas.microsoft.com/office/drawing/2014/main" id="{374D3DE6-C067-39FD-87DC-DDC587E7A8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Pharyngokonjunktivales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Fieber</a:t>
            </a:r>
            <a:r>
              <a:rPr lang="en-US" altLang="en-US" sz="1200" i="1" dirty="0"/>
              <a:t> </a:t>
            </a:r>
            <a:r>
              <a:rPr lang="en-US" altLang="en-US" sz="1200" dirty="0"/>
              <a:t>(PCF)</a:t>
            </a:r>
          </a:p>
        </p:txBody>
      </p:sp>
      <p:sp>
        <p:nvSpPr>
          <p:cNvPr id="65548" name="Text Box 12">
            <a:extLst>
              <a:ext uri="{FF2B5EF4-FFF2-40B4-BE49-F238E27FC236}">
                <a16:creationId xmlns:a16="http://schemas.microsoft.com/office/drawing/2014/main" id="{6B4B6272-420A-D4D1-003A-C84C45737D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7015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--Serotypen</a:t>
            </a:r>
            <a:r>
              <a:rPr lang="en-US" altLang="en-US" sz="1200" b="1">
                <a:solidFill>
                  <a:srgbClr val="0000FF"/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--Follikuläre Konjunktivitis + </a:t>
            </a:r>
            <a:r>
              <a:rPr lang="en-US" altLang="en-US" sz="1200" b="1">
                <a:solidFill>
                  <a:srgbClr val="0000FF"/>
                </a:solidFill>
              </a:rPr>
              <a:t>Fieber </a:t>
            </a:r>
            <a:r>
              <a:rPr lang="en-US" altLang="en-US" sz="1200"/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  </a:t>
            </a:r>
            <a:r>
              <a:rPr lang="en-US" altLang="en-US" sz="1200" b="1">
                <a:solidFill>
                  <a:srgbClr val="0000FF"/>
                </a:solidFill>
              </a:rPr>
              <a:t>HA </a:t>
            </a:r>
            <a:r>
              <a:rPr lang="en-US" altLang="en-US" sz="1200"/>
              <a:t>+ </a:t>
            </a:r>
            <a:r>
              <a:rPr lang="en-US" altLang="en-US" sz="1200" b="1">
                <a:solidFill>
                  <a:srgbClr val="0000FF"/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--Ähnlich wie eine </a:t>
            </a:r>
            <a:r>
              <a:rPr lang="en-US" altLang="en-US" sz="1200" b="1">
                <a:solidFill>
                  <a:srgbClr val="0000FF"/>
                </a:solidFill>
              </a:rPr>
              <a:t>Grippe</a:t>
            </a:r>
          </a:p>
        </p:txBody>
      </p:sp>
      <p:sp>
        <p:nvSpPr>
          <p:cNvPr id="65549" name="Line 13">
            <a:extLst>
              <a:ext uri="{FF2B5EF4-FFF2-40B4-BE49-F238E27FC236}">
                <a16:creationId xmlns:a16="http://schemas.microsoft.com/office/drawing/2014/main" id="{24F6864C-7EBD-BE85-7435-3299BD9B32B8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550" name="Rectangle 14">
            <a:extLst>
              <a:ext uri="{FF2B5EF4-FFF2-40B4-BE49-F238E27FC236}">
                <a16:creationId xmlns:a16="http://schemas.microsoft.com/office/drawing/2014/main" id="{84894766-C730-44FE-8054-35F778BBC4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65551" name="Text Box 15">
            <a:extLst>
              <a:ext uri="{FF2B5EF4-FFF2-40B4-BE49-F238E27FC236}">
                <a16:creationId xmlns:a16="http://schemas.microsoft.com/office/drawing/2014/main" id="{C1D7E4F9-CE35-EF2A-997C-15EA86CCBF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Epidemische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Keratokonjunktivitis</a:t>
            </a:r>
            <a:r>
              <a:rPr lang="en-US" altLang="en-US" sz="1200" i="1" dirty="0"/>
              <a:t> </a:t>
            </a:r>
            <a:r>
              <a:rPr lang="en-US" altLang="en-US" sz="1200" dirty="0"/>
              <a:t>(EKC)</a:t>
            </a:r>
          </a:p>
        </p:txBody>
      </p:sp>
      <p:sp>
        <p:nvSpPr>
          <p:cNvPr id="65552" name="Text Box 16">
            <a:extLst>
              <a:ext uri="{FF2B5EF4-FFF2-40B4-BE49-F238E27FC236}">
                <a16:creationId xmlns:a16="http://schemas.microsoft.com/office/drawing/2014/main" id="{B2A4988F-962F-A3B4-63BD-E5136D0669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3774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</a:t>
            </a:r>
            <a:r>
              <a:rPr lang="en-US" altLang="en-US" sz="1200" dirty="0" err="1"/>
              <a:t>Serotypen</a:t>
            </a:r>
            <a:r>
              <a:rPr lang="en-US" altLang="en-US" sz="1200" b="1" dirty="0">
                <a:solidFill>
                  <a:srgbClr val="0000FF"/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</a:t>
            </a:r>
            <a:r>
              <a:rPr lang="en-US" altLang="en-US" sz="1200" dirty="0" err="1"/>
              <a:t>Kann</a:t>
            </a:r>
            <a:r>
              <a:rPr lang="en-US" altLang="en-US" sz="1200" dirty="0"/>
              <a:t> </a:t>
            </a:r>
            <a:r>
              <a:rPr lang="en-US" altLang="en-US" sz="1200" dirty="0" err="1"/>
              <a:t>einer</a:t>
            </a:r>
            <a:r>
              <a:rPr lang="en-US" altLang="en-US" sz="1200" dirty="0"/>
              <a:t> </a:t>
            </a:r>
            <a:r>
              <a:rPr lang="en-US" altLang="en-US" sz="1200" dirty="0" err="1"/>
              <a:t>oberen</a:t>
            </a:r>
            <a:r>
              <a:rPr lang="en-US" altLang="en-US" sz="1200" dirty="0"/>
              <a:t> </a:t>
            </a:r>
            <a:r>
              <a:rPr lang="en-US" altLang="en-US" sz="1200" dirty="0" err="1"/>
              <a:t>Atemwegsinfektion</a:t>
            </a:r>
            <a:r>
              <a:rPr lang="en-US" altLang="en-US" sz="1200" dirty="0"/>
              <a:t> (</a:t>
            </a:r>
            <a:r>
              <a:rPr lang="en-US" altLang="en-US" sz="1200" b="1" dirty="0">
                <a:solidFill>
                  <a:srgbClr val="0000FF"/>
                </a:solidFill>
              </a:rPr>
              <a:t>URTI</a:t>
            </a:r>
            <a:r>
              <a:rPr lang="en-US" altLang="en-US" sz="1200" dirty="0"/>
              <a:t>) </a:t>
            </a:r>
            <a:r>
              <a:rPr lang="en-US" altLang="en-US" sz="1200" dirty="0" err="1"/>
              <a:t>folgen</a:t>
            </a:r>
            <a:endParaRPr lang="en-US" altLang="en-US" sz="12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 err="1"/>
              <a:t>nd</a:t>
            </a:r>
            <a:r>
              <a:rPr lang="en-US" altLang="en-US" sz="1200" dirty="0"/>
              <a:t>--</a:t>
            </a:r>
            <a:r>
              <a:rPr lang="en-US" altLang="en-US" sz="1200" dirty="0" err="1"/>
              <a:t>Beteiligung</a:t>
            </a:r>
            <a:r>
              <a:rPr lang="en-US" altLang="en-US" sz="1200" dirty="0"/>
              <a:t> des </a:t>
            </a:r>
            <a:r>
              <a:rPr lang="en-US" altLang="en-US" sz="1200" dirty="0" err="1"/>
              <a:t>zweiten</a:t>
            </a:r>
            <a:r>
              <a:rPr lang="en-US" altLang="en-US" sz="1200" dirty="0"/>
              <a:t> </a:t>
            </a:r>
            <a:r>
              <a:rPr lang="en-US" altLang="en-US" sz="1200" dirty="0" err="1"/>
              <a:t>Auges</a:t>
            </a:r>
            <a:r>
              <a:rPr lang="en-US" altLang="en-US" sz="1200" dirty="0"/>
              <a:t> </a:t>
            </a:r>
            <a:r>
              <a:rPr lang="en-US" altLang="en-US" sz="1200" dirty="0" err="1"/>
              <a:t>innerhalb</a:t>
            </a:r>
            <a:r>
              <a:rPr lang="en-US" altLang="en-US" sz="1200" dirty="0"/>
              <a:t> von</a:t>
            </a:r>
            <a:r>
              <a:rPr lang="en-US" altLang="en-US" sz="1200" b="1" dirty="0">
                <a:solidFill>
                  <a:srgbClr val="0000FF"/>
                </a:solidFill>
              </a:rPr>
              <a:t> 3–7 </a:t>
            </a:r>
            <a:r>
              <a:rPr lang="en-US" altLang="en-US" sz="1200" b="1" dirty="0" err="1">
                <a:solidFill>
                  <a:srgbClr val="0000FF"/>
                </a:solidFill>
              </a:rPr>
              <a:t>Tagen</a:t>
            </a:r>
            <a:endParaRPr lang="en-US" altLang="en-US" sz="1200" b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</a:t>
            </a:r>
            <a:r>
              <a:rPr lang="en-US" altLang="en-US" sz="1200" dirty="0" err="1"/>
              <a:t>Stadien</a:t>
            </a:r>
            <a:r>
              <a:rPr lang="en-US" altLang="en-US" sz="1200" dirty="0"/>
              <a:t>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    </a:t>
            </a:r>
            <a:r>
              <a:rPr lang="en-US" altLang="en-US" sz="1200" b="1" dirty="0">
                <a:solidFill>
                  <a:srgbClr val="0000FF"/>
                </a:solidFill>
              </a:rPr>
              <a:t>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</a:t>
            </a:r>
            <a:r>
              <a:rPr lang="en-US" altLang="en-US" sz="1200" b="1" dirty="0" err="1">
                <a:solidFill>
                  <a:srgbClr val="0000FF"/>
                </a:solidFill>
              </a:rPr>
              <a:t>Schwere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follikuläre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Konjunktivitis</a:t>
            </a:r>
            <a:endParaRPr lang="en-US" altLang="en-US" sz="1200" b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   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</a:t>
            </a:r>
            <a:r>
              <a:rPr lang="en-US" altLang="en-US" sz="1200" dirty="0" err="1">
                <a:solidFill>
                  <a:srgbClr val="DDDDDD"/>
                </a:solidFill>
              </a:rPr>
              <a:t>Behandlung</a:t>
            </a:r>
            <a:endParaRPr lang="en-US" altLang="en-US" sz="12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</a:t>
            </a:r>
            <a:r>
              <a:rPr lang="en-US" altLang="en-US" sz="1200" dirty="0" err="1">
                <a:solidFill>
                  <a:srgbClr val="DDDDDD"/>
                </a:solidFill>
              </a:rPr>
              <a:t>Symptomatische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Behandlung</a:t>
            </a:r>
            <a:r>
              <a:rPr lang="en-US" altLang="en-US" sz="1200" dirty="0">
                <a:solidFill>
                  <a:srgbClr val="DDDDDD"/>
                </a:solidFill>
              </a:rPr>
              <a:t>: ATs, </a:t>
            </a:r>
            <a:r>
              <a:rPr lang="en-US" altLang="en-US" sz="1200" dirty="0" err="1">
                <a:solidFill>
                  <a:srgbClr val="DDDDDD"/>
                </a:solidFill>
              </a:rPr>
              <a:t>kühle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Kompressen</a:t>
            </a:r>
            <a:endParaRPr lang="en-US" altLang="en-US" sz="12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</a:t>
            </a:r>
            <a:r>
              <a:rPr lang="en-US" altLang="en-US" sz="1200" dirty="0" err="1">
                <a:solidFill>
                  <a:srgbClr val="DDDDDD"/>
                </a:solidFill>
              </a:rPr>
              <a:t>Membranen</a:t>
            </a:r>
            <a:r>
              <a:rPr lang="en-US" altLang="en-US" sz="1200" dirty="0">
                <a:solidFill>
                  <a:srgbClr val="DDDDDD"/>
                </a:solidFill>
              </a:rPr>
              <a:t>: </a:t>
            </a:r>
            <a:r>
              <a:rPr lang="en-US" altLang="en-US" sz="1200" dirty="0" err="1">
                <a:solidFill>
                  <a:srgbClr val="DDDDDD"/>
                </a:solidFill>
              </a:rPr>
              <a:t>Abziehen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alle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vier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Tage</a:t>
            </a:r>
            <a:r>
              <a:rPr lang="en-US" altLang="en-US" sz="1200" dirty="0">
                <a:solidFill>
                  <a:srgbClr val="DDDDDD"/>
                </a:solidFill>
              </a:rPr>
              <a:t>; +/- </a:t>
            </a:r>
            <a:r>
              <a:rPr lang="en-US" altLang="en-US" sz="1200" dirty="0" err="1">
                <a:solidFill>
                  <a:srgbClr val="DDDDDD"/>
                </a:solidFill>
              </a:rPr>
              <a:t>Steroide</a:t>
            </a:r>
            <a:endParaRPr lang="en-US" altLang="en-US" sz="12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--SEI: +/- </a:t>
            </a:r>
            <a:r>
              <a:rPr lang="en-US" altLang="en-US" sz="1200" dirty="0" err="1">
                <a:solidFill>
                  <a:srgbClr val="DDDDDD"/>
                </a:solidFill>
              </a:rPr>
              <a:t>Steroide</a:t>
            </a:r>
            <a:endParaRPr lang="en-US" altLang="en-US" sz="1200" dirty="0">
              <a:solidFill>
                <a:srgbClr val="DDDDDD"/>
              </a:solidFill>
            </a:endParaRPr>
          </a:p>
        </p:txBody>
      </p:sp>
      <p:sp>
        <p:nvSpPr>
          <p:cNvPr id="65553" name="Text Box 17">
            <a:extLst>
              <a:ext uri="{FF2B5EF4-FFF2-40B4-BE49-F238E27FC236}">
                <a16:creationId xmlns:a16="http://schemas.microsoft.com/office/drawing/2014/main" id="{9C68007E-ACFF-4176-1270-CF0CA6C07C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1 Woche</a:t>
            </a:r>
          </a:p>
        </p:txBody>
      </p:sp>
      <p:sp>
        <p:nvSpPr>
          <p:cNvPr id="65554" name="Line 18">
            <a:extLst>
              <a:ext uri="{FF2B5EF4-FFF2-40B4-BE49-F238E27FC236}">
                <a16:creationId xmlns:a16="http://schemas.microsoft.com/office/drawing/2014/main" id="{3DDE853B-8FC4-01BD-EC8A-53631B3B42FE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555" name="Line 22">
            <a:extLst>
              <a:ext uri="{FF2B5EF4-FFF2-40B4-BE49-F238E27FC236}">
                <a16:creationId xmlns:a16="http://schemas.microsoft.com/office/drawing/2014/main" id="{28527F7A-22CC-73C6-A35E-630008876555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557" name="Line 24">
            <a:extLst>
              <a:ext uri="{FF2B5EF4-FFF2-40B4-BE49-F238E27FC236}">
                <a16:creationId xmlns:a16="http://schemas.microsoft.com/office/drawing/2014/main" id="{BE3A5B9E-D896-BF4B-43CE-AE456B41782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105400" y="5029200"/>
            <a:ext cx="812800" cy="76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558" name="Slide Number Placeholder 1">
            <a:extLst>
              <a:ext uri="{FF2B5EF4-FFF2-40B4-BE49-F238E27FC236}">
                <a16:creationId xmlns:a16="http://schemas.microsoft.com/office/drawing/2014/main" id="{678294DC-1955-958D-40F1-B5F1F66C5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B361231-3C15-4CE6-9AE8-321212FE809A}" type="slidenum">
              <a:rPr lang="en-US" altLang="en-US" sz="1000" smtClean="0"/>
              <a:t>61</a:t>
            </a:fld>
            <a:endParaRPr lang="en-US" altLang="en-US" sz="1000"/>
          </a:p>
        </p:txBody>
      </p:sp>
      <p:sp>
        <p:nvSpPr>
          <p:cNvPr id="65559" name="TextBox 27">
            <a:extLst>
              <a:ext uri="{FF2B5EF4-FFF2-40B4-BE49-F238E27FC236}">
                <a16:creationId xmlns:a16="http://schemas.microsoft.com/office/drawing/2014/main" id="{4F18EFF4-D2E9-C677-2FAA-CF50271504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1</a:t>
            </a:r>
            <a:r>
              <a:rPr lang="en-US" altLang="en-US" sz="1200" baseline="30000"/>
              <a:t>st</a:t>
            </a:r>
            <a:endParaRPr lang="en-US" altLang="en-US" sz="1800"/>
          </a:p>
        </p:txBody>
      </p:sp>
      <p:sp>
        <p:nvSpPr>
          <p:cNvPr id="65560" name="TextBox 28">
            <a:extLst>
              <a:ext uri="{FF2B5EF4-FFF2-40B4-BE49-F238E27FC236}">
                <a16:creationId xmlns:a16="http://schemas.microsoft.com/office/drawing/2014/main" id="{4EBF10A6-F99B-1563-88BA-AFD823EC7D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2</a:t>
            </a:r>
            <a:r>
              <a:rPr lang="en-US" altLang="en-US" sz="1200" baseline="30000"/>
              <a:t>nd</a:t>
            </a:r>
            <a:endParaRPr lang="en-US" altLang="en-US" sz="1800"/>
          </a:p>
        </p:txBody>
      </p:sp>
      <p:sp>
        <p:nvSpPr>
          <p:cNvPr id="2" name="Text Box 23">
            <a:extLst>
              <a:ext uri="{FF2B5EF4-FFF2-40B4-BE49-F238E27FC236}">
                <a16:creationId xmlns:a16="http://schemas.microsoft.com/office/drawing/2014/main" id="{60B89DDD-4DD0-E87A-2370-1E61ED9FA9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7162" y="4938713"/>
            <a:ext cx="3562350" cy="30777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Was ist das Vorzeichen dieser Phase?</a:t>
            </a:r>
          </a:p>
        </p:txBody>
      </p:sp>
      <p:sp>
        <p:nvSpPr>
          <p:cNvPr id="3" name="Text Box 17">
            <a:extLst>
              <a:ext uri="{FF2B5EF4-FFF2-40B4-BE49-F238E27FC236}">
                <a16:creationId xmlns:a16="http://schemas.microsoft.com/office/drawing/2014/main" id="{9901F9A8-BB0B-3EFD-1388-18E6BB339C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Übertragung</a:t>
            </a:r>
            <a:r>
              <a:rPr lang="en-US" altLang="en-US" sz="1200" b="1" i="1" dirty="0">
                <a:solidFill>
                  <a:srgbClr val="0000FF"/>
                </a:solidFill>
              </a:rPr>
              <a:t> </a:t>
            </a:r>
            <a:r>
              <a:rPr lang="en-US" altLang="en-US" sz="1200" b="1" i="1" dirty="0" err="1">
                <a:solidFill>
                  <a:srgbClr val="0000FF"/>
                </a:solidFill>
              </a:rPr>
              <a:t>erfolgt</a:t>
            </a:r>
            <a:r>
              <a:rPr lang="en-US" altLang="en-US" sz="1200" b="1" i="1" dirty="0">
                <a:solidFill>
                  <a:srgbClr val="0000FF"/>
                </a:solidFill>
              </a:rPr>
              <a:t> </a:t>
            </a:r>
            <a:r>
              <a:rPr lang="en-US" altLang="en-US" sz="1200" b="1" i="1" dirty="0" err="1">
                <a:solidFill>
                  <a:srgbClr val="0000FF"/>
                </a:solidFill>
              </a:rPr>
              <a:t>durch</a:t>
            </a:r>
            <a:r>
              <a:rPr lang="en-US" altLang="en-US" sz="1200" b="1" i="1" dirty="0">
                <a:solidFill>
                  <a:srgbClr val="0000FF"/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 und 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0AD222-7769-9245-FB4C-6BC9E8D97C30}"/>
              </a:ext>
            </a:extLst>
          </p:cNvPr>
          <p:cNvSpPr txBox="1"/>
          <p:nvPr/>
        </p:nvSpPr>
        <p:spPr>
          <a:xfrm>
            <a:off x="2288241" y="3284675"/>
            <a:ext cx="45764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504103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D8F2CD-C227-AD50-316D-2721A3C8BA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Rectangle 2">
            <a:extLst>
              <a:ext uri="{FF2B5EF4-FFF2-40B4-BE49-F238E27FC236}">
                <a16:creationId xmlns:a16="http://schemas.microsoft.com/office/drawing/2014/main" id="{8977F376-B903-E3AB-53D2-EDF841FFE9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65540" name="Line 3">
            <a:extLst>
              <a:ext uri="{FF2B5EF4-FFF2-40B4-BE49-F238E27FC236}">
                <a16:creationId xmlns:a16="http://schemas.microsoft.com/office/drawing/2014/main" id="{EEA9F5C0-D6B3-3B77-54CB-AE85FCB0592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541" name="Text Box 4">
            <a:extLst>
              <a:ext uri="{FF2B5EF4-FFF2-40B4-BE49-F238E27FC236}">
                <a16:creationId xmlns:a16="http://schemas.microsoft.com/office/drawing/2014/main" id="{C14650E9-4AF7-60C2-9999-3FAC0678D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Drei Augensyndrome</a:t>
            </a:r>
          </a:p>
        </p:txBody>
      </p:sp>
      <p:sp>
        <p:nvSpPr>
          <p:cNvPr id="65542" name="Line 6">
            <a:extLst>
              <a:ext uri="{FF2B5EF4-FFF2-40B4-BE49-F238E27FC236}">
                <a16:creationId xmlns:a16="http://schemas.microsoft.com/office/drawing/2014/main" id="{2DBADC7F-2BCA-668D-42CC-91DC441F5548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543" name="Rectangle 7">
            <a:extLst>
              <a:ext uri="{FF2B5EF4-FFF2-40B4-BE49-F238E27FC236}">
                <a16:creationId xmlns:a16="http://schemas.microsoft.com/office/drawing/2014/main" id="{CE7E5C2D-0B93-C06F-83F8-AC9B4CE4C0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65544" name="Text Box 8">
            <a:extLst>
              <a:ext uri="{FF2B5EF4-FFF2-40B4-BE49-F238E27FC236}">
                <a16:creationId xmlns:a16="http://schemas.microsoft.com/office/drawing/2014/main" id="{C7058AED-A586-0852-7FE9-4358BB852A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/>
              <a:t>Follikuläre Konjunktivitis</a:t>
            </a:r>
          </a:p>
        </p:txBody>
      </p:sp>
      <p:sp>
        <p:nvSpPr>
          <p:cNvPr id="65545" name="Text Box 9">
            <a:extLst>
              <a:ext uri="{FF2B5EF4-FFF2-40B4-BE49-F238E27FC236}">
                <a16:creationId xmlns:a16="http://schemas.microsoft.com/office/drawing/2014/main" id="{8844DE4A-0256-C5E3-3B1F-D25D3B9970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621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--Leichte, vorübergehende </a:t>
            </a:r>
            <a:r>
              <a:rPr lang="en-US" altLang="en-US" sz="1200"/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--Keine ärztliche Behandlung</a:t>
            </a:r>
          </a:p>
        </p:txBody>
      </p:sp>
      <p:sp>
        <p:nvSpPr>
          <p:cNvPr id="65546" name="Rectangle 10">
            <a:extLst>
              <a:ext uri="{FF2B5EF4-FFF2-40B4-BE49-F238E27FC236}">
                <a16:creationId xmlns:a16="http://schemas.microsoft.com/office/drawing/2014/main" id="{D33FDEA6-C1D0-DC8B-0C21-9E2F459B14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65547" name="Text Box 11">
            <a:extLst>
              <a:ext uri="{FF2B5EF4-FFF2-40B4-BE49-F238E27FC236}">
                <a16:creationId xmlns:a16="http://schemas.microsoft.com/office/drawing/2014/main" id="{53164FDD-18F9-A350-8322-ACBD7D02D5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Pharyngokonjunktivales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Fieber</a:t>
            </a:r>
            <a:r>
              <a:rPr lang="en-US" altLang="en-US" sz="1200" i="1" dirty="0"/>
              <a:t> </a:t>
            </a:r>
            <a:r>
              <a:rPr lang="en-US" altLang="en-US" sz="1200" dirty="0"/>
              <a:t>(PCF)</a:t>
            </a:r>
          </a:p>
        </p:txBody>
      </p:sp>
      <p:sp>
        <p:nvSpPr>
          <p:cNvPr id="65548" name="Text Box 12">
            <a:extLst>
              <a:ext uri="{FF2B5EF4-FFF2-40B4-BE49-F238E27FC236}">
                <a16:creationId xmlns:a16="http://schemas.microsoft.com/office/drawing/2014/main" id="{852D734A-2712-A4FD-1C50-92D8F783C1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7015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--Serotypen</a:t>
            </a:r>
            <a:r>
              <a:rPr lang="en-US" altLang="en-US" sz="1200" b="1">
                <a:solidFill>
                  <a:srgbClr val="0000FF"/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--Follikuläre Konjunktivitis + </a:t>
            </a:r>
            <a:r>
              <a:rPr lang="en-US" altLang="en-US" sz="1200" b="1">
                <a:solidFill>
                  <a:srgbClr val="0000FF"/>
                </a:solidFill>
              </a:rPr>
              <a:t>Fieber </a:t>
            </a:r>
            <a:r>
              <a:rPr lang="en-US" altLang="en-US" sz="1200"/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  </a:t>
            </a:r>
            <a:r>
              <a:rPr lang="en-US" altLang="en-US" sz="1200" b="1">
                <a:solidFill>
                  <a:srgbClr val="0000FF"/>
                </a:solidFill>
              </a:rPr>
              <a:t>HA </a:t>
            </a:r>
            <a:r>
              <a:rPr lang="en-US" altLang="en-US" sz="1200"/>
              <a:t>+ </a:t>
            </a:r>
            <a:r>
              <a:rPr lang="en-US" altLang="en-US" sz="1200" b="1">
                <a:solidFill>
                  <a:srgbClr val="0000FF"/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--Ähnlich wie eine </a:t>
            </a:r>
            <a:r>
              <a:rPr lang="en-US" altLang="en-US" sz="1200" b="1">
                <a:solidFill>
                  <a:srgbClr val="0000FF"/>
                </a:solidFill>
              </a:rPr>
              <a:t>Grippe</a:t>
            </a:r>
          </a:p>
        </p:txBody>
      </p:sp>
      <p:sp>
        <p:nvSpPr>
          <p:cNvPr id="65549" name="Line 13">
            <a:extLst>
              <a:ext uri="{FF2B5EF4-FFF2-40B4-BE49-F238E27FC236}">
                <a16:creationId xmlns:a16="http://schemas.microsoft.com/office/drawing/2014/main" id="{C497987B-F4B6-FDA6-C36D-79C12ACD0E90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550" name="Rectangle 14">
            <a:extLst>
              <a:ext uri="{FF2B5EF4-FFF2-40B4-BE49-F238E27FC236}">
                <a16:creationId xmlns:a16="http://schemas.microsoft.com/office/drawing/2014/main" id="{C932823F-B525-E5CC-AFE1-E19C2CE834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65551" name="Text Box 15">
            <a:extLst>
              <a:ext uri="{FF2B5EF4-FFF2-40B4-BE49-F238E27FC236}">
                <a16:creationId xmlns:a16="http://schemas.microsoft.com/office/drawing/2014/main" id="{E2978F4D-5528-D637-80EB-90BA6B7E18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Epidemische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Keratokonjunktivitis</a:t>
            </a:r>
            <a:r>
              <a:rPr lang="en-US" altLang="en-US" sz="1200" i="1" dirty="0"/>
              <a:t> </a:t>
            </a:r>
            <a:r>
              <a:rPr lang="en-US" altLang="en-US" sz="1200" dirty="0"/>
              <a:t>(EKC)</a:t>
            </a:r>
          </a:p>
        </p:txBody>
      </p:sp>
      <p:sp>
        <p:nvSpPr>
          <p:cNvPr id="65552" name="Text Box 16">
            <a:extLst>
              <a:ext uri="{FF2B5EF4-FFF2-40B4-BE49-F238E27FC236}">
                <a16:creationId xmlns:a16="http://schemas.microsoft.com/office/drawing/2014/main" id="{D63691BA-7554-0598-D824-68910FFDBE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3774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</a:t>
            </a:r>
            <a:r>
              <a:rPr lang="en-US" altLang="en-US" sz="1200" dirty="0" err="1"/>
              <a:t>Serotypen</a:t>
            </a:r>
            <a:r>
              <a:rPr lang="en-US" altLang="en-US" sz="1200" b="1" dirty="0">
                <a:solidFill>
                  <a:srgbClr val="0000FF"/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</a:t>
            </a:r>
            <a:r>
              <a:rPr lang="en-US" altLang="en-US" sz="1200" dirty="0" err="1"/>
              <a:t>Kann</a:t>
            </a:r>
            <a:r>
              <a:rPr lang="en-US" altLang="en-US" sz="1200" dirty="0"/>
              <a:t> </a:t>
            </a:r>
            <a:r>
              <a:rPr lang="en-US" altLang="en-US" sz="1200" dirty="0" err="1"/>
              <a:t>einer</a:t>
            </a:r>
            <a:r>
              <a:rPr lang="en-US" altLang="en-US" sz="1200" dirty="0"/>
              <a:t> </a:t>
            </a:r>
            <a:r>
              <a:rPr lang="en-US" altLang="en-US" sz="1200" dirty="0" err="1"/>
              <a:t>oberen</a:t>
            </a:r>
            <a:r>
              <a:rPr lang="en-US" altLang="en-US" sz="1200" dirty="0"/>
              <a:t> </a:t>
            </a:r>
            <a:r>
              <a:rPr lang="en-US" altLang="en-US" sz="1200" dirty="0" err="1"/>
              <a:t>Atemwegsinfektion</a:t>
            </a:r>
            <a:r>
              <a:rPr lang="en-US" altLang="en-US" sz="1200" dirty="0"/>
              <a:t> (</a:t>
            </a:r>
            <a:r>
              <a:rPr lang="en-US" altLang="en-US" sz="1200" b="1" dirty="0">
                <a:solidFill>
                  <a:srgbClr val="0000FF"/>
                </a:solidFill>
              </a:rPr>
              <a:t>URTI</a:t>
            </a:r>
            <a:r>
              <a:rPr lang="en-US" altLang="en-US" sz="1200" dirty="0"/>
              <a:t>) </a:t>
            </a:r>
            <a:r>
              <a:rPr lang="en-US" altLang="en-US" sz="1200" dirty="0" err="1"/>
              <a:t>folgen</a:t>
            </a:r>
            <a:endParaRPr lang="en-US" altLang="en-US" sz="12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 err="1"/>
              <a:t>nd</a:t>
            </a:r>
            <a:r>
              <a:rPr lang="en-US" altLang="en-US" sz="1200" dirty="0"/>
              <a:t>--</a:t>
            </a:r>
            <a:r>
              <a:rPr lang="en-US" altLang="en-US" sz="1200" dirty="0" err="1"/>
              <a:t>Beteiligung</a:t>
            </a:r>
            <a:r>
              <a:rPr lang="en-US" altLang="en-US" sz="1200" dirty="0"/>
              <a:t> des </a:t>
            </a:r>
            <a:r>
              <a:rPr lang="en-US" altLang="en-US" sz="1200" dirty="0" err="1"/>
              <a:t>zweiten</a:t>
            </a:r>
            <a:r>
              <a:rPr lang="en-US" altLang="en-US" sz="1200" dirty="0"/>
              <a:t> </a:t>
            </a:r>
            <a:r>
              <a:rPr lang="en-US" altLang="en-US" sz="1200" dirty="0" err="1"/>
              <a:t>Auges</a:t>
            </a:r>
            <a:r>
              <a:rPr lang="en-US" altLang="en-US" sz="1200" dirty="0"/>
              <a:t> </a:t>
            </a:r>
            <a:r>
              <a:rPr lang="en-US" altLang="en-US" sz="1200" dirty="0" err="1"/>
              <a:t>innerhalb</a:t>
            </a:r>
            <a:r>
              <a:rPr lang="en-US" altLang="en-US" sz="1200" dirty="0"/>
              <a:t> von</a:t>
            </a:r>
            <a:r>
              <a:rPr lang="en-US" altLang="en-US" sz="1200" b="1" dirty="0">
                <a:solidFill>
                  <a:srgbClr val="0000FF"/>
                </a:solidFill>
              </a:rPr>
              <a:t> 3–7 </a:t>
            </a:r>
            <a:r>
              <a:rPr lang="en-US" altLang="en-US" sz="1200" b="1" dirty="0" err="1">
                <a:solidFill>
                  <a:srgbClr val="0000FF"/>
                </a:solidFill>
              </a:rPr>
              <a:t>Tagen</a:t>
            </a:r>
            <a:endParaRPr lang="en-US" altLang="en-US" sz="1200" b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</a:t>
            </a:r>
            <a:r>
              <a:rPr lang="en-US" altLang="en-US" sz="1200" dirty="0" err="1"/>
              <a:t>Stadien</a:t>
            </a:r>
            <a:r>
              <a:rPr lang="en-US" altLang="en-US" sz="1200" dirty="0"/>
              <a:t>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    </a:t>
            </a:r>
            <a:r>
              <a:rPr lang="en-US" altLang="en-US" sz="1200" b="1" dirty="0">
                <a:solidFill>
                  <a:srgbClr val="0000FF"/>
                </a:solidFill>
              </a:rPr>
              <a:t>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</a:t>
            </a:r>
            <a:r>
              <a:rPr lang="en-US" altLang="en-US" sz="1200" b="1" dirty="0" err="1">
                <a:solidFill>
                  <a:srgbClr val="0000FF"/>
                </a:solidFill>
              </a:rPr>
              <a:t>Schwere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follikuläre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Konjunktivitis</a:t>
            </a:r>
            <a:endParaRPr lang="en-US" altLang="en-US" sz="1200" b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   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</a:t>
            </a:r>
            <a:r>
              <a:rPr lang="en-US" altLang="en-US" sz="1200" dirty="0" err="1">
                <a:solidFill>
                  <a:srgbClr val="DDDDDD"/>
                </a:solidFill>
              </a:rPr>
              <a:t>Behandlung</a:t>
            </a:r>
            <a:endParaRPr lang="en-US" altLang="en-US" sz="12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</a:t>
            </a:r>
            <a:r>
              <a:rPr lang="en-US" altLang="en-US" sz="1200" dirty="0" err="1">
                <a:solidFill>
                  <a:srgbClr val="DDDDDD"/>
                </a:solidFill>
              </a:rPr>
              <a:t>Symptomatische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Behandlung</a:t>
            </a:r>
            <a:r>
              <a:rPr lang="en-US" altLang="en-US" sz="1200" dirty="0">
                <a:solidFill>
                  <a:srgbClr val="DDDDDD"/>
                </a:solidFill>
              </a:rPr>
              <a:t>: ATs, </a:t>
            </a:r>
            <a:r>
              <a:rPr lang="en-US" altLang="en-US" sz="1200" dirty="0" err="1">
                <a:solidFill>
                  <a:srgbClr val="DDDDDD"/>
                </a:solidFill>
              </a:rPr>
              <a:t>kühle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Kompressen</a:t>
            </a:r>
            <a:endParaRPr lang="en-US" altLang="en-US" sz="12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</a:t>
            </a:r>
            <a:r>
              <a:rPr lang="en-US" altLang="en-US" sz="1200" dirty="0" err="1">
                <a:solidFill>
                  <a:srgbClr val="DDDDDD"/>
                </a:solidFill>
              </a:rPr>
              <a:t>Membranen</a:t>
            </a:r>
            <a:r>
              <a:rPr lang="en-US" altLang="en-US" sz="1200" dirty="0">
                <a:solidFill>
                  <a:srgbClr val="DDDDDD"/>
                </a:solidFill>
              </a:rPr>
              <a:t>: </a:t>
            </a:r>
            <a:r>
              <a:rPr lang="en-US" altLang="en-US" sz="1200" dirty="0" err="1">
                <a:solidFill>
                  <a:srgbClr val="DDDDDD"/>
                </a:solidFill>
              </a:rPr>
              <a:t>Ablösen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alle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vier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Tage</a:t>
            </a:r>
            <a:r>
              <a:rPr lang="en-US" altLang="en-US" sz="1200" dirty="0">
                <a:solidFill>
                  <a:srgbClr val="DDDDDD"/>
                </a:solidFill>
              </a:rPr>
              <a:t>; +/- </a:t>
            </a:r>
            <a:r>
              <a:rPr lang="en-US" altLang="en-US" sz="1200" dirty="0" err="1">
                <a:solidFill>
                  <a:srgbClr val="DDDDDD"/>
                </a:solidFill>
              </a:rPr>
              <a:t>Steroide</a:t>
            </a:r>
            <a:endParaRPr lang="en-US" altLang="en-US" sz="12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--SEI: +/- </a:t>
            </a:r>
            <a:r>
              <a:rPr lang="en-US" altLang="en-US" sz="1200" dirty="0" err="1">
                <a:solidFill>
                  <a:srgbClr val="DDDDDD"/>
                </a:solidFill>
              </a:rPr>
              <a:t>Steroide</a:t>
            </a:r>
            <a:endParaRPr lang="en-US" altLang="en-US" sz="1200" dirty="0">
              <a:solidFill>
                <a:srgbClr val="DDDDDD"/>
              </a:solidFill>
            </a:endParaRPr>
          </a:p>
        </p:txBody>
      </p:sp>
      <p:sp>
        <p:nvSpPr>
          <p:cNvPr id="65553" name="Text Box 17">
            <a:extLst>
              <a:ext uri="{FF2B5EF4-FFF2-40B4-BE49-F238E27FC236}">
                <a16:creationId xmlns:a16="http://schemas.microsoft.com/office/drawing/2014/main" id="{6FBF12C2-7FC3-1269-3823-AC7FBEEBF6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1 Woche</a:t>
            </a:r>
          </a:p>
        </p:txBody>
      </p:sp>
      <p:sp>
        <p:nvSpPr>
          <p:cNvPr id="65554" name="Line 18">
            <a:extLst>
              <a:ext uri="{FF2B5EF4-FFF2-40B4-BE49-F238E27FC236}">
                <a16:creationId xmlns:a16="http://schemas.microsoft.com/office/drawing/2014/main" id="{62FEDFA8-78C0-01D0-EB8D-E19BA456A3EF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555" name="Line 22">
            <a:extLst>
              <a:ext uri="{FF2B5EF4-FFF2-40B4-BE49-F238E27FC236}">
                <a16:creationId xmlns:a16="http://schemas.microsoft.com/office/drawing/2014/main" id="{83E64ABE-2DF3-9171-7FA3-8381651A9D3D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557" name="Line 24">
            <a:extLst>
              <a:ext uri="{FF2B5EF4-FFF2-40B4-BE49-F238E27FC236}">
                <a16:creationId xmlns:a16="http://schemas.microsoft.com/office/drawing/2014/main" id="{5AE5FDA6-F4FD-601E-5964-9967B01FAF0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105400" y="5029200"/>
            <a:ext cx="812800" cy="76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558" name="Slide Number Placeholder 1">
            <a:extLst>
              <a:ext uri="{FF2B5EF4-FFF2-40B4-BE49-F238E27FC236}">
                <a16:creationId xmlns:a16="http://schemas.microsoft.com/office/drawing/2014/main" id="{6DBC113F-1128-F1D5-4B5B-A66B4AEDD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B361231-3C15-4CE6-9AE8-321212FE809A}" type="slidenum">
              <a:rPr lang="en-US" altLang="en-US" sz="1000" smtClean="0"/>
              <a:t>62</a:t>
            </a:fld>
            <a:endParaRPr lang="en-US" altLang="en-US" sz="1000"/>
          </a:p>
        </p:txBody>
      </p:sp>
      <p:sp>
        <p:nvSpPr>
          <p:cNvPr id="65559" name="TextBox 27">
            <a:extLst>
              <a:ext uri="{FF2B5EF4-FFF2-40B4-BE49-F238E27FC236}">
                <a16:creationId xmlns:a16="http://schemas.microsoft.com/office/drawing/2014/main" id="{8A24E10E-88A8-09F5-FFE0-1D8E6014C6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1</a:t>
            </a:r>
            <a:r>
              <a:rPr lang="en-US" altLang="en-US" sz="1200" baseline="30000"/>
              <a:t>st</a:t>
            </a:r>
            <a:endParaRPr lang="en-US" altLang="en-US" sz="1800"/>
          </a:p>
        </p:txBody>
      </p:sp>
      <p:sp>
        <p:nvSpPr>
          <p:cNvPr id="65560" name="TextBox 28">
            <a:extLst>
              <a:ext uri="{FF2B5EF4-FFF2-40B4-BE49-F238E27FC236}">
                <a16:creationId xmlns:a16="http://schemas.microsoft.com/office/drawing/2014/main" id="{5F6B77CA-6E1E-9DA3-A53E-4D5317B9BB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2</a:t>
            </a:r>
            <a:r>
              <a:rPr lang="en-US" altLang="en-US" sz="1200" baseline="30000"/>
              <a:t>nd</a:t>
            </a:r>
            <a:endParaRPr lang="en-US" altLang="en-US" sz="1800"/>
          </a:p>
        </p:txBody>
      </p:sp>
      <p:sp>
        <p:nvSpPr>
          <p:cNvPr id="2" name="Text Box 23">
            <a:extLst>
              <a:ext uri="{FF2B5EF4-FFF2-40B4-BE49-F238E27FC236}">
                <a16:creationId xmlns:a16="http://schemas.microsoft.com/office/drawing/2014/main" id="{3441B4C7-9894-BF10-C6F5-4CFEA42D3E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7162" y="4938713"/>
            <a:ext cx="3562350" cy="738664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Was ist das erste Anzeichen dieses Stadiums?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Ödem über die gesamte Augenoberfläche, einschließlich Bindehaut, Plica und Karunkel</a:t>
            </a:r>
          </a:p>
        </p:txBody>
      </p:sp>
      <p:sp>
        <p:nvSpPr>
          <p:cNvPr id="3" name="Text Box 17">
            <a:extLst>
              <a:ext uri="{FF2B5EF4-FFF2-40B4-BE49-F238E27FC236}">
                <a16:creationId xmlns:a16="http://schemas.microsoft.com/office/drawing/2014/main" id="{214E2508-EF0D-78AA-C09E-DB67721992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8566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Übertragung</a:t>
            </a:r>
            <a:r>
              <a:rPr lang="en-US" altLang="en-US" sz="1200" b="1" i="1" dirty="0">
                <a:solidFill>
                  <a:srgbClr val="0000FF"/>
                </a:solidFill>
              </a:rPr>
              <a:t> </a:t>
            </a:r>
            <a:r>
              <a:rPr lang="en-US" altLang="en-US" sz="1200" b="1" i="1" dirty="0" err="1">
                <a:solidFill>
                  <a:srgbClr val="0000FF"/>
                </a:solidFill>
              </a:rPr>
              <a:t>durch</a:t>
            </a:r>
            <a:r>
              <a:rPr lang="en-US" altLang="en-US" sz="1200" b="1" i="1" dirty="0">
                <a:solidFill>
                  <a:srgbClr val="0000FF"/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 und 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2952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461D2C57-F158-4056-A703-DF2D7D7FA5AF}"/>
              </a:ext>
            </a:extLst>
          </p:cNvPr>
          <p:cNvSpPr/>
          <p:nvPr/>
        </p:nvSpPr>
        <p:spPr>
          <a:xfrm>
            <a:off x="822325" y="4486275"/>
            <a:ext cx="4273550" cy="22463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5539" name="Rectangle 2">
            <a:extLst>
              <a:ext uri="{FF2B5EF4-FFF2-40B4-BE49-F238E27FC236}">
                <a16:creationId xmlns:a16="http://schemas.microsoft.com/office/drawing/2014/main" id="{8FE845BB-F34A-4AD7-A94D-84A4BE2606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65540" name="Line 3">
            <a:extLst>
              <a:ext uri="{FF2B5EF4-FFF2-40B4-BE49-F238E27FC236}">
                <a16:creationId xmlns:a16="http://schemas.microsoft.com/office/drawing/2014/main" id="{01A61901-5BB7-4472-94F6-92AB38F4CF4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541" name="Text Box 4">
            <a:extLst>
              <a:ext uri="{FF2B5EF4-FFF2-40B4-BE49-F238E27FC236}">
                <a16:creationId xmlns:a16="http://schemas.microsoft.com/office/drawing/2014/main" id="{C2A355E4-C43C-4533-A280-C7046436B3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Drei Augensyndrome</a:t>
            </a:r>
          </a:p>
        </p:txBody>
      </p:sp>
      <p:sp>
        <p:nvSpPr>
          <p:cNvPr id="65542" name="Line 6">
            <a:extLst>
              <a:ext uri="{FF2B5EF4-FFF2-40B4-BE49-F238E27FC236}">
                <a16:creationId xmlns:a16="http://schemas.microsoft.com/office/drawing/2014/main" id="{B8C1CD5B-CF07-44A8-86E2-52EC29779828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543" name="Rectangle 7">
            <a:extLst>
              <a:ext uri="{FF2B5EF4-FFF2-40B4-BE49-F238E27FC236}">
                <a16:creationId xmlns:a16="http://schemas.microsoft.com/office/drawing/2014/main" id="{574CBA88-D008-4855-8F55-FB7D86B4FF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65544" name="Text Box 8">
            <a:extLst>
              <a:ext uri="{FF2B5EF4-FFF2-40B4-BE49-F238E27FC236}">
                <a16:creationId xmlns:a16="http://schemas.microsoft.com/office/drawing/2014/main" id="{0A3FAF84-3223-4CD9-AD72-3FA95AFB98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/>
              <a:t>Follikuläre Konjunktivitis</a:t>
            </a:r>
          </a:p>
        </p:txBody>
      </p:sp>
      <p:sp>
        <p:nvSpPr>
          <p:cNvPr id="65545" name="Text Box 9">
            <a:extLst>
              <a:ext uri="{FF2B5EF4-FFF2-40B4-BE49-F238E27FC236}">
                <a16:creationId xmlns:a16="http://schemas.microsoft.com/office/drawing/2014/main" id="{E99A3DB4-F260-43E4-8E3E-7EE62A4DB9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621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--Leichte, vorübergehende </a:t>
            </a:r>
            <a:r>
              <a:rPr lang="en-US" altLang="en-US" sz="1200"/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--Keine ärztliche Behandlung</a:t>
            </a:r>
          </a:p>
        </p:txBody>
      </p:sp>
      <p:sp>
        <p:nvSpPr>
          <p:cNvPr id="65546" name="Rectangle 10">
            <a:extLst>
              <a:ext uri="{FF2B5EF4-FFF2-40B4-BE49-F238E27FC236}">
                <a16:creationId xmlns:a16="http://schemas.microsoft.com/office/drawing/2014/main" id="{4B24FF77-02B2-46F7-91A1-BA6D39098B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65547" name="Text Box 11">
            <a:extLst>
              <a:ext uri="{FF2B5EF4-FFF2-40B4-BE49-F238E27FC236}">
                <a16:creationId xmlns:a16="http://schemas.microsoft.com/office/drawing/2014/main" id="{F86E573A-5DE7-489C-8531-C82E36502E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Pharyngokonjunktivales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Fieber</a:t>
            </a:r>
            <a:r>
              <a:rPr lang="en-US" altLang="en-US" sz="1200" i="1" dirty="0"/>
              <a:t> </a:t>
            </a:r>
            <a:r>
              <a:rPr lang="en-US" altLang="en-US" sz="1200" dirty="0"/>
              <a:t>(PCF)</a:t>
            </a:r>
          </a:p>
        </p:txBody>
      </p:sp>
      <p:sp>
        <p:nvSpPr>
          <p:cNvPr id="65548" name="Text Box 12">
            <a:extLst>
              <a:ext uri="{FF2B5EF4-FFF2-40B4-BE49-F238E27FC236}">
                <a16:creationId xmlns:a16="http://schemas.microsoft.com/office/drawing/2014/main" id="{54F866F4-BE7D-4058-9461-CCC53E9606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7015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--Serotypen</a:t>
            </a:r>
            <a:r>
              <a:rPr lang="en-US" altLang="en-US" sz="1200" b="1">
                <a:solidFill>
                  <a:srgbClr val="0000FF"/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--Follikuläre Konjunktivitis + </a:t>
            </a:r>
            <a:r>
              <a:rPr lang="en-US" altLang="en-US" sz="1200" b="1">
                <a:solidFill>
                  <a:srgbClr val="0000FF"/>
                </a:solidFill>
              </a:rPr>
              <a:t>Fieber </a:t>
            </a:r>
            <a:r>
              <a:rPr lang="en-US" altLang="en-US" sz="1200"/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  </a:t>
            </a:r>
            <a:r>
              <a:rPr lang="en-US" altLang="en-US" sz="1200" b="1">
                <a:solidFill>
                  <a:srgbClr val="0000FF"/>
                </a:solidFill>
              </a:rPr>
              <a:t>HA </a:t>
            </a:r>
            <a:r>
              <a:rPr lang="en-US" altLang="en-US" sz="1200"/>
              <a:t>+ </a:t>
            </a:r>
            <a:r>
              <a:rPr lang="en-US" altLang="en-US" sz="1200" b="1">
                <a:solidFill>
                  <a:srgbClr val="0000FF"/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--Ähnlich wie eine </a:t>
            </a:r>
            <a:r>
              <a:rPr lang="en-US" altLang="en-US" sz="1200" b="1">
                <a:solidFill>
                  <a:srgbClr val="0000FF"/>
                </a:solidFill>
              </a:rPr>
              <a:t>Grippe</a:t>
            </a:r>
          </a:p>
        </p:txBody>
      </p:sp>
      <p:sp>
        <p:nvSpPr>
          <p:cNvPr id="65549" name="Line 13">
            <a:extLst>
              <a:ext uri="{FF2B5EF4-FFF2-40B4-BE49-F238E27FC236}">
                <a16:creationId xmlns:a16="http://schemas.microsoft.com/office/drawing/2014/main" id="{56EA8184-3EF8-497D-8341-8B03527553B2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550" name="Rectangle 14">
            <a:extLst>
              <a:ext uri="{FF2B5EF4-FFF2-40B4-BE49-F238E27FC236}">
                <a16:creationId xmlns:a16="http://schemas.microsoft.com/office/drawing/2014/main" id="{3CC6426B-608A-4022-B72D-C7678C072C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65551" name="Text Box 15">
            <a:extLst>
              <a:ext uri="{FF2B5EF4-FFF2-40B4-BE49-F238E27FC236}">
                <a16:creationId xmlns:a16="http://schemas.microsoft.com/office/drawing/2014/main" id="{F500341D-940C-4FEF-86F0-E1C8546803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Epidemische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Keratokonjunktivitis</a:t>
            </a:r>
            <a:r>
              <a:rPr lang="en-US" altLang="en-US" sz="1200" i="1" dirty="0"/>
              <a:t> </a:t>
            </a:r>
            <a:r>
              <a:rPr lang="en-US" altLang="en-US" sz="1200" dirty="0"/>
              <a:t>(EKC)</a:t>
            </a:r>
          </a:p>
        </p:txBody>
      </p:sp>
      <p:sp>
        <p:nvSpPr>
          <p:cNvPr id="65552" name="Text Box 16">
            <a:extLst>
              <a:ext uri="{FF2B5EF4-FFF2-40B4-BE49-F238E27FC236}">
                <a16:creationId xmlns:a16="http://schemas.microsoft.com/office/drawing/2014/main" id="{7A7355D2-18E3-4192-8FE9-79F0F8D99F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3774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</a:t>
            </a:r>
            <a:r>
              <a:rPr lang="en-US" altLang="en-US" sz="1200" dirty="0" err="1"/>
              <a:t>Serotypen</a:t>
            </a:r>
            <a:r>
              <a:rPr lang="en-US" altLang="en-US" sz="1200" b="1" dirty="0">
                <a:solidFill>
                  <a:srgbClr val="0000FF"/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</a:t>
            </a:r>
            <a:r>
              <a:rPr lang="en-US" altLang="en-US" sz="1200" dirty="0" err="1"/>
              <a:t>Kann</a:t>
            </a:r>
            <a:r>
              <a:rPr lang="en-US" altLang="en-US" sz="1200" dirty="0"/>
              <a:t> </a:t>
            </a:r>
            <a:r>
              <a:rPr lang="en-US" altLang="en-US" sz="1200" dirty="0" err="1"/>
              <a:t>einer</a:t>
            </a:r>
            <a:r>
              <a:rPr lang="en-US" altLang="en-US" sz="1200" dirty="0"/>
              <a:t> </a:t>
            </a:r>
            <a:r>
              <a:rPr lang="en-US" altLang="en-US" sz="1200" dirty="0" err="1"/>
              <a:t>oberen</a:t>
            </a:r>
            <a:r>
              <a:rPr lang="en-US" altLang="en-US" sz="1200" dirty="0"/>
              <a:t> </a:t>
            </a:r>
            <a:r>
              <a:rPr lang="en-US" altLang="en-US" sz="1200" dirty="0" err="1"/>
              <a:t>Atemwegsinfektion</a:t>
            </a:r>
            <a:r>
              <a:rPr lang="en-US" altLang="en-US" sz="1200" dirty="0"/>
              <a:t> (</a:t>
            </a:r>
            <a:r>
              <a:rPr lang="en-US" altLang="en-US" sz="1200" b="1" dirty="0">
                <a:solidFill>
                  <a:srgbClr val="0000FF"/>
                </a:solidFill>
              </a:rPr>
              <a:t>URTI</a:t>
            </a:r>
            <a:r>
              <a:rPr lang="en-US" altLang="en-US" sz="1200" dirty="0"/>
              <a:t>) </a:t>
            </a:r>
            <a:r>
              <a:rPr lang="en-US" altLang="en-US" sz="1200" dirty="0" err="1"/>
              <a:t>folgen</a:t>
            </a:r>
            <a:endParaRPr lang="en-US" altLang="en-US" sz="12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 err="1"/>
              <a:t>nd</a:t>
            </a:r>
            <a:r>
              <a:rPr lang="en-US" altLang="en-US" sz="1200" dirty="0"/>
              <a:t>--</a:t>
            </a:r>
            <a:r>
              <a:rPr lang="en-US" altLang="en-US" sz="1200" dirty="0" err="1"/>
              <a:t>Beteiligung</a:t>
            </a:r>
            <a:r>
              <a:rPr lang="en-US" altLang="en-US" sz="1200" dirty="0"/>
              <a:t> des </a:t>
            </a:r>
            <a:r>
              <a:rPr lang="en-US" altLang="en-US" sz="1200" dirty="0" err="1"/>
              <a:t>zweiten</a:t>
            </a:r>
            <a:r>
              <a:rPr lang="en-US" altLang="en-US" sz="1200" dirty="0"/>
              <a:t> </a:t>
            </a:r>
            <a:r>
              <a:rPr lang="en-US" altLang="en-US" sz="1200" dirty="0" err="1"/>
              <a:t>Auges</a:t>
            </a:r>
            <a:r>
              <a:rPr lang="en-US" altLang="en-US" sz="1200" dirty="0"/>
              <a:t> </a:t>
            </a:r>
            <a:r>
              <a:rPr lang="en-US" altLang="en-US" sz="1200" dirty="0" err="1"/>
              <a:t>innerhalb</a:t>
            </a:r>
            <a:r>
              <a:rPr lang="en-US" altLang="en-US" sz="1200" dirty="0"/>
              <a:t> von</a:t>
            </a:r>
            <a:r>
              <a:rPr lang="en-US" altLang="en-US" sz="1200" b="1" dirty="0">
                <a:solidFill>
                  <a:srgbClr val="0000FF"/>
                </a:solidFill>
              </a:rPr>
              <a:t> 3–7 </a:t>
            </a:r>
            <a:r>
              <a:rPr lang="en-US" altLang="en-US" sz="1200" b="1" dirty="0" err="1">
                <a:solidFill>
                  <a:srgbClr val="0000FF"/>
                </a:solidFill>
              </a:rPr>
              <a:t>Tagen</a:t>
            </a:r>
            <a:endParaRPr lang="en-US" altLang="en-US" sz="1200" b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</a:t>
            </a:r>
            <a:r>
              <a:rPr lang="en-US" altLang="en-US" sz="1200" dirty="0" err="1"/>
              <a:t>Stadien</a:t>
            </a:r>
            <a:r>
              <a:rPr lang="en-US" altLang="en-US" sz="1200" dirty="0"/>
              <a:t>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    </a:t>
            </a:r>
            <a:r>
              <a:rPr lang="en-US" altLang="en-US" sz="1200" b="1" dirty="0">
                <a:solidFill>
                  <a:srgbClr val="0000FF"/>
                </a:solidFill>
              </a:rPr>
              <a:t>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</a:t>
            </a:r>
            <a:r>
              <a:rPr lang="en-US" altLang="en-US" sz="1200" b="1" dirty="0" err="1">
                <a:solidFill>
                  <a:srgbClr val="0000FF"/>
                </a:solidFill>
              </a:rPr>
              <a:t>Schwere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follikuläre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Konjunktivitis</a:t>
            </a:r>
            <a:endParaRPr lang="en-US" altLang="en-US" sz="1200" b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   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</a:t>
            </a:r>
            <a:r>
              <a:rPr lang="en-US" altLang="en-US" sz="1200" dirty="0" err="1">
                <a:solidFill>
                  <a:srgbClr val="DDDDDD"/>
                </a:solidFill>
              </a:rPr>
              <a:t>Behandlung</a:t>
            </a:r>
            <a:endParaRPr lang="en-US" altLang="en-US" sz="12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</a:t>
            </a:r>
            <a:r>
              <a:rPr lang="en-US" altLang="en-US" sz="1200" dirty="0" err="1">
                <a:solidFill>
                  <a:srgbClr val="DDDDDD"/>
                </a:solidFill>
              </a:rPr>
              <a:t>Symptomatische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Behandlung</a:t>
            </a:r>
            <a:r>
              <a:rPr lang="en-US" altLang="en-US" sz="1200" dirty="0">
                <a:solidFill>
                  <a:srgbClr val="DDDDDD"/>
                </a:solidFill>
              </a:rPr>
              <a:t>: ATs, </a:t>
            </a:r>
            <a:r>
              <a:rPr lang="en-US" altLang="en-US" sz="1200" dirty="0" err="1">
                <a:solidFill>
                  <a:srgbClr val="DDDDDD"/>
                </a:solidFill>
              </a:rPr>
              <a:t>kühle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Kompressen</a:t>
            </a:r>
            <a:endParaRPr lang="en-US" altLang="en-US" sz="12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</a:t>
            </a:r>
            <a:r>
              <a:rPr lang="en-US" altLang="en-US" sz="1200" dirty="0" err="1">
                <a:solidFill>
                  <a:srgbClr val="DDDDDD"/>
                </a:solidFill>
              </a:rPr>
              <a:t>Membranen</a:t>
            </a:r>
            <a:r>
              <a:rPr lang="en-US" altLang="en-US" sz="1200" dirty="0">
                <a:solidFill>
                  <a:srgbClr val="DDDDDD"/>
                </a:solidFill>
              </a:rPr>
              <a:t>: </a:t>
            </a:r>
            <a:r>
              <a:rPr lang="en-US" altLang="en-US" sz="1200" dirty="0" err="1">
                <a:solidFill>
                  <a:srgbClr val="DDDDDD"/>
                </a:solidFill>
              </a:rPr>
              <a:t>Abziehen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alle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vier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Tage</a:t>
            </a:r>
            <a:r>
              <a:rPr lang="en-US" altLang="en-US" sz="1200" dirty="0">
                <a:solidFill>
                  <a:srgbClr val="DDDDDD"/>
                </a:solidFill>
              </a:rPr>
              <a:t>; +/- </a:t>
            </a:r>
            <a:r>
              <a:rPr lang="en-US" altLang="en-US" sz="1200" dirty="0" err="1">
                <a:solidFill>
                  <a:srgbClr val="DDDDDD"/>
                </a:solidFill>
              </a:rPr>
              <a:t>Steroide</a:t>
            </a:r>
            <a:endParaRPr lang="en-US" altLang="en-US" sz="12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--SEI: +/- </a:t>
            </a:r>
            <a:r>
              <a:rPr lang="en-US" altLang="en-US" sz="1200" dirty="0" err="1">
                <a:solidFill>
                  <a:srgbClr val="DDDDDD"/>
                </a:solidFill>
              </a:rPr>
              <a:t>Steroide</a:t>
            </a:r>
            <a:endParaRPr lang="en-US" altLang="en-US" sz="1200" dirty="0">
              <a:solidFill>
                <a:srgbClr val="DDDDDD"/>
              </a:solidFill>
            </a:endParaRPr>
          </a:p>
        </p:txBody>
      </p:sp>
      <p:sp>
        <p:nvSpPr>
          <p:cNvPr id="65553" name="Text Box 17">
            <a:extLst>
              <a:ext uri="{FF2B5EF4-FFF2-40B4-BE49-F238E27FC236}">
                <a16:creationId xmlns:a16="http://schemas.microsoft.com/office/drawing/2014/main" id="{08F38A39-AAE6-4228-A31C-E5AA0AD803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1 Woche</a:t>
            </a:r>
          </a:p>
        </p:txBody>
      </p:sp>
      <p:sp>
        <p:nvSpPr>
          <p:cNvPr id="65554" name="Line 18">
            <a:extLst>
              <a:ext uri="{FF2B5EF4-FFF2-40B4-BE49-F238E27FC236}">
                <a16:creationId xmlns:a16="http://schemas.microsoft.com/office/drawing/2014/main" id="{C905081A-A412-4FD2-A73C-637B714ABC7C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555" name="Line 22">
            <a:extLst>
              <a:ext uri="{FF2B5EF4-FFF2-40B4-BE49-F238E27FC236}">
                <a16:creationId xmlns:a16="http://schemas.microsoft.com/office/drawing/2014/main" id="{1D722992-CBA1-45B3-B6D2-B5310512F98C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556" name="Text Box 23">
            <a:extLst>
              <a:ext uri="{FF2B5EF4-FFF2-40B4-BE49-F238E27FC236}">
                <a16:creationId xmlns:a16="http://schemas.microsoft.com/office/drawing/2014/main" id="{BCB1D35B-9B12-485B-AC54-3751BD13ED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4486275"/>
            <a:ext cx="4273550" cy="22463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rgbClr val="0000FF"/>
                </a:solidFill>
              </a:rPr>
              <a:t>Worüber klagen die Patienten in diesem Stadium?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FFFF00"/>
                </a:solidFill>
              </a:rPr>
              <a:t>Tränenfluss, Fremdkörpergefühl, Lichtempfindlichkeit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rgbClr val="FFFF00"/>
                </a:solidFill>
              </a:rPr>
              <a:t>Die Spaltlampenuntersuchung des vorderen Augenabschnitts zeigt…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FFFF00"/>
                </a:solidFill>
              </a:rPr>
              <a:t>…punktförmige epitheliale Keratopathie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FFFF00"/>
                </a:solidFill>
              </a:rPr>
              <a:t>…Subkonjunktivales Häm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FFFF00"/>
                </a:solidFill>
              </a:rPr>
              <a:t>…Bindehautmembranen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rgbClr val="FFFF00"/>
                </a:solidFill>
              </a:rPr>
              <a:t>Welches nicht-okulare Symptom könnte auftreten?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FFFF00"/>
                </a:solidFill>
              </a:rPr>
              <a:t>Preaurikuläre Lymphadenopathie</a:t>
            </a:r>
          </a:p>
        </p:txBody>
      </p:sp>
      <p:sp>
        <p:nvSpPr>
          <p:cNvPr id="65557" name="Line 24">
            <a:extLst>
              <a:ext uri="{FF2B5EF4-FFF2-40B4-BE49-F238E27FC236}">
                <a16:creationId xmlns:a16="http://schemas.microsoft.com/office/drawing/2014/main" id="{856394A0-3747-4E7C-9BE9-37FFFB8FC03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105400" y="5029200"/>
            <a:ext cx="812800" cy="76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558" name="Slide Number Placeholder 1">
            <a:extLst>
              <a:ext uri="{FF2B5EF4-FFF2-40B4-BE49-F238E27FC236}">
                <a16:creationId xmlns:a16="http://schemas.microsoft.com/office/drawing/2014/main" id="{75AC64CB-9152-466C-BD38-73906326A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B361231-3C15-4CE6-9AE8-321212FE809A}" type="slidenum">
              <a:rPr lang="en-US" altLang="en-US" sz="1000" smtClean="0"/>
              <a:t>63</a:t>
            </a:fld>
            <a:endParaRPr lang="en-US" altLang="en-US" sz="1000"/>
          </a:p>
        </p:txBody>
      </p:sp>
      <p:sp>
        <p:nvSpPr>
          <p:cNvPr id="65559" name="TextBox 27">
            <a:extLst>
              <a:ext uri="{FF2B5EF4-FFF2-40B4-BE49-F238E27FC236}">
                <a16:creationId xmlns:a16="http://schemas.microsoft.com/office/drawing/2014/main" id="{78B4C0DB-4E35-45BB-9438-F395DF73F9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1</a:t>
            </a:r>
            <a:r>
              <a:rPr lang="en-US" altLang="en-US" sz="1200" baseline="30000"/>
              <a:t>st</a:t>
            </a:r>
            <a:endParaRPr lang="en-US" altLang="en-US" sz="1800"/>
          </a:p>
        </p:txBody>
      </p:sp>
      <p:sp>
        <p:nvSpPr>
          <p:cNvPr id="65560" name="TextBox 28">
            <a:extLst>
              <a:ext uri="{FF2B5EF4-FFF2-40B4-BE49-F238E27FC236}">
                <a16:creationId xmlns:a16="http://schemas.microsoft.com/office/drawing/2014/main" id="{F7DADDD3-6D4F-460F-A85E-569C6FAEB8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2</a:t>
            </a:r>
            <a:r>
              <a:rPr lang="en-US" altLang="en-US" sz="1200" baseline="30000"/>
              <a:t>nd</a:t>
            </a:r>
            <a:endParaRPr lang="en-US" altLang="en-US" sz="1800"/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2C56B1F8-88D2-93B1-D9A9-36D0553F06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Übertragung</a:t>
            </a:r>
            <a:r>
              <a:rPr lang="en-US" altLang="en-US" sz="1200" b="1" i="1" dirty="0">
                <a:solidFill>
                  <a:srgbClr val="0000FF"/>
                </a:solidFill>
              </a:rPr>
              <a:t> </a:t>
            </a:r>
            <a:r>
              <a:rPr lang="en-US" altLang="en-US" sz="1200" b="1" i="1" dirty="0" err="1">
                <a:solidFill>
                  <a:srgbClr val="0000FF"/>
                </a:solidFill>
              </a:rPr>
              <a:t>durch</a:t>
            </a:r>
            <a:r>
              <a:rPr lang="en-US" altLang="en-US" sz="1200" b="1" i="1" dirty="0">
                <a:solidFill>
                  <a:srgbClr val="0000FF"/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 und 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89F47007-6659-4A89-A558-EA975CFB0DCE}"/>
              </a:ext>
            </a:extLst>
          </p:cNvPr>
          <p:cNvSpPr/>
          <p:nvPr/>
        </p:nvSpPr>
        <p:spPr>
          <a:xfrm>
            <a:off x="822325" y="4486275"/>
            <a:ext cx="4273550" cy="22463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7587" name="Rectangle 2">
            <a:extLst>
              <a:ext uri="{FF2B5EF4-FFF2-40B4-BE49-F238E27FC236}">
                <a16:creationId xmlns:a16="http://schemas.microsoft.com/office/drawing/2014/main" id="{9EB33864-0631-4E63-8CD4-2CDEABE4E6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67588" name="Line 3">
            <a:extLst>
              <a:ext uri="{FF2B5EF4-FFF2-40B4-BE49-F238E27FC236}">
                <a16:creationId xmlns:a16="http://schemas.microsoft.com/office/drawing/2014/main" id="{BECBA3FB-25FD-490C-9874-220BCE7C896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589" name="Text Box 4">
            <a:extLst>
              <a:ext uri="{FF2B5EF4-FFF2-40B4-BE49-F238E27FC236}">
                <a16:creationId xmlns:a16="http://schemas.microsoft.com/office/drawing/2014/main" id="{B4FD8512-1658-4E59-8A8A-6238A773B0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Drei Augensyndrome</a:t>
            </a:r>
          </a:p>
        </p:txBody>
      </p:sp>
      <p:sp>
        <p:nvSpPr>
          <p:cNvPr id="67590" name="Line 6">
            <a:extLst>
              <a:ext uri="{FF2B5EF4-FFF2-40B4-BE49-F238E27FC236}">
                <a16:creationId xmlns:a16="http://schemas.microsoft.com/office/drawing/2014/main" id="{92E599FB-FF43-4C3B-A294-5EA1D70B5FA4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591" name="Rectangle 7">
            <a:extLst>
              <a:ext uri="{FF2B5EF4-FFF2-40B4-BE49-F238E27FC236}">
                <a16:creationId xmlns:a16="http://schemas.microsoft.com/office/drawing/2014/main" id="{40555AB0-6F26-4C5C-B506-D7FA9F82AE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67592" name="Text Box 8">
            <a:extLst>
              <a:ext uri="{FF2B5EF4-FFF2-40B4-BE49-F238E27FC236}">
                <a16:creationId xmlns:a16="http://schemas.microsoft.com/office/drawing/2014/main" id="{66722B41-385B-4A70-9A41-695A439291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/>
              <a:t>Follikuläre Konjunktivitis</a:t>
            </a:r>
          </a:p>
        </p:txBody>
      </p:sp>
      <p:sp>
        <p:nvSpPr>
          <p:cNvPr id="67593" name="Text Box 9">
            <a:extLst>
              <a:ext uri="{FF2B5EF4-FFF2-40B4-BE49-F238E27FC236}">
                <a16:creationId xmlns:a16="http://schemas.microsoft.com/office/drawing/2014/main" id="{702B24F0-BC23-4C7C-AB1E-9E88C59DB6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621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--Leichte, vorübergehende </a:t>
            </a:r>
            <a:r>
              <a:rPr lang="en-US" altLang="en-US" sz="1200"/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--Keine ärztliche Behandlung</a:t>
            </a:r>
          </a:p>
        </p:txBody>
      </p:sp>
      <p:sp>
        <p:nvSpPr>
          <p:cNvPr id="67594" name="Rectangle 10">
            <a:extLst>
              <a:ext uri="{FF2B5EF4-FFF2-40B4-BE49-F238E27FC236}">
                <a16:creationId xmlns:a16="http://schemas.microsoft.com/office/drawing/2014/main" id="{FAC42757-092D-420C-A1C1-35D9ED0114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67595" name="Text Box 11">
            <a:extLst>
              <a:ext uri="{FF2B5EF4-FFF2-40B4-BE49-F238E27FC236}">
                <a16:creationId xmlns:a16="http://schemas.microsoft.com/office/drawing/2014/main" id="{51A29C86-6173-4512-B995-9C241340DC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Pharyngokonjunktivales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Fieber</a:t>
            </a:r>
            <a:r>
              <a:rPr lang="en-US" altLang="en-US" sz="1200" i="1" dirty="0"/>
              <a:t> </a:t>
            </a:r>
            <a:r>
              <a:rPr lang="en-US" altLang="en-US" sz="1200" dirty="0"/>
              <a:t>(PCF)</a:t>
            </a:r>
          </a:p>
        </p:txBody>
      </p:sp>
      <p:sp>
        <p:nvSpPr>
          <p:cNvPr id="67596" name="Text Box 12">
            <a:extLst>
              <a:ext uri="{FF2B5EF4-FFF2-40B4-BE49-F238E27FC236}">
                <a16:creationId xmlns:a16="http://schemas.microsoft.com/office/drawing/2014/main" id="{F593A49B-9E93-4D4C-84C0-7E10A97DBF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7015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--Serotypen</a:t>
            </a:r>
            <a:r>
              <a:rPr lang="en-US" altLang="en-US" sz="1200" b="1">
                <a:solidFill>
                  <a:srgbClr val="0000FF"/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--Follikuläre Konjunktivitis + </a:t>
            </a:r>
            <a:r>
              <a:rPr lang="en-US" altLang="en-US" sz="1200" b="1">
                <a:solidFill>
                  <a:srgbClr val="0000FF"/>
                </a:solidFill>
              </a:rPr>
              <a:t>Fieber </a:t>
            </a:r>
            <a:r>
              <a:rPr lang="en-US" altLang="en-US" sz="1200"/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  </a:t>
            </a:r>
            <a:r>
              <a:rPr lang="en-US" altLang="en-US" sz="1200" b="1">
                <a:solidFill>
                  <a:srgbClr val="0000FF"/>
                </a:solidFill>
              </a:rPr>
              <a:t>HA </a:t>
            </a:r>
            <a:r>
              <a:rPr lang="en-US" altLang="en-US" sz="1200"/>
              <a:t>+ </a:t>
            </a:r>
            <a:r>
              <a:rPr lang="en-US" altLang="en-US" sz="1200" b="1">
                <a:solidFill>
                  <a:srgbClr val="0000FF"/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--Ähnlich wie eine </a:t>
            </a:r>
            <a:r>
              <a:rPr lang="en-US" altLang="en-US" sz="1200" b="1">
                <a:solidFill>
                  <a:srgbClr val="0000FF"/>
                </a:solidFill>
              </a:rPr>
              <a:t>Grippe</a:t>
            </a:r>
          </a:p>
        </p:txBody>
      </p:sp>
      <p:sp>
        <p:nvSpPr>
          <p:cNvPr id="67597" name="Line 13">
            <a:extLst>
              <a:ext uri="{FF2B5EF4-FFF2-40B4-BE49-F238E27FC236}">
                <a16:creationId xmlns:a16="http://schemas.microsoft.com/office/drawing/2014/main" id="{D9F6BEE2-BCF6-46D3-B776-4B8795212684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598" name="Rectangle 14">
            <a:extLst>
              <a:ext uri="{FF2B5EF4-FFF2-40B4-BE49-F238E27FC236}">
                <a16:creationId xmlns:a16="http://schemas.microsoft.com/office/drawing/2014/main" id="{D28490EB-DDB3-4FF3-A430-F4B1238035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67599" name="Text Box 15">
            <a:extLst>
              <a:ext uri="{FF2B5EF4-FFF2-40B4-BE49-F238E27FC236}">
                <a16:creationId xmlns:a16="http://schemas.microsoft.com/office/drawing/2014/main" id="{E2ACFF7A-146B-420A-821D-8FD0021D99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Epidemische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Keratokonjunktivitis</a:t>
            </a:r>
            <a:r>
              <a:rPr lang="en-US" altLang="en-US" sz="1200" i="1" dirty="0"/>
              <a:t> </a:t>
            </a:r>
            <a:r>
              <a:rPr lang="en-US" altLang="en-US" sz="1200" dirty="0"/>
              <a:t>(EKC)</a:t>
            </a:r>
          </a:p>
        </p:txBody>
      </p:sp>
      <p:sp>
        <p:nvSpPr>
          <p:cNvPr id="67600" name="Text Box 16">
            <a:extLst>
              <a:ext uri="{FF2B5EF4-FFF2-40B4-BE49-F238E27FC236}">
                <a16:creationId xmlns:a16="http://schemas.microsoft.com/office/drawing/2014/main" id="{5F1F2372-9053-406B-8902-F23D4E8AED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3774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</a:t>
            </a:r>
            <a:r>
              <a:rPr lang="en-US" altLang="en-US" sz="1200" dirty="0" err="1"/>
              <a:t>Serotypen</a:t>
            </a:r>
            <a:r>
              <a:rPr lang="en-US" altLang="en-US" sz="1200" b="1" dirty="0">
                <a:solidFill>
                  <a:srgbClr val="0000FF"/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</a:t>
            </a:r>
            <a:r>
              <a:rPr lang="en-US" altLang="en-US" sz="1200" dirty="0" err="1"/>
              <a:t>Kann</a:t>
            </a:r>
            <a:r>
              <a:rPr lang="en-US" altLang="en-US" sz="1200" dirty="0"/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einer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oberen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Atemwegsinfektion</a:t>
            </a:r>
            <a:r>
              <a:rPr lang="en-US" altLang="en-US" sz="1200" dirty="0"/>
              <a:t> </a:t>
            </a:r>
            <a:r>
              <a:rPr lang="en-US" altLang="en-US" sz="1200" dirty="0" err="1"/>
              <a:t>folgen</a:t>
            </a:r>
            <a:endParaRPr lang="en-US" altLang="en-US" sz="12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 err="1"/>
              <a:t>nd</a:t>
            </a:r>
            <a:r>
              <a:rPr lang="en-US" altLang="en-US" sz="1200" dirty="0"/>
              <a:t>--</a:t>
            </a:r>
            <a:r>
              <a:rPr lang="en-US" altLang="en-US" sz="1200" dirty="0" err="1"/>
              <a:t>Beteiligung</a:t>
            </a:r>
            <a:r>
              <a:rPr lang="en-US" altLang="en-US" sz="1200" dirty="0"/>
              <a:t> des </a:t>
            </a:r>
            <a:r>
              <a:rPr lang="en-US" altLang="en-US" sz="1200" dirty="0" err="1"/>
              <a:t>zweiten</a:t>
            </a:r>
            <a:r>
              <a:rPr lang="en-US" altLang="en-US" sz="1200" dirty="0"/>
              <a:t> </a:t>
            </a:r>
            <a:r>
              <a:rPr lang="en-US" altLang="en-US" sz="1200" dirty="0" err="1"/>
              <a:t>Auges</a:t>
            </a:r>
            <a:r>
              <a:rPr lang="en-US" altLang="en-US" sz="1200" dirty="0"/>
              <a:t> </a:t>
            </a:r>
            <a:r>
              <a:rPr lang="en-US" altLang="en-US" sz="1200" dirty="0" err="1"/>
              <a:t>innerhalb</a:t>
            </a:r>
            <a:r>
              <a:rPr lang="en-US" altLang="en-US" sz="1200" dirty="0"/>
              <a:t> von</a:t>
            </a:r>
            <a:r>
              <a:rPr lang="en-US" altLang="en-US" sz="1200" b="1" dirty="0">
                <a:solidFill>
                  <a:srgbClr val="0000FF"/>
                </a:solidFill>
              </a:rPr>
              <a:t> 3–7 </a:t>
            </a:r>
            <a:r>
              <a:rPr lang="en-US" altLang="en-US" sz="1200" b="1" dirty="0" err="1">
                <a:solidFill>
                  <a:srgbClr val="0000FF"/>
                </a:solidFill>
              </a:rPr>
              <a:t>Tagen</a:t>
            </a:r>
            <a:endParaRPr lang="en-US" altLang="en-US" sz="1200" b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</a:t>
            </a:r>
            <a:r>
              <a:rPr lang="en-US" altLang="en-US" sz="1200" dirty="0" err="1"/>
              <a:t>Stadien</a:t>
            </a:r>
            <a:r>
              <a:rPr lang="en-US" altLang="en-US" sz="1200" dirty="0"/>
              <a:t>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    </a:t>
            </a:r>
            <a:r>
              <a:rPr lang="en-US" altLang="en-US" sz="1200" b="1" dirty="0">
                <a:solidFill>
                  <a:srgbClr val="0000FF"/>
                </a:solidFill>
              </a:rPr>
              <a:t>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</a:t>
            </a:r>
            <a:r>
              <a:rPr lang="en-US" altLang="en-US" sz="1200" b="1" dirty="0" err="1">
                <a:solidFill>
                  <a:srgbClr val="0000FF"/>
                </a:solidFill>
              </a:rPr>
              <a:t>Schwere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follikuläre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Konjunktivitis</a:t>
            </a:r>
            <a:endParaRPr lang="en-US" altLang="en-US" sz="1200" b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   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</a:t>
            </a:r>
            <a:r>
              <a:rPr lang="en-US" altLang="en-US" sz="1200" dirty="0" err="1">
                <a:solidFill>
                  <a:srgbClr val="DDDDDD"/>
                </a:solidFill>
              </a:rPr>
              <a:t>Behandlung</a:t>
            </a:r>
            <a:endParaRPr lang="en-US" altLang="en-US" sz="12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</a:t>
            </a:r>
            <a:r>
              <a:rPr lang="en-US" altLang="en-US" sz="1200" dirty="0" err="1">
                <a:solidFill>
                  <a:srgbClr val="DDDDDD"/>
                </a:solidFill>
              </a:rPr>
              <a:t>Symptomatische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Behandlung</a:t>
            </a:r>
            <a:r>
              <a:rPr lang="en-US" altLang="en-US" sz="1200" dirty="0">
                <a:solidFill>
                  <a:srgbClr val="DDDDDD"/>
                </a:solidFill>
              </a:rPr>
              <a:t>: ATs, </a:t>
            </a:r>
            <a:r>
              <a:rPr lang="en-US" altLang="en-US" sz="1200" dirty="0" err="1">
                <a:solidFill>
                  <a:srgbClr val="DDDDDD"/>
                </a:solidFill>
              </a:rPr>
              <a:t>kühle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Kompressen</a:t>
            </a:r>
            <a:endParaRPr lang="en-US" altLang="en-US" sz="12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</a:t>
            </a:r>
            <a:r>
              <a:rPr lang="en-US" altLang="en-US" sz="1200" dirty="0" err="1">
                <a:solidFill>
                  <a:srgbClr val="DDDDDD"/>
                </a:solidFill>
              </a:rPr>
              <a:t>Membranen</a:t>
            </a:r>
            <a:r>
              <a:rPr lang="en-US" altLang="en-US" sz="1200" dirty="0">
                <a:solidFill>
                  <a:srgbClr val="DDDDDD"/>
                </a:solidFill>
              </a:rPr>
              <a:t>: </a:t>
            </a:r>
            <a:r>
              <a:rPr lang="en-US" altLang="en-US" sz="1200" dirty="0" err="1">
                <a:solidFill>
                  <a:srgbClr val="DDDDDD"/>
                </a:solidFill>
              </a:rPr>
              <a:t>Abziehen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alle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vier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Tage</a:t>
            </a:r>
            <a:r>
              <a:rPr lang="en-US" altLang="en-US" sz="1200" dirty="0">
                <a:solidFill>
                  <a:srgbClr val="DDDDDD"/>
                </a:solidFill>
              </a:rPr>
              <a:t>; +/- </a:t>
            </a:r>
            <a:r>
              <a:rPr lang="en-US" altLang="en-US" sz="1200" dirty="0" err="1">
                <a:solidFill>
                  <a:srgbClr val="DDDDDD"/>
                </a:solidFill>
              </a:rPr>
              <a:t>Steroide</a:t>
            </a:r>
            <a:endParaRPr lang="en-US" altLang="en-US" sz="12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--SEI: +/- </a:t>
            </a:r>
            <a:r>
              <a:rPr lang="en-US" altLang="en-US" sz="1200" dirty="0" err="1">
                <a:solidFill>
                  <a:srgbClr val="DDDDDD"/>
                </a:solidFill>
              </a:rPr>
              <a:t>Steroide</a:t>
            </a:r>
            <a:endParaRPr lang="en-US" altLang="en-US" sz="1200" dirty="0">
              <a:solidFill>
                <a:srgbClr val="DDDDDD"/>
              </a:solidFill>
            </a:endParaRPr>
          </a:p>
        </p:txBody>
      </p:sp>
      <p:sp>
        <p:nvSpPr>
          <p:cNvPr id="67601" name="Text Box 17">
            <a:extLst>
              <a:ext uri="{FF2B5EF4-FFF2-40B4-BE49-F238E27FC236}">
                <a16:creationId xmlns:a16="http://schemas.microsoft.com/office/drawing/2014/main" id="{CE0C3B69-E2C0-48FE-9BD8-42293D19C8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1 Woche</a:t>
            </a:r>
          </a:p>
        </p:txBody>
      </p:sp>
      <p:sp>
        <p:nvSpPr>
          <p:cNvPr id="67602" name="Line 18">
            <a:extLst>
              <a:ext uri="{FF2B5EF4-FFF2-40B4-BE49-F238E27FC236}">
                <a16:creationId xmlns:a16="http://schemas.microsoft.com/office/drawing/2014/main" id="{2D9CF87F-AC75-41C7-A852-608DBB9612C3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603" name="Line 22">
            <a:extLst>
              <a:ext uri="{FF2B5EF4-FFF2-40B4-BE49-F238E27FC236}">
                <a16:creationId xmlns:a16="http://schemas.microsoft.com/office/drawing/2014/main" id="{5D8DBB3B-B980-4FF9-A5C1-D6EB3EE700B0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604" name="Text Box 23">
            <a:extLst>
              <a:ext uri="{FF2B5EF4-FFF2-40B4-BE49-F238E27FC236}">
                <a16:creationId xmlns:a16="http://schemas.microsoft.com/office/drawing/2014/main" id="{862A84B5-50D8-4E82-AA21-86ACD91D74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4486275"/>
            <a:ext cx="4273550" cy="22463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rgbClr val="0000FF"/>
                </a:solidFill>
              </a:rPr>
              <a:t>Worüber klagen die Patienten in diesem Stadium?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0000FF"/>
                </a:solidFill>
              </a:rPr>
              <a:t>Tränenfluss, Fremdkörpergefühl, Lichtempfindlichkeit</a:t>
            </a:r>
            <a:endParaRPr lang="en-US" altLang="en-US" sz="14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rgbClr val="FFFF00"/>
                </a:solidFill>
              </a:rPr>
              <a:t>Die Spaltlampenuntersuchung des vorderen Augenabschnitts zeigt…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FFFF00"/>
                </a:solidFill>
              </a:rPr>
              <a:t>…punktförmige epitheliale Keratopathie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FFFF00"/>
                </a:solidFill>
              </a:rPr>
              <a:t>…Subkonjunktivales Häm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FFFF00"/>
                </a:solidFill>
              </a:rPr>
              <a:t>…Bindehautmembranen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rgbClr val="FFFF00"/>
                </a:solidFill>
              </a:rPr>
              <a:t>Welches nicht-okulare Symptom könnte auftreten?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FFFF00"/>
                </a:solidFill>
              </a:rPr>
              <a:t>Preaurikuläre Lymphadenopathie</a:t>
            </a:r>
          </a:p>
        </p:txBody>
      </p:sp>
      <p:sp>
        <p:nvSpPr>
          <p:cNvPr id="67605" name="Line 24">
            <a:extLst>
              <a:ext uri="{FF2B5EF4-FFF2-40B4-BE49-F238E27FC236}">
                <a16:creationId xmlns:a16="http://schemas.microsoft.com/office/drawing/2014/main" id="{8F67919E-26F7-4DF1-A3DD-196E9CE5EDF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105400" y="5029200"/>
            <a:ext cx="812800" cy="76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606" name="Slide Number Placeholder 1">
            <a:extLst>
              <a:ext uri="{FF2B5EF4-FFF2-40B4-BE49-F238E27FC236}">
                <a16:creationId xmlns:a16="http://schemas.microsoft.com/office/drawing/2014/main" id="{2F1AE97A-F02D-4CEF-AADC-4BEDD7D46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E9AA7FA-70CB-4F2F-BFDE-85173BF730DF}" type="slidenum">
              <a:rPr lang="en-US" altLang="en-US" sz="1000" smtClean="0"/>
              <a:t>64</a:t>
            </a:fld>
            <a:endParaRPr lang="en-US" altLang="en-US" sz="1000"/>
          </a:p>
        </p:txBody>
      </p:sp>
      <p:sp>
        <p:nvSpPr>
          <p:cNvPr id="67607" name="TextBox 27">
            <a:extLst>
              <a:ext uri="{FF2B5EF4-FFF2-40B4-BE49-F238E27FC236}">
                <a16:creationId xmlns:a16="http://schemas.microsoft.com/office/drawing/2014/main" id="{931557AB-A838-4DB5-B100-A04FEE61C4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1</a:t>
            </a:r>
            <a:r>
              <a:rPr lang="en-US" altLang="en-US" sz="1200" baseline="30000"/>
              <a:t>st</a:t>
            </a:r>
            <a:endParaRPr lang="en-US" altLang="en-US" sz="1800"/>
          </a:p>
        </p:txBody>
      </p:sp>
      <p:sp>
        <p:nvSpPr>
          <p:cNvPr id="67608" name="TextBox 28">
            <a:extLst>
              <a:ext uri="{FF2B5EF4-FFF2-40B4-BE49-F238E27FC236}">
                <a16:creationId xmlns:a16="http://schemas.microsoft.com/office/drawing/2014/main" id="{F23055FD-7BC5-4DB3-B114-D1F3828798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2</a:t>
            </a:r>
            <a:r>
              <a:rPr lang="en-US" altLang="en-US" sz="1200" baseline="30000"/>
              <a:t>nd</a:t>
            </a:r>
            <a:endParaRPr lang="en-US" altLang="en-US" sz="1800"/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B4F70959-3D27-CAF3-C131-1A93BE7EBA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Übertragung</a:t>
            </a:r>
            <a:r>
              <a:rPr lang="en-US" altLang="en-US" sz="1200" b="1" i="1" dirty="0">
                <a:solidFill>
                  <a:srgbClr val="0000FF"/>
                </a:solidFill>
              </a:rPr>
              <a:t> </a:t>
            </a:r>
            <a:r>
              <a:rPr lang="en-US" altLang="en-US" sz="1200" b="1" i="1" dirty="0" err="1">
                <a:solidFill>
                  <a:srgbClr val="0000FF"/>
                </a:solidFill>
              </a:rPr>
              <a:t>durch</a:t>
            </a:r>
            <a:r>
              <a:rPr lang="en-US" altLang="en-US" sz="1200" b="1" i="1" dirty="0">
                <a:solidFill>
                  <a:srgbClr val="0000FF"/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 und 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0B8A5C3A-FC23-46AC-9613-1B3E660C5068}"/>
              </a:ext>
            </a:extLst>
          </p:cNvPr>
          <p:cNvSpPr/>
          <p:nvPr/>
        </p:nvSpPr>
        <p:spPr>
          <a:xfrm>
            <a:off x="822325" y="4486275"/>
            <a:ext cx="4273550" cy="22463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9635" name="Rectangle 2">
            <a:extLst>
              <a:ext uri="{FF2B5EF4-FFF2-40B4-BE49-F238E27FC236}">
                <a16:creationId xmlns:a16="http://schemas.microsoft.com/office/drawing/2014/main" id="{E26078A7-D925-407E-AA59-AF0217B19F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69636" name="Line 3">
            <a:extLst>
              <a:ext uri="{FF2B5EF4-FFF2-40B4-BE49-F238E27FC236}">
                <a16:creationId xmlns:a16="http://schemas.microsoft.com/office/drawing/2014/main" id="{9C8F156E-6404-41F7-9969-C5006AE1D5B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637" name="Text Box 4">
            <a:extLst>
              <a:ext uri="{FF2B5EF4-FFF2-40B4-BE49-F238E27FC236}">
                <a16:creationId xmlns:a16="http://schemas.microsoft.com/office/drawing/2014/main" id="{F2FD6E3D-E1D3-4CAE-94BC-5051AA7FA6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Drei Augensyndrome</a:t>
            </a:r>
          </a:p>
        </p:txBody>
      </p:sp>
      <p:sp>
        <p:nvSpPr>
          <p:cNvPr id="69638" name="Line 6">
            <a:extLst>
              <a:ext uri="{FF2B5EF4-FFF2-40B4-BE49-F238E27FC236}">
                <a16:creationId xmlns:a16="http://schemas.microsoft.com/office/drawing/2014/main" id="{987EC7BD-73F2-4ED1-A9B2-0EBE06C779A0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639" name="Rectangle 7">
            <a:extLst>
              <a:ext uri="{FF2B5EF4-FFF2-40B4-BE49-F238E27FC236}">
                <a16:creationId xmlns:a16="http://schemas.microsoft.com/office/drawing/2014/main" id="{7F85BB22-AE9E-43DE-80E5-DBFDB87056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69640" name="Text Box 8">
            <a:extLst>
              <a:ext uri="{FF2B5EF4-FFF2-40B4-BE49-F238E27FC236}">
                <a16:creationId xmlns:a16="http://schemas.microsoft.com/office/drawing/2014/main" id="{51D16779-05F0-4689-85C1-97F10F5203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/>
              <a:t>Follikuläre Konjunktivitis</a:t>
            </a:r>
          </a:p>
        </p:txBody>
      </p:sp>
      <p:sp>
        <p:nvSpPr>
          <p:cNvPr id="69641" name="Text Box 9">
            <a:extLst>
              <a:ext uri="{FF2B5EF4-FFF2-40B4-BE49-F238E27FC236}">
                <a16:creationId xmlns:a16="http://schemas.microsoft.com/office/drawing/2014/main" id="{9CDD654A-C2FF-4D17-ACC6-9B8D92A536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621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--Leichte, vorübergehende </a:t>
            </a:r>
            <a:r>
              <a:rPr lang="en-US" altLang="en-US" sz="1200"/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--Keine ärztliche Behandlung</a:t>
            </a:r>
          </a:p>
        </p:txBody>
      </p:sp>
      <p:sp>
        <p:nvSpPr>
          <p:cNvPr id="69642" name="Rectangle 10">
            <a:extLst>
              <a:ext uri="{FF2B5EF4-FFF2-40B4-BE49-F238E27FC236}">
                <a16:creationId xmlns:a16="http://schemas.microsoft.com/office/drawing/2014/main" id="{8C31E836-E77D-4B3E-A2AA-2DF8DAC6D1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69643" name="Text Box 11">
            <a:extLst>
              <a:ext uri="{FF2B5EF4-FFF2-40B4-BE49-F238E27FC236}">
                <a16:creationId xmlns:a16="http://schemas.microsoft.com/office/drawing/2014/main" id="{B27D7133-AFEB-459F-967A-43BC63674B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Pharyngokonjunktivales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Fieber</a:t>
            </a:r>
            <a:r>
              <a:rPr lang="en-US" altLang="en-US" sz="1200" i="1" dirty="0"/>
              <a:t> </a:t>
            </a:r>
            <a:r>
              <a:rPr lang="en-US" altLang="en-US" sz="1200" dirty="0"/>
              <a:t>(PCF)</a:t>
            </a:r>
          </a:p>
        </p:txBody>
      </p:sp>
      <p:sp>
        <p:nvSpPr>
          <p:cNvPr id="69644" name="Text Box 12">
            <a:extLst>
              <a:ext uri="{FF2B5EF4-FFF2-40B4-BE49-F238E27FC236}">
                <a16:creationId xmlns:a16="http://schemas.microsoft.com/office/drawing/2014/main" id="{0842C1E0-7BEE-41C3-93A1-3BD35B03E0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7015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--Serotypen</a:t>
            </a:r>
            <a:r>
              <a:rPr lang="en-US" altLang="en-US" sz="1200" b="1">
                <a:solidFill>
                  <a:srgbClr val="0000FF"/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--Follikuläre Konjunktivitis + </a:t>
            </a:r>
            <a:r>
              <a:rPr lang="en-US" altLang="en-US" sz="1200" b="1">
                <a:solidFill>
                  <a:srgbClr val="0000FF"/>
                </a:solidFill>
              </a:rPr>
              <a:t>Fieber </a:t>
            </a:r>
            <a:r>
              <a:rPr lang="en-US" altLang="en-US" sz="1200"/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  </a:t>
            </a:r>
            <a:r>
              <a:rPr lang="en-US" altLang="en-US" sz="1200" b="1">
                <a:solidFill>
                  <a:srgbClr val="0000FF"/>
                </a:solidFill>
              </a:rPr>
              <a:t>HA </a:t>
            </a:r>
            <a:r>
              <a:rPr lang="en-US" altLang="en-US" sz="1200"/>
              <a:t>+ </a:t>
            </a:r>
            <a:r>
              <a:rPr lang="en-US" altLang="en-US" sz="1200" b="1">
                <a:solidFill>
                  <a:srgbClr val="0000FF"/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--Ähnlich wie eine </a:t>
            </a:r>
            <a:r>
              <a:rPr lang="en-US" altLang="en-US" sz="1200" b="1">
                <a:solidFill>
                  <a:srgbClr val="0000FF"/>
                </a:solidFill>
              </a:rPr>
              <a:t>Grippe</a:t>
            </a:r>
          </a:p>
        </p:txBody>
      </p:sp>
      <p:sp>
        <p:nvSpPr>
          <p:cNvPr id="69645" name="Line 13">
            <a:extLst>
              <a:ext uri="{FF2B5EF4-FFF2-40B4-BE49-F238E27FC236}">
                <a16:creationId xmlns:a16="http://schemas.microsoft.com/office/drawing/2014/main" id="{BD8F0461-C6F7-43E0-9A1B-633739A55D5A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646" name="Rectangle 14">
            <a:extLst>
              <a:ext uri="{FF2B5EF4-FFF2-40B4-BE49-F238E27FC236}">
                <a16:creationId xmlns:a16="http://schemas.microsoft.com/office/drawing/2014/main" id="{A0BB78D8-9C81-4B2A-B04F-6F6DD0E311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69647" name="Text Box 15">
            <a:extLst>
              <a:ext uri="{FF2B5EF4-FFF2-40B4-BE49-F238E27FC236}">
                <a16:creationId xmlns:a16="http://schemas.microsoft.com/office/drawing/2014/main" id="{9129F156-D33C-48E8-B70A-B44681F1F8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Epidemische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Keratokonjunktivitis</a:t>
            </a:r>
            <a:r>
              <a:rPr lang="en-US" altLang="en-US" sz="1200" i="1" dirty="0"/>
              <a:t> </a:t>
            </a:r>
            <a:r>
              <a:rPr lang="en-US" altLang="en-US" sz="1200" dirty="0"/>
              <a:t>(EKC)</a:t>
            </a:r>
          </a:p>
        </p:txBody>
      </p:sp>
      <p:sp>
        <p:nvSpPr>
          <p:cNvPr id="69648" name="Text Box 16">
            <a:extLst>
              <a:ext uri="{FF2B5EF4-FFF2-40B4-BE49-F238E27FC236}">
                <a16:creationId xmlns:a16="http://schemas.microsoft.com/office/drawing/2014/main" id="{198C31EE-4396-4788-A5ED-C8F08EED93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3774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</a:t>
            </a:r>
            <a:r>
              <a:rPr lang="en-US" altLang="en-US" sz="1200" dirty="0" err="1"/>
              <a:t>Serotypen</a:t>
            </a:r>
            <a:r>
              <a:rPr lang="en-US" altLang="en-US" sz="1200" b="1" dirty="0">
                <a:solidFill>
                  <a:srgbClr val="0000FF"/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</a:t>
            </a:r>
            <a:r>
              <a:rPr lang="en-US" altLang="en-US" sz="1200" dirty="0" err="1"/>
              <a:t>Kann</a:t>
            </a:r>
            <a:r>
              <a:rPr lang="en-US" altLang="en-US" sz="1200" dirty="0"/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einer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oberen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Atemwegsinfektion</a:t>
            </a:r>
            <a:r>
              <a:rPr lang="en-US" altLang="en-US" sz="1200" dirty="0"/>
              <a:t> </a:t>
            </a:r>
            <a:r>
              <a:rPr lang="en-US" altLang="en-US" sz="1200" dirty="0" err="1"/>
              <a:t>folgen</a:t>
            </a:r>
            <a:endParaRPr lang="en-US" altLang="en-US" sz="12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 err="1"/>
              <a:t>nd</a:t>
            </a:r>
            <a:r>
              <a:rPr lang="en-US" altLang="en-US" sz="1200" dirty="0"/>
              <a:t>--</a:t>
            </a:r>
            <a:r>
              <a:rPr lang="en-US" altLang="en-US" sz="1200" dirty="0" err="1"/>
              <a:t>Beteiligung</a:t>
            </a:r>
            <a:r>
              <a:rPr lang="en-US" altLang="en-US" sz="1200" dirty="0"/>
              <a:t> des </a:t>
            </a:r>
            <a:r>
              <a:rPr lang="en-US" altLang="en-US" sz="1200" dirty="0" err="1"/>
              <a:t>zweiten</a:t>
            </a:r>
            <a:r>
              <a:rPr lang="en-US" altLang="en-US" sz="1200" dirty="0"/>
              <a:t> </a:t>
            </a:r>
            <a:r>
              <a:rPr lang="en-US" altLang="en-US" sz="1200" dirty="0" err="1"/>
              <a:t>Auges</a:t>
            </a:r>
            <a:r>
              <a:rPr lang="en-US" altLang="en-US" sz="1200" dirty="0"/>
              <a:t> </a:t>
            </a:r>
            <a:r>
              <a:rPr lang="en-US" altLang="en-US" sz="1200" dirty="0" err="1"/>
              <a:t>innerhalb</a:t>
            </a:r>
            <a:r>
              <a:rPr lang="en-US" altLang="en-US" sz="1200" dirty="0"/>
              <a:t> von</a:t>
            </a:r>
            <a:r>
              <a:rPr lang="en-US" altLang="en-US" sz="1200" b="1" dirty="0">
                <a:solidFill>
                  <a:srgbClr val="0000FF"/>
                </a:solidFill>
              </a:rPr>
              <a:t> 3–7 </a:t>
            </a:r>
            <a:r>
              <a:rPr lang="en-US" altLang="en-US" sz="1200" b="1" dirty="0" err="1">
                <a:solidFill>
                  <a:srgbClr val="0000FF"/>
                </a:solidFill>
              </a:rPr>
              <a:t>Tagen</a:t>
            </a:r>
            <a:endParaRPr lang="en-US" altLang="en-US" sz="1200" b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</a:t>
            </a:r>
            <a:r>
              <a:rPr lang="en-US" altLang="en-US" sz="1200" dirty="0" err="1"/>
              <a:t>Stadien</a:t>
            </a:r>
            <a:r>
              <a:rPr lang="en-US" altLang="en-US" sz="1200" dirty="0"/>
              <a:t>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    </a:t>
            </a:r>
            <a:r>
              <a:rPr lang="en-US" altLang="en-US" sz="1200" b="1" dirty="0">
                <a:solidFill>
                  <a:srgbClr val="0000FF"/>
                </a:solidFill>
              </a:rPr>
              <a:t>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</a:t>
            </a:r>
            <a:r>
              <a:rPr lang="en-US" altLang="en-US" sz="1200" b="1" dirty="0" err="1">
                <a:solidFill>
                  <a:srgbClr val="0000FF"/>
                </a:solidFill>
              </a:rPr>
              <a:t>Schwere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follikuläre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Konjunktivitis</a:t>
            </a:r>
            <a:endParaRPr lang="en-US" altLang="en-US" sz="1200" b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   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</a:t>
            </a:r>
            <a:r>
              <a:rPr lang="en-US" altLang="en-US" sz="1200" dirty="0" err="1">
                <a:solidFill>
                  <a:srgbClr val="DDDDDD"/>
                </a:solidFill>
              </a:rPr>
              <a:t>Behandlung</a:t>
            </a:r>
            <a:endParaRPr lang="en-US" altLang="en-US" sz="12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</a:t>
            </a:r>
            <a:r>
              <a:rPr lang="en-US" altLang="en-US" sz="1200" dirty="0" err="1">
                <a:solidFill>
                  <a:srgbClr val="DDDDDD"/>
                </a:solidFill>
              </a:rPr>
              <a:t>Symptomatische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Behandlung</a:t>
            </a:r>
            <a:r>
              <a:rPr lang="en-US" altLang="en-US" sz="1200" dirty="0">
                <a:solidFill>
                  <a:srgbClr val="DDDDDD"/>
                </a:solidFill>
              </a:rPr>
              <a:t>: ATs, </a:t>
            </a:r>
            <a:r>
              <a:rPr lang="en-US" altLang="en-US" sz="1200" dirty="0" err="1">
                <a:solidFill>
                  <a:srgbClr val="DDDDDD"/>
                </a:solidFill>
              </a:rPr>
              <a:t>kühle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Kompressen</a:t>
            </a:r>
            <a:endParaRPr lang="en-US" altLang="en-US" sz="12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</a:t>
            </a:r>
            <a:r>
              <a:rPr lang="en-US" altLang="en-US" sz="1200" dirty="0" err="1">
                <a:solidFill>
                  <a:srgbClr val="DDDDDD"/>
                </a:solidFill>
              </a:rPr>
              <a:t>Membranen</a:t>
            </a:r>
            <a:r>
              <a:rPr lang="en-US" altLang="en-US" sz="1200" dirty="0">
                <a:solidFill>
                  <a:srgbClr val="DDDDDD"/>
                </a:solidFill>
              </a:rPr>
              <a:t>: </a:t>
            </a:r>
            <a:r>
              <a:rPr lang="en-US" altLang="en-US" sz="1200" dirty="0" err="1">
                <a:solidFill>
                  <a:srgbClr val="DDDDDD"/>
                </a:solidFill>
              </a:rPr>
              <a:t>Abziehen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alle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vier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Tage</a:t>
            </a:r>
            <a:r>
              <a:rPr lang="en-US" altLang="en-US" sz="1200" dirty="0">
                <a:solidFill>
                  <a:srgbClr val="DDDDDD"/>
                </a:solidFill>
              </a:rPr>
              <a:t>; +/- </a:t>
            </a:r>
            <a:r>
              <a:rPr lang="en-US" altLang="en-US" sz="1200" dirty="0" err="1">
                <a:solidFill>
                  <a:srgbClr val="DDDDDD"/>
                </a:solidFill>
              </a:rPr>
              <a:t>Steroide</a:t>
            </a:r>
            <a:endParaRPr lang="en-US" altLang="en-US" sz="12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--SEI: +/- </a:t>
            </a:r>
            <a:r>
              <a:rPr lang="en-US" altLang="en-US" sz="1200" dirty="0" err="1">
                <a:solidFill>
                  <a:srgbClr val="DDDDDD"/>
                </a:solidFill>
              </a:rPr>
              <a:t>Steroide</a:t>
            </a:r>
            <a:endParaRPr lang="en-US" altLang="en-US" sz="1200" dirty="0">
              <a:solidFill>
                <a:srgbClr val="DDDDDD"/>
              </a:solidFill>
            </a:endParaRPr>
          </a:p>
        </p:txBody>
      </p:sp>
      <p:sp>
        <p:nvSpPr>
          <p:cNvPr id="69649" name="Text Box 17">
            <a:extLst>
              <a:ext uri="{FF2B5EF4-FFF2-40B4-BE49-F238E27FC236}">
                <a16:creationId xmlns:a16="http://schemas.microsoft.com/office/drawing/2014/main" id="{86647976-A512-4E04-816B-DE57FC912D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1 Woche</a:t>
            </a:r>
          </a:p>
        </p:txBody>
      </p:sp>
      <p:sp>
        <p:nvSpPr>
          <p:cNvPr id="69650" name="Line 18">
            <a:extLst>
              <a:ext uri="{FF2B5EF4-FFF2-40B4-BE49-F238E27FC236}">
                <a16:creationId xmlns:a16="http://schemas.microsoft.com/office/drawing/2014/main" id="{988A036A-2FDB-477E-8024-1C0CBC8CA384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651" name="Line 22">
            <a:extLst>
              <a:ext uri="{FF2B5EF4-FFF2-40B4-BE49-F238E27FC236}">
                <a16:creationId xmlns:a16="http://schemas.microsoft.com/office/drawing/2014/main" id="{B4A58FD2-8491-4CB0-AA20-52B8CCBAB374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652" name="Text Box 23">
            <a:extLst>
              <a:ext uri="{FF2B5EF4-FFF2-40B4-BE49-F238E27FC236}">
                <a16:creationId xmlns:a16="http://schemas.microsoft.com/office/drawing/2014/main" id="{43FB429E-7F74-4E50-85AF-3528C9B0E1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4486275"/>
            <a:ext cx="4273550" cy="22463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Worüber klagen die Patienten in diesem Stadium?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Tränenfluss, Fremdkörpergefühl, Lichtempfindlichkeit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Die Spaltlampenuntersuchung des vorderen Augenabschnitts zeigt…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 </a:t>
            </a:r>
            <a:r>
              <a:rPr lang="en-US" altLang="en-US" sz="1200" b="1" i="1" dirty="0">
                <a:solidFill>
                  <a:srgbClr val="0000FF"/>
                </a:solidFill>
              </a:rPr>
              <a:t>eine </a:t>
            </a:r>
            <a:r>
              <a:rPr lang="en-US" altLang="en-US" sz="1200" dirty="0">
                <a:solidFill>
                  <a:srgbClr val="FFFF00"/>
                </a:solidFill>
              </a:rPr>
              <a:t>punktförmige epitheliale Keratopathie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b="1" i="1" dirty="0">
                <a:solidFill>
                  <a:srgbClr val="0000FF"/>
                </a:solidFill>
              </a:rPr>
              <a:t>?</a:t>
            </a:r>
            <a:r>
              <a:rPr lang="en-US" altLang="en-US" sz="1200" dirty="0">
                <a:solidFill>
                  <a:srgbClr val="FFFF00"/>
                </a:solidFill>
              </a:rPr>
              <a:t>Subkonjunktivales Häm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b="1" i="1" dirty="0">
                <a:solidFill>
                  <a:srgbClr val="0000FF"/>
                </a:solidFill>
              </a:rPr>
              <a:t>?</a:t>
            </a:r>
            <a:r>
              <a:rPr lang="en-US" altLang="en-US" sz="1200" dirty="0">
                <a:solidFill>
                  <a:srgbClr val="FFFF00"/>
                </a:solidFill>
              </a:rPr>
              <a:t>Bindehautmembranen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FFFF00"/>
                </a:solidFill>
              </a:rPr>
              <a:t>Welches </a:t>
            </a:r>
            <a:r>
              <a:rPr lang="en-US" altLang="en-US" sz="1200" i="1" dirty="0" err="1">
                <a:solidFill>
                  <a:srgbClr val="FFFF00"/>
                </a:solidFill>
              </a:rPr>
              <a:t>nicht-okulare </a:t>
            </a:r>
            <a:r>
              <a:rPr lang="en-US" altLang="en-US" sz="1200" i="1" dirty="0">
                <a:solidFill>
                  <a:srgbClr val="FFFF00"/>
                </a:solidFill>
              </a:rPr>
              <a:t>Symptom könnte auftreten?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FF00"/>
                </a:solidFill>
              </a:rPr>
              <a:t>Preaurikuläre Lymphadenopathie</a:t>
            </a:r>
          </a:p>
        </p:txBody>
      </p:sp>
      <p:sp>
        <p:nvSpPr>
          <p:cNvPr id="69653" name="Line 24">
            <a:extLst>
              <a:ext uri="{FF2B5EF4-FFF2-40B4-BE49-F238E27FC236}">
                <a16:creationId xmlns:a16="http://schemas.microsoft.com/office/drawing/2014/main" id="{B435BEDF-DB7E-4707-B5B1-3031D5D9575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105400" y="5029200"/>
            <a:ext cx="812800" cy="76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654" name="Slide Number Placeholder 1">
            <a:extLst>
              <a:ext uri="{FF2B5EF4-FFF2-40B4-BE49-F238E27FC236}">
                <a16:creationId xmlns:a16="http://schemas.microsoft.com/office/drawing/2014/main" id="{F95817C8-8473-408E-8806-492497E46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E340819-E60D-4BBD-BF1C-2B59D82238F2}" type="slidenum">
              <a:rPr lang="en-US" altLang="en-US" sz="1000" smtClean="0"/>
              <a:t>65</a:t>
            </a:fld>
            <a:endParaRPr lang="en-US" altLang="en-US" sz="1000"/>
          </a:p>
        </p:txBody>
      </p:sp>
      <p:sp>
        <p:nvSpPr>
          <p:cNvPr id="69655" name="TextBox 27">
            <a:extLst>
              <a:ext uri="{FF2B5EF4-FFF2-40B4-BE49-F238E27FC236}">
                <a16:creationId xmlns:a16="http://schemas.microsoft.com/office/drawing/2014/main" id="{746CAA63-074F-48AA-8E4E-F345182462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1</a:t>
            </a:r>
            <a:r>
              <a:rPr lang="en-US" altLang="en-US" sz="1200" baseline="30000"/>
              <a:t>st</a:t>
            </a:r>
            <a:endParaRPr lang="en-US" altLang="en-US" sz="1800"/>
          </a:p>
        </p:txBody>
      </p:sp>
      <p:sp>
        <p:nvSpPr>
          <p:cNvPr id="69656" name="TextBox 28">
            <a:extLst>
              <a:ext uri="{FF2B5EF4-FFF2-40B4-BE49-F238E27FC236}">
                <a16:creationId xmlns:a16="http://schemas.microsoft.com/office/drawing/2014/main" id="{B0117846-12A9-46C1-B26A-532A26C46A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2</a:t>
            </a:r>
            <a:r>
              <a:rPr lang="en-US" altLang="en-US" sz="1200" baseline="30000"/>
              <a:t>nd</a:t>
            </a:r>
            <a:endParaRPr lang="en-US" altLang="en-US" sz="1800"/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16C852C9-57DA-855C-D2B8-C475F938C0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Übertragung</a:t>
            </a:r>
            <a:r>
              <a:rPr lang="en-US" altLang="en-US" sz="1200" b="1" i="1" dirty="0">
                <a:solidFill>
                  <a:srgbClr val="0000FF"/>
                </a:solidFill>
              </a:rPr>
              <a:t> </a:t>
            </a:r>
            <a:r>
              <a:rPr lang="en-US" altLang="en-US" sz="1200" b="1" i="1" dirty="0" err="1">
                <a:solidFill>
                  <a:srgbClr val="0000FF"/>
                </a:solidFill>
              </a:rPr>
              <a:t>durch</a:t>
            </a:r>
            <a:r>
              <a:rPr lang="en-US" altLang="en-US" sz="1200" b="1" i="1" dirty="0">
                <a:solidFill>
                  <a:srgbClr val="0000FF"/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 und 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2F6059C6-ACE0-4518-875F-DA946AB0074B}"/>
              </a:ext>
            </a:extLst>
          </p:cNvPr>
          <p:cNvSpPr/>
          <p:nvPr/>
        </p:nvSpPr>
        <p:spPr>
          <a:xfrm>
            <a:off x="822325" y="4486275"/>
            <a:ext cx="4273550" cy="22463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0B6485F9-8EB3-48CA-B0CC-20274FA9D9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71684" name="Line 3">
            <a:extLst>
              <a:ext uri="{FF2B5EF4-FFF2-40B4-BE49-F238E27FC236}">
                <a16:creationId xmlns:a16="http://schemas.microsoft.com/office/drawing/2014/main" id="{46DEC4D9-A0F2-4FBC-A70E-346A82BFBDE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5" name="Text Box 4">
            <a:extLst>
              <a:ext uri="{FF2B5EF4-FFF2-40B4-BE49-F238E27FC236}">
                <a16:creationId xmlns:a16="http://schemas.microsoft.com/office/drawing/2014/main" id="{B9A5EECD-8FA0-49E3-B672-07032B63A7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Drei Augensyndrome</a:t>
            </a:r>
          </a:p>
        </p:txBody>
      </p:sp>
      <p:sp>
        <p:nvSpPr>
          <p:cNvPr id="71686" name="Line 6">
            <a:extLst>
              <a:ext uri="{FF2B5EF4-FFF2-40B4-BE49-F238E27FC236}">
                <a16:creationId xmlns:a16="http://schemas.microsoft.com/office/drawing/2014/main" id="{F62D79E6-527D-4422-A7AC-BAC5B6527E93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7" name="Rectangle 7">
            <a:extLst>
              <a:ext uri="{FF2B5EF4-FFF2-40B4-BE49-F238E27FC236}">
                <a16:creationId xmlns:a16="http://schemas.microsoft.com/office/drawing/2014/main" id="{CC14C4D3-E4E8-4F30-8335-FE521EEAF3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1688" name="Text Box 8">
            <a:extLst>
              <a:ext uri="{FF2B5EF4-FFF2-40B4-BE49-F238E27FC236}">
                <a16:creationId xmlns:a16="http://schemas.microsoft.com/office/drawing/2014/main" id="{C89872C1-82B8-430C-9D50-696B7D925D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/>
              <a:t>Follikuläre Konjunktivitis</a:t>
            </a:r>
          </a:p>
        </p:txBody>
      </p:sp>
      <p:sp>
        <p:nvSpPr>
          <p:cNvPr id="71689" name="Text Box 9">
            <a:extLst>
              <a:ext uri="{FF2B5EF4-FFF2-40B4-BE49-F238E27FC236}">
                <a16:creationId xmlns:a16="http://schemas.microsoft.com/office/drawing/2014/main" id="{6DCB095A-1937-4168-81A9-EAC20AEE64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621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--Leichte, vorübergehende </a:t>
            </a:r>
            <a:r>
              <a:rPr lang="en-US" altLang="en-US" sz="1200"/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--Keine ärztliche Behandlung</a:t>
            </a:r>
          </a:p>
        </p:txBody>
      </p:sp>
      <p:sp>
        <p:nvSpPr>
          <p:cNvPr id="71690" name="Rectangle 10">
            <a:extLst>
              <a:ext uri="{FF2B5EF4-FFF2-40B4-BE49-F238E27FC236}">
                <a16:creationId xmlns:a16="http://schemas.microsoft.com/office/drawing/2014/main" id="{660AA0D5-4205-498F-9466-2E5399153F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1691" name="Text Box 11">
            <a:extLst>
              <a:ext uri="{FF2B5EF4-FFF2-40B4-BE49-F238E27FC236}">
                <a16:creationId xmlns:a16="http://schemas.microsoft.com/office/drawing/2014/main" id="{7D402620-6DFF-4C3B-A395-8B097CFD56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Pharyngokonjunktivales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Fieber</a:t>
            </a:r>
            <a:r>
              <a:rPr lang="en-US" altLang="en-US" sz="1200" i="1" dirty="0"/>
              <a:t> </a:t>
            </a:r>
            <a:r>
              <a:rPr lang="en-US" altLang="en-US" sz="1200" dirty="0"/>
              <a:t>(PCF)</a:t>
            </a:r>
          </a:p>
        </p:txBody>
      </p:sp>
      <p:sp>
        <p:nvSpPr>
          <p:cNvPr id="71692" name="Text Box 12">
            <a:extLst>
              <a:ext uri="{FF2B5EF4-FFF2-40B4-BE49-F238E27FC236}">
                <a16:creationId xmlns:a16="http://schemas.microsoft.com/office/drawing/2014/main" id="{7A051CDA-4E84-4FE0-9476-BC4A636999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7015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--Serotypen</a:t>
            </a:r>
            <a:r>
              <a:rPr lang="en-US" altLang="en-US" sz="1200" b="1">
                <a:solidFill>
                  <a:srgbClr val="0000FF"/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--Follikuläre Konjunktivitis + </a:t>
            </a:r>
            <a:r>
              <a:rPr lang="en-US" altLang="en-US" sz="1200" b="1">
                <a:solidFill>
                  <a:srgbClr val="0000FF"/>
                </a:solidFill>
              </a:rPr>
              <a:t>Fieber </a:t>
            </a:r>
            <a:r>
              <a:rPr lang="en-US" altLang="en-US" sz="1200"/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  </a:t>
            </a:r>
            <a:r>
              <a:rPr lang="en-US" altLang="en-US" sz="1200" b="1">
                <a:solidFill>
                  <a:srgbClr val="0000FF"/>
                </a:solidFill>
              </a:rPr>
              <a:t>HA </a:t>
            </a:r>
            <a:r>
              <a:rPr lang="en-US" altLang="en-US" sz="1200"/>
              <a:t>+ </a:t>
            </a:r>
            <a:r>
              <a:rPr lang="en-US" altLang="en-US" sz="1200" b="1">
                <a:solidFill>
                  <a:srgbClr val="0000FF"/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--Ähnlich wie eine </a:t>
            </a:r>
            <a:r>
              <a:rPr lang="en-US" altLang="en-US" sz="1200" b="1">
                <a:solidFill>
                  <a:srgbClr val="0000FF"/>
                </a:solidFill>
              </a:rPr>
              <a:t>Grippe</a:t>
            </a:r>
          </a:p>
        </p:txBody>
      </p:sp>
      <p:sp>
        <p:nvSpPr>
          <p:cNvPr id="71693" name="Line 13">
            <a:extLst>
              <a:ext uri="{FF2B5EF4-FFF2-40B4-BE49-F238E27FC236}">
                <a16:creationId xmlns:a16="http://schemas.microsoft.com/office/drawing/2014/main" id="{694C16CC-1499-4723-BB8C-6BB32E2A7CE6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4" name="Rectangle 14">
            <a:extLst>
              <a:ext uri="{FF2B5EF4-FFF2-40B4-BE49-F238E27FC236}">
                <a16:creationId xmlns:a16="http://schemas.microsoft.com/office/drawing/2014/main" id="{3F8202CB-1031-4945-B462-75C87AE03B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1695" name="Text Box 15">
            <a:extLst>
              <a:ext uri="{FF2B5EF4-FFF2-40B4-BE49-F238E27FC236}">
                <a16:creationId xmlns:a16="http://schemas.microsoft.com/office/drawing/2014/main" id="{BDBDAC6B-5126-487D-9B47-7C63C7A10A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Epidemische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Keratokonjunktivitis</a:t>
            </a:r>
            <a:r>
              <a:rPr lang="en-US" altLang="en-US" sz="1200" i="1" dirty="0"/>
              <a:t> </a:t>
            </a:r>
            <a:r>
              <a:rPr lang="en-US" altLang="en-US" sz="1200" dirty="0"/>
              <a:t>(EKC)</a:t>
            </a:r>
          </a:p>
        </p:txBody>
      </p:sp>
      <p:sp>
        <p:nvSpPr>
          <p:cNvPr id="71696" name="Text Box 16">
            <a:extLst>
              <a:ext uri="{FF2B5EF4-FFF2-40B4-BE49-F238E27FC236}">
                <a16:creationId xmlns:a16="http://schemas.microsoft.com/office/drawing/2014/main" id="{CD68BD5E-6E1F-49D6-9E5E-A24B028261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3774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</a:t>
            </a:r>
            <a:r>
              <a:rPr lang="en-US" altLang="en-US" sz="1200" dirty="0" err="1"/>
              <a:t>Serotypen</a:t>
            </a:r>
            <a:r>
              <a:rPr lang="en-US" altLang="en-US" sz="1200" b="1" dirty="0">
                <a:solidFill>
                  <a:srgbClr val="0000FF"/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</a:t>
            </a:r>
            <a:r>
              <a:rPr lang="en-US" altLang="en-US" sz="1200" dirty="0" err="1"/>
              <a:t>Kann</a:t>
            </a:r>
            <a:r>
              <a:rPr lang="en-US" altLang="en-US" sz="1200" dirty="0"/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einer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oberen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Atemwegsinfektion</a:t>
            </a:r>
            <a:r>
              <a:rPr lang="en-US" altLang="en-US" sz="1200" dirty="0"/>
              <a:t> </a:t>
            </a:r>
            <a:r>
              <a:rPr lang="en-US" altLang="en-US" sz="1200" dirty="0" err="1"/>
              <a:t>folgen</a:t>
            </a:r>
            <a:endParaRPr lang="en-US" altLang="en-US" sz="12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 err="1"/>
              <a:t>nd</a:t>
            </a:r>
            <a:r>
              <a:rPr lang="en-US" altLang="en-US" sz="1200" dirty="0"/>
              <a:t>--</a:t>
            </a:r>
            <a:r>
              <a:rPr lang="en-US" altLang="en-US" sz="1200" dirty="0" err="1"/>
              <a:t>Beteiligung</a:t>
            </a:r>
            <a:r>
              <a:rPr lang="en-US" altLang="en-US" sz="1200" dirty="0"/>
              <a:t> des </a:t>
            </a:r>
            <a:r>
              <a:rPr lang="en-US" altLang="en-US" sz="1200" dirty="0" err="1"/>
              <a:t>zweiten</a:t>
            </a:r>
            <a:r>
              <a:rPr lang="en-US" altLang="en-US" sz="1200" dirty="0"/>
              <a:t> </a:t>
            </a:r>
            <a:r>
              <a:rPr lang="en-US" altLang="en-US" sz="1200" dirty="0" err="1"/>
              <a:t>Auges</a:t>
            </a:r>
            <a:r>
              <a:rPr lang="en-US" altLang="en-US" sz="1200" dirty="0"/>
              <a:t> </a:t>
            </a:r>
            <a:r>
              <a:rPr lang="en-US" altLang="en-US" sz="1200" dirty="0" err="1"/>
              <a:t>innerhalb</a:t>
            </a:r>
            <a:r>
              <a:rPr lang="en-US" altLang="en-US" sz="1200" dirty="0"/>
              <a:t> von</a:t>
            </a:r>
            <a:r>
              <a:rPr lang="en-US" altLang="en-US" sz="1200" b="1" dirty="0">
                <a:solidFill>
                  <a:srgbClr val="0000FF"/>
                </a:solidFill>
              </a:rPr>
              <a:t> 3–7 </a:t>
            </a:r>
            <a:r>
              <a:rPr lang="en-US" altLang="en-US" sz="1200" b="1" dirty="0" err="1">
                <a:solidFill>
                  <a:srgbClr val="0000FF"/>
                </a:solidFill>
              </a:rPr>
              <a:t>Tagen</a:t>
            </a:r>
            <a:endParaRPr lang="en-US" altLang="en-US" sz="1200" b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</a:t>
            </a:r>
            <a:r>
              <a:rPr lang="en-US" altLang="en-US" sz="1200" dirty="0" err="1"/>
              <a:t>Stadien</a:t>
            </a:r>
            <a:r>
              <a:rPr lang="en-US" altLang="en-US" sz="1200" dirty="0"/>
              <a:t>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    </a:t>
            </a:r>
            <a:r>
              <a:rPr lang="en-US" altLang="en-US" sz="1200" b="1" dirty="0">
                <a:solidFill>
                  <a:srgbClr val="0000FF"/>
                </a:solidFill>
              </a:rPr>
              <a:t>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</a:t>
            </a:r>
            <a:r>
              <a:rPr lang="en-US" altLang="en-US" sz="1200" b="1" dirty="0" err="1">
                <a:solidFill>
                  <a:srgbClr val="0000FF"/>
                </a:solidFill>
              </a:rPr>
              <a:t>Schwere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follikuläre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Konjunktivitis</a:t>
            </a:r>
            <a:endParaRPr lang="en-US" altLang="en-US" sz="1200" b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   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</a:t>
            </a:r>
            <a:r>
              <a:rPr lang="en-US" altLang="en-US" sz="1200" dirty="0" err="1">
                <a:solidFill>
                  <a:srgbClr val="DDDDDD"/>
                </a:solidFill>
              </a:rPr>
              <a:t>Behandlung</a:t>
            </a:r>
            <a:endParaRPr lang="en-US" altLang="en-US" sz="12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</a:t>
            </a:r>
            <a:r>
              <a:rPr lang="en-US" altLang="en-US" sz="1200" dirty="0" err="1">
                <a:solidFill>
                  <a:srgbClr val="DDDDDD"/>
                </a:solidFill>
              </a:rPr>
              <a:t>Symptomatische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Behandlung</a:t>
            </a:r>
            <a:r>
              <a:rPr lang="en-US" altLang="en-US" sz="1200" dirty="0">
                <a:solidFill>
                  <a:srgbClr val="DDDDDD"/>
                </a:solidFill>
              </a:rPr>
              <a:t>: ATs, </a:t>
            </a:r>
            <a:r>
              <a:rPr lang="en-US" altLang="en-US" sz="1200" dirty="0" err="1">
                <a:solidFill>
                  <a:srgbClr val="DDDDDD"/>
                </a:solidFill>
              </a:rPr>
              <a:t>kühle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Kompressen</a:t>
            </a:r>
            <a:endParaRPr lang="en-US" altLang="en-US" sz="12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</a:t>
            </a:r>
            <a:r>
              <a:rPr lang="en-US" altLang="en-US" sz="1200" dirty="0" err="1">
                <a:solidFill>
                  <a:srgbClr val="DDDDDD"/>
                </a:solidFill>
              </a:rPr>
              <a:t>Membranen</a:t>
            </a:r>
            <a:r>
              <a:rPr lang="en-US" altLang="en-US" sz="1200" dirty="0">
                <a:solidFill>
                  <a:srgbClr val="DDDDDD"/>
                </a:solidFill>
              </a:rPr>
              <a:t>: </a:t>
            </a:r>
            <a:r>
              <a:rPr lang="en-US" altLang="en-US" sz="1200" dirty="0" err="1">
                <a:solidFill>
                  <a:srgbClr val="DDDDDD"/>
                </a:solidFill>
              </a:rPr>
              <a:t>Abziehen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alle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vier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Tage</a:t>
            </a:r>
            <a:r>
              <a:rPr lang="en-US" altLang="en-US" sz="1200" dirty="0">
                <a:solidFill>
                  <a:srgbClr val="DDDDDD"/>
                </a:solidFill>
              </a:rPr>
              <a:t>; +/- </a:t>
            </a:r>
            <a:r>
              <a:rPr lang="en-US" altLang="en-US" sz="1200" dirty="0" err="1">
                <a:solidFill>
                  <a:srgbClr val="DDDDDD"/>
                </a:solidFill>
              </a:rPr>
              <a:t>Steroide</a:t>
            </a:r>
            <a:endParaRPr lang="en-US" altLang="en-US" sz="12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--SEI: +/- </a:t>
            </a:r>
            <a:r>
              <a:rPr lang="en-US" altLang="en-US" sz="1200" dirty="0" err="1">
                <a:solidFill>
                  <a:srgbClr val="DDDDDD"/>
                </a:solidFill>
              </a:rPr>
              <a:t>Steroide</a:t>
            </a:r>
            <a:endParaRPr lang="en-US" altLang="en-US" sz="1200" dirty="0">
              <a:solidFill>
                <a:srgbClr val="DDDDDD"/>
              </a:solidFill>
            </a:endParaRPr>
          </a:p>
        </p:txBody>
      </p:sp>
      <p:sp>
        <p:nvSpPr>
          <p:cNvPr id="71697" name="Text Box 17">
            <a:extLst>
              <a:ext uri="{FF2B5EF4-FFF2-40B4-BE49-F238E27FC236}">
                <a16:creationId xmlns:a16="http://schemas.microsoft.com/office/drawing/2014/main" id="{BBF2A538-1DDC-471A-B572-3C858CE537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1 Woche</a:t>
            </a:r>
          </a:p>
        </p:txBody>
      </p:sp>
      <p:sp>
        <p:nvSpPr>
          <p:cNvPr id="71698" name="Line 18">
            <a:extLst>
              <a:ext uri="{FF2B5EF4-FFF2-40B4-BE49-F238E27FC236}">
                <a16:creationId xmlns:a16="http://schemas.microsoft.com/office/drawing/2014/main" id="{41C4A160-39B0-44E0-A6F2-9E6F92F8DB70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9" name="Line 22">
            <a:extLst>
              <a:ext uri="{FF2B5EF4-FFF2-40B4-BE49-F238E27FC236}">
                <a16:creationId xmlns:a16="http://schemas.microsoft.com/office/drawing/2014/main" id="{BE9749D6-05B6-48C2-BD80-241BFA99E20A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00" name="Text Box 23">
            <a:extLst>
              <a:ext uri="{FF2B5EF4-FFF2-40B4-BE49-F238E27FC236}">
                <a16:creationId xmlns:a16="http://schemas.microsoft.com/office/drawing/2014/main" id="{244E99A2-152C-4A78-B3D8-B0D6FC01E7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4486275"/>
            <a:ext cx="4273927" cy="2246769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Worüber klagen die Patienten in diesem Stadium?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Tränenfluss, Fremdkörpergefühl, Lichtempfindlichkeit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Die Spaltlampenuntersuchung des vorderen Augenabschnitts zeigt…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…punktförmige epitheliale Keratopathie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…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?</a:t>
            </a: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…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FFFF00"/>
                </a:solidFill>
              </a:rPr>
              <a:t>Welches </a:t>
            </a:r>
            <a:r>
              <a:rPr lang="en-US" altLang="en-US" sz="1200" i="1" dirty="0" err="1">
                <a:solidFill>
                  <a:srgbClr val="FFFF00"/>
                </a:solidFill>
              </a:rPr>
              <a:t>nicht-okulare </a:t>
            </a:r>
            <a:r>
              <a:rPr lang="en-US" altLang="en-US" sz="1200" i="1" dirty="0">
                <a:solidFill>
                  <a:srgbClr val="FFFF00"/>
                </a:solidFill>
              </a:rPr>
              <a:t>Symptom könnte auftreten?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FF00"/>
                </a:solidFill>
              </a:rPr>
              <a:t>Preaurikuläre Lymphadenopathie</a:t>
            </a:r>
          </a:p>
        </p:txBody>
      </p:sp>
      <p:sp>
        <p:nvSpPr>
          <p:cNvPr id="71701" name="Line 24">
            <a:extLst>
              <a:ext uri="{FF2B5EF4-FFF2-40B4-BE49-F238E27FC236}">
                <a16:creationId xmlns:a16="http://schemas.microsoft.com/office/drawing/2014/main" id="{04AA72B0-07A4-4FFA-8CA6-44FE48B1232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105400" y="5029200"/>
            <a:ext cx="812800" cy="76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02" name="Slide Number Placeholder 1">
            <a:extLst>
              <a:ext uri="{FF2B5EF4-FFF2-40B4-BE49-F238E27FC236}">
                <a16:creationId xmlns:a16="http://schemas.microsoft.com/office/drawing/2014/main" id="{4695661B-B6E4-44DC-ABD0-6598404D3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9A88210-78EB-4E62-8F8A-46EB47C314A3}" type="slidenum">
              <a:rPr lang="en-US" altLang="en-US" sz="1000" smtClean="0"/>
              <a:t>66</a:t>
            </a:fld>
            <a:endParaRPr lang="en-US" altLang="en-US" sz="1000"/>
          </a:p>
        </p:txBody>
      </p:sp>
      <p:sp>
        <p:nvSpPr>
          <p:cNvPr id="71703" name="TextBox 27">
            <a:extLst>
              <a:ext uri="{FF2B5EF4-FFF2-40B4-BE49-F238E27FC236}">
                <a16:creationId xmlns:a16="http://schemas.microsoft.com/office/drawing/2014/main" id="{60F1888A-65C3-44C6-9BD9-6628F62754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1</a:t>
            </a:r>
            <a:r>
              <a:rPr lang="en-US" altLang="en-US" sz="1200" baseline="30000"/>
              <a:t>st</a:t>
            </a:r>
            <a:endParaRPr lang="en-US" altLang="en-US" sz="1800"/>
          </a:p>
        </p:txBody>
      </p:sp>
      <p:sp>
        <p:nvSpPr>
          <p:cNvPr id="71704" name="TextBox 28">
            <a:extLst>
              <a:ext uri="{FF2B5EF4-FFF2-40B4-BE49-F238E27FC236}">
                <a16:creationId xmlns:a16="http://schemas.microsoft.com/office/drawing/2014/main" id="{7A43C813-742D-4FC8-A274-826179F03B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2</a:t>
            </a:r>
            <a:r>
              <a:rPr lang="en-US" altLang="en-US" sz="1200" baseline="30000"/>
              <a:t>nd</a:t>
            </a:r>
            <a:endParaRPr lang="en-US" altLang="en-US" sz="1800"/>
          </a:p>
        </p:txBody>
      </p:sp>
      <p:sp>
        <p:nvSpPr>
          <p:cNvPr id="2" name="Rectangle 23">
            <a:extLst>
              <a:ext uri="{FF2B5EF4-FFF2-40B4-BE49-F238E27FC236}">
                <a16:creationId xmlns:a16="http://schemas.microsoft.com/office/drawing/2014/main" id="{404F9E4A-FBCA-1E5E-C813-F000ED08C8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967" y="5404380"/>
            <a:ext cx="1761808" cy="228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ts val="7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zwei Wörter</a:t>
            </a:r>
          </a:p>
        </p:txBody>
      </p:sp>
      <p:sp>
        <p:nvSpPr>
          <p:cNvPr id="3" name="Text Box 17">
            <a:extLst>
              <a:ext uri="{FF2B5EF4-FFF2-40B4-BE49-F238E27FC236}">
                <a16:creationId xmlns:a16="http://schemas.microsoft.com/office/drawing/2014/main" id="{58E305D7-626C-92DF-0B43-C9DE12C43E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Übertragung</a:t>
            </a:r>
            <a:r>
              <a:rPr lang="en-US" altLang="en-US" sz="1200" b="1" i="1" dirty="0">
                <a:solidFill>
                  <a:srgbClr val="0000FF"/>
                </a:solidFill>
              </a:rPr>
              <a:t> </a:t>
            </a:r>
            <a:r>
              <a:rPr lang="en-US" altLang="en-US" sz="1200" b="1" i="1" dirty="0" err="1">
                <a:solidFill>
                  <a:srgbClr val="0000FF"/>
                </a:solidFill>
              </a:rPr>
              <a:t>durch</a:t>
            </a:r>
            <a:r>
              <a:rPr lang="en-US" altLang="en-US" sz="1200" b="1" i="1" dirty="0">
                <a:solidFill>
                  <a:srgbClr val="0000FF"/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 und 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D447F4-D7EC-84A8-B40A-A3799328BC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121A778A-4E9A-D003-E406-269B780EBBC9}"/>
              </a:ext>
            </a:extLst>
          </p:cNvPr>
          <p:cNvSpPr/>
          <p:nvPr/>
        </p:nvSpPr>
        <p:spPr>
          <a:xfrm>
            <a:off x="822325" y="4486275"/>
            <a:ext cx="4273550" cy="22463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F475DEFE-C33C-FF09-48E3-167C4C6A9B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71684" name="Line 3">
            <a:extLst>
              <a:ext uri="{FF2B5EF4-FFF2-40B4-BE49-F238E27FC236}">
                <a16:creationId xmlns:a16="http://schemas.microsoft.com/office/drawing/2014/main" id="{1E9A1AAC-B3AB-119B-7163-AE0AFD6C1AF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5" name="Text Box 4">
            <a:extLst>
              <a:ext uri="{FF2B5EF4-FFF2-40B4-BE49-F238E27FC236}">
                <a16:creationId xmlns:a16="http://schemas.microsoft.com/office/drawing/2014/main" id="{364719FA-D8D2-2F0A-377B-9B0FEEEE46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Drei Augensyndrome</a:t>
            </a:r>
          </a:p>
        </p:txBody>
      </p:sp>
      <p:sp>
        <p:nvSpPr>
          <p:cNvPr id="71686" name="Line 6">
            <a:extLst>
              <a:ext uri="{FF2B5EF4-FFF2-40B4-BE49-F238E27FC236}">
                <a16:creationId xmlns:a16="http://schemas.microsoft.com/office/drawing/2014/main" id="{A5D418FC-3C38-5429-2280-079AEBBC37F2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7" name="Rectangle 7">
            <a:extLst>
              <a:ext uri="{FF2B5EF4-FFF2-40B4-BE49-F238E27FC236}">
                <a16:creationId xmlns:a16="http://schemas.microsoft.com/office/drawing/2014/main" id="{079AD511-73D1-0A88-B2E0-D36909C04D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1688" name="Text Box 8">
            <a:extLst>
              <a:ext uri="{FF2B5EF4-FFF2-40B4-BE49-F238E27FC236}">
                <a16:creationId xmlns:a16="http://schemas.microsoft.com/office/drawing/2014/main" id="{32A496A7-1B01-F88F-469E-BB829C6F7E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/>
              <a:t>Follikuläre Konjunktivitis</a:t>
            </a:r>
          </a:p>
        </p:txBody>
      </p:sp>
      <p:sp>
        <p:nvSpPr>
          <p:cNvPr id="71689" name="Text Box 9">
            <a:extLst>
              <a:ext uri="{FF2B5EF4-FFF2-40B4-BE49-F238E27FC236}">
                <a16:creationId xmlns:a16="http://schemas.microsoft.com/office/drawing/2014/main" id="{851C81E7-FDB8-B9D6-2ECB-292CC86DFD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621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--Leichte, vorübergehende </a:t>
            </a:r>
            <a:r>
              <a:rPr lang="en-US" altLang="en-US" sz="1200"/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--Keine ärztliche Behandlung</a:t>
            </a:r>
          </a:p>
        </p:txBody>
      </p:sp>
      <p:sp>
        <p:nvSpPr>
          <p:cNvPr id="71690" name="Rectangle 10">
            <a:extLst>
              <a:ext uri="{FF2B5EF4-FFF2-40B4-BE49-F238E27FC236}">
                <a16:creationId xmlns:a16="http://schemas.microsoft.com/office/drawing/2014/main" id="{F4E8B95E-26C7-A030-94D1-E34A1B13DD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1691" name="Text Box 11">
            <a:extLst>
              <a:ext uri="{FF2B5EF4-FFF2-40B4-BE49-F238E27FC236}">
                <a16:creationId xmlns:a16="http://schemas.microsoft.com/office/drawing/2014/main" id="{573FAFC2-474C-98A6-45B1-546F99F9B8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Pharyngokonjunktivales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Fieber</a:t>
            </a:r>
            <a:r>
              <a:rPr lang="en-US" altLang="en-US" sz="1200" i="1" dirty="0"/>
              <a:t> </a:t>
            </a:r>
            <a:r>
              <a:rPr lang="en-US" altLang="en-US" sz="1200" dirty="0"/>
              <a:t>(PCF)</a:t>
            </a:r>
          </a:p>
        </p:txBody>
      </p:sp>
      <p:sp>
        <p:nvSpPr>
          <p:cNvPr id="71692" name="Text Box 12">
            <a:extLst>
              <a:ext uri="{FF2B5EF4-FFF2-40B4-BE49-F238E27FC236}">
                <a16:creationId xmlns:a16="http://schemas.microsoft.com/office/drawing/2014/main" id="{8C4B3FC2-FB2E-0122-406D-F8EB252C01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7015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--Serotypen</a:t>
            </a:r>
            <a:r>
              <a:rPr lang="en-US" altLang="en-US" sz="1200" b="1">
                <a:solidFill>
                  <a:srgbClr val="0000FF"/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--Follikuläre Konjunktivitis + </a:t>
            </a:r>
            <a:r>
              <a:rPr lang="en-US" altLang="en-US" sz="1200" b="1">
                <a:solidFill>
                  <a:srgbClr val="0000FF"/>
                </a:solidFill>
              </a:rPr>
              <a:t>Fieber </a:t>
            </a:r>
            <a:r>
              <a:rPr lang="en-US" altLang="en-US" sz="1200"/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  </a:t>
            </a:r>
            <a:r>
              <a:rPr lang="en-US" altLang="en-US" sz="1200" b="1">
                <a:solidFill>
                  <a:srgbClr val="0000FF"/>
                </a:solidFill>
              </a:rPr>
              <a:t>HA </a:t>
            </a:r>
            <a:r>
              <a:rPr lang="en-US" altLang="en-US" sz="1200"/>
              <a:t>+ </a:t>
            </a:r>
            <a:r>
              <a:rPr lang="en-US" altLang="en-US" sz="1200" b="1">
                <a:solidFill>
                  <a:srgbClr val="0000FF"/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--Ähnlich wie eine </a:t>
            </a:r>
            <a:r>
              <a:rPr lang="en-US" altLang="en-US" sz="1200" b="1">
                <a:solidFill>
                  <a:srgbClr val="0000FF"/>
                </a:solidFill>
              </a:rPr>
              <a:t>Grippe</a:t>
            </a:r>
          </a:p>
        </p:txBody>
      </p:sp>
      <p:sp>
        <p:nvSpPr>
          <p:cNvPr id="71693" name="Line 13">
            <a:extLst>
              <a:ext uri="{FF2B5EF4-FFF2-40B4-BE49-F238E27FC236}">
                <a16:creationId xmlns:a16="http://schemas.microsoft.com/office/drawing/2014/main" id="{F34191B0-F9D8-3D21-8F69-59C75DDBE3AF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4" name="Rectangle 14">
            <a:extLst>
              <a:ext uri="{FF2B5EF4-FFF2-40B4-BE49-F238E27FC236}">
                <a16:creationId xmlns:a16="http://schemas.microsoft.com/office/drawing/2014/main" id="{8D9F1311-9AFE-AD74-A07E-E65F4F2D04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1695" name="Text Box 15">
            <a:extLst>
              <a:ext uri="{FF2B5EF4-FFF2-40B4-BE49-F238E27FC236}">
                <a16:creationId xmlns:a16="http://schemas.microsoft.com/office/drawing/2014/main" id="{DFC27F8C-1071-0E85-24B9-8B1B5F5030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Epidemische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Keratokonjunktivitis</a:t>
            </a:r>
            <a:r>
              <a:rPr lang="en-US" altLang="en-US" sz="1200" i="1" dirty="0"/>
              <a:t> </a:t>
            </a:r>
            <a:r>
              <a:rPr lang="en-US" altLang="en-US" sz="1200" dirty="0"/>
              <a:t>(EKC)</a:t>
            </a:r>
          </a:p>
        </p:txBody>
      </p:sp>
      <p:sp>
        <p:nvSpPr>
          <p:cNvPr id="71696" name="Text Box 16">
            <a:extLst>
              <a:ext uri="{FF2B5EF4-FFF2-40B4-BE49-F238E27FC236}">
                <a16:creationId xmlns:a16="http://schemas.microsoft.com/office/drawing/2014/main" id="{C9510598-82AD-2F9B-3B24-18C903E384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3774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</a:t>
            </a:r>
            <a:r>
              <a:rPr lang="en-US" altLang="en-US" sz="1200" dirty="0" err="1"/>
              <a:t>Serotypen</a:t>
            </a:r>
            <a:r>
              <a:rPr lang="en-US" altLang="en-US" sz="1200" b="1" dirty="0">
                <a:solidFill>
                  <a:srgbClr val="0000FF"/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</a:t>
            </a:r>
            <a:r>
              <a:rPr lang="en-US" altLang="en-US" sz="1200" dirty="0" err="1"/>
              <a:t>Kann</a:t>
            </a:r>
            <a:r>
              <a:rPr lang="en-US" altLang="en-US" sz="1200" dirty="0"/>
              <a:t> </a:t>
            </a:r>
            <a:r>
              <a:rPr lang="en-US" altLang="en-US" sz="1200" dirty="0" err="1"/>
              <a:t>einer</a:t>
            </a:r>
            <a:r>
              <a:rPr lang="en-US" altLang="en-US" sz="1200" dirty="0"/>
              <a:t> </a:t>
            </a:r>
            <a:r>
              <a:rPr lang="en-US" altLang="en-US" sz="1200" dirty="0" err="1"/>
              <a:t>oberen</a:t>
            </a:r>
            <a:r>
              <a:rPr lang="en-US" altLang="en-US" sz="1200" dirty="0"/>
              <a:t> </a:t>
            </a:r>
            <a:r>
              <a:rPr lang="en-US" altLang="en-US" sz="1200" dirty="0" err="1"/>
              <a:t>Atemwegsinfektion</a:t>
            </a:r>
            <a:r>
              <a:rPr lang="en-US" altLang="en-US" sz="1200" dirty="0"/>
              <a:t> (</a:t>
            </a:r>
            <a:r>
              <a:rPr lang="en-US" altLang="en-US" sz="1200" b="1" dirty="0">
                <a:solidFill>
                  <a:srgbClr val="0000FF"/>
                </a:solidFill>
              </a:rPr>
              <a:t>URTI</a:t>
            </a:r>
            <a:r>
              <a:rPr lang="en-US" altLang="en-US" sz="1200" dirty="0"/>
              <a:t>) </a:t>
            </a:r>
            <a:r>
              <a:rPr lang="en-US" altLang="en-US" sz="1200" dirty="0" err="1"/>
              <a:t>folgen</a:t>
            </a:r>
            <a:endParaRPr lang="en-US" altLang="en-US" sz="12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 err="1"/>
              <a:t>nd</a:t>
            </a:r>
            <a:r>
              <a:rPr lang="en-US" altLang="en-US" sz="1200" dirty="0"/>
              <a:t>--</a:t>
            </a:r>
            <a:r>
              <a:rPr lang="en-US" altLang="en-US" sz="1200" dirty="0" err="1"/>
              <a:t>Beteiligung</a:t>
            </a:r>
            <a:r>
              <a:rPr lang="en-US" altLang="en-US" sz="1200" dirty="0"/>
              <a:t> des </a:t>
            </a:r>
            <a:r>
              <a:rPr lang="en-US" altLang="en-US" sz="1200" dirty="0" err="1"/>
              <a:t>zweiten</a:t>
            </a:r>
            <a:r>
              <a:rPr lang="en-US" altLang="en-US" sz="1200" dirty="0"/>
              <a:t> </a:t>
            </a:r>
            <a:r>
              <a:rPr lang="en-US" altLang="en-US" sz="1200" dirty="0" err="1"/>
              <a:t>Auges</a:t>
            </a:r>
            <a:r>
              <a:rPr lang="en-US" altLang="en-US" sz="1200" dirty="0"/>
              <a:t> </a:t>
            </a:r>
            <a:r>
              <a:rPr lang="en-US" altLang="en-US" sz="1200" dirty="0" err="1"/>
              <a:t>innerhalb</a:t>
            </a:r>
            <a:r>
              <a:rPr lang="en-US" altLang="en-US" sz="1200" dirty="0"/>
              <a:t> von</a:t>
            </a:r>
            <a:r>
              <a:rPr lang="en-US" altLang="en-US" sz="1200" b="1" dirty="0">
                <a:solidFill>
                  <a:srgbClr val="0000FF"/>
                </a:solidFill>
              </a:rPr>
              <a:t> 3–7 </a:t>
            </a:r>
            <a:r>
              <a:rPr lang="en-US" altLang="en-US" sz="1200" b="1" dirty="0" err="1">
                <a:solidFill>
                  <a:srgbClr val="0000FF"/>
                </a:solidFill>
              </a:rPr>
              <a:t>Tagen</a:t>
            </a:r>
            <a:endParaRPr lang="en-US" altLang="en-US" sz="1200" b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</a:t>
            </a:r>
            <a:r>
              <a:rPr lang="en-US" altLang="en-US" sz="1200" dirty="0" err="1"/>
              <a:t>Stadien</a:t>
            </a:r>
            <a:r>
              <a:rPr lang="en-US" altLang="en-US" sz="1200" dirty="0"/>
              <a:t>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    </a:t>
            </a:r>
            <a:r>
              <a:rPr lang="en-US" altLang="en-US" sz="1200" b="1" dirty="0">
                <a:solidFill>
                  <a:srgbClr val="0000FF"/>
                </a:solidFill>
              </a:rPr>
              <a:t>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</a:t>
            </a:r>
            <a:r>
              <a:rPr lang="en-US" altLang="en-US" sz="1200" b="1" dirty="0" err="1">
                <a:solidFill>
                  <a:srgbClr val="0000FF"/>
                </a:solidFill>
              </a:rPr>
              <a:t>Schwere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follikuläre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Konjunktivitis</a:t>
            </a:r>
            <a:endParaRPr lang="en-US" altLang="en-US" sz="1200" b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   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</a:t>
            </a:r>
            <a:r>
              <a:rPr lang="en-US" altLang="en-US" sz="1200" dirty="0" err="1">
                <a:solidFill>
                  <a:srgbClr val="DDDDDD"/>
                </a:solidFill>
              </a:rPr>
              <a:t>Behandlung</a:t>
            </a:r>
            <a:endParaRPr lang="en-US" altLang="en-US" sz="12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</a:t>
            </a:r>
            <a:r>
              <a:rPr lang="en-US" altLang="en-US" sz="1200" dirty="0" err="1">
                <a:solidFill>
                  <a:srgbClr val="DDDDDD"/>
                </a:solidFill>
              </a:rPr>
              <a:t>Symptomatische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Behandlung</a:t>
            </a:r>
            <a:r>
              <a:rPr lang="en-US" altLang="en-US" sz="1200" dirty="0">
                <a:solidFill>
                  <a:srgbClr val="DDDDDD"/>
                </a:solidFill>
              </a:rPr>
              <a:t>: ATs, </a:t>
            </a:r>
            <a:r>
              <a:rPr lang="en-US" altLang="en-US" sz="1200" dirty="0" err="1">
                <a:solidFill>
                  <a:srgbClr val="DDDDDD"/>
                </a:solidFill>
              </a:rPr>
              <a:t>kühle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Kompressen</a:t>
            </a:r>
            <a:endParaRPr lang="en-US" altLang="en-US" sz="12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</a:t>
            </a:r>
            <a:r>
              <a:rPr lang="en-US" altLang="en-US" sz="1200" dirty="0" err="1">
                <a:solidFill>
                  <a:srgbClr val="DDDDDD"/>
                </a:solidFill>
              </a:rPr>
              <a:t>Membranen</a:t>
            </a:r>
            <a:r>
              <a:rPr lang="en-US" altLang="en-US" sz="1200" dirty="0">
                <a:solidFill>
                  <a:srgbClr val="DDDDDD"/>
                </a:solidFill>
              </a:rPr>
              <a:t>: </a:t>
            </a:r>
            <a:r>
              <a:rPr lang="en-US" altLang="en-US" sz="1200" dirty="0" err="1">
                <a:solidFill>
                  <a:srgbClr val="DDDDDD"/>
                </a:solidFill>
              </a:rPr>
              <a:t>Abziehen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alle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vier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Tage</a:t>
            </a:r>
            <a:r>
              <a:rPr lang="en-US" altLang="en-US" sz="1200" dirty="0">
                <a:solidFill>
                  <a:srgbClr val="DDDDDD"/>
                </a:solidFill>
              </a:rPr>
              <a:t>; +/- </a:t>
            </a:r>
            <a:r>
              <a:rPr lang="en-US" altLang="en-US" sz="1200" dirty="0" err="1">
                <a:solidFill>
                  <a:srgbClr val="DDDDDD"/>
                </a:solidFill>
              </a:rPr>
              <a:t>Steroide</a:t>
            </a:r>
            <a:endParaRPr lang="en-US" altLang="en-US" sz="12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--SEI: +/- </a:t>
            </a:r>
            <a:r>
              <a:rPr lang="en-US" altLang="en-US" sz="1200" dirty="0" err="1">
                <a:solidFill>
                  <a:srgbClr val="DDDDDD"/>
                </a:solidFill>
              </a:rPr>
              <a:t>Steroide</a:t>
            </a:r>
            <a:endParaRPr lang="en-US" altLang="en-US" sz="1200" dirty="0">
              <a:solidFill>
                <a:srgbClr val="DDDDDD"/>
              </a:solidFill>
            </a:endParaRPr>
          </a:p>
        </p:txBody>
      </p:sp>
      <p:sp>
        <p:nvSpPr>
          <p:cNvPr id="71697" name="Text Box 17">
            <a:extLst>
              <a:ext uri="{FF2B5EF4-FFF2-40B4-BE49-F238E27FC236}">
                <a16:creationId xmlns:a16="http://schemas.microsoft.com/office/drawing/2014/main" id="{15402292-7A26-229E-D418-C00374D6F4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1 Woche</a:t>
            </a:r>
          </a:p>
        </p:txBody>
      </p:sp>
      <p:sp>
        <p:nvSpPr>
          <p:cNvPr id="71698" name="Line 18">
            <a:extLst>
              <a:ext uri="{FF2B5EF4-FFF2-40B4-BE49-F238E27FC236}">
                <a16:creationId xmlns:a16="http://schemas.microsoft.com/office/drawing/2014/main" id="{6241B86C-E819-58E1-3394-0CCC01D80868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9" name="Line 22">
            <a:extLst>
              <a:ext uri="{FF2B5EF4-FFF2-40B4-BE49-F238E27FC236}">
                <a16:creationId xmlns:a16="http://schemas.microsoft.com/office/drawing/2014/main" id="{C62F6BBD-B2BB-572F-5A06-4FBFB41BEBF9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00" name="Text Box 23">
            <a:extLst>
              <a:ext uri="{FF2B5EF4-FFF2-40B4-BE49-F238E27FC236}">
                <a16:creationId xmlns:a16="http://schemas.microsoft.com/office/drawing/2014/main" id="{9FA72EDF-4F2B-F3A2-8926-166506AFE3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4486275"/>
            <a:ext cx="4273927" cy="2246769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Worüber klagen die Patienten in diesem Stadium?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Tränenfluss, Fremdkörpergefühl, Lichtempfindlichkeit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Die Spaltlampenuntersuchung des vorderen Augenabschnitts zeigt…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…punktförmige epitheliale Keratopathie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…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?</a:t>
            </a: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…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FFFF00"/>
                </a:solidFill>
              </a:rPr>
              <a:t>Welches </a:t>
            </a:r>
            <a:r>
              <a:rPr lang="en-US" altLang="en-US" sz="1200" i="1" dirty="0" err="1">
                <a:solidFill>
                  <a:srgbClr val="FFFF00"/>
                </a:solidFill>
              </a:rPr>
              <a:t>nicht-okulare </a:t>
            </a:r>
            <a:r>
              <a:rPr lang="en-US" altLang="en-US" sz="1200" i="1" dirty="0">
                <a:solidFill>
                  <a:srgbClr val="FFFF00"/>
                </a:solidFill>
              </a:rPr>
              <a:t>Symptom könnte auftreten?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FF00"/>
                </a:solidFill>
              </a:rPr>
              <a:t>Preaurikuläre Lymphadenopathie</a:t>
            </a:r>
          </a:p>
        </p:txBody>
      </p:sp>
      <p:sp>
        <p:nvSpPr>
          <p:cNvPr id="71701" name="Line 24">
            <a:extLst>
              <a:ext uri="{FF2B5EF4-FFF2-40B4-BE49-F238E27FC236}">
                <a16:creationId xmlns:a16="http://schemas.microsoft.com/office/drawing/2014/main" id="{74B59B32-C7A8-DA48-69D5-E3F2121462C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105400" y="5029200"/>
            <a:ext cx="812800" cy="76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02" name="Slide Number Placeholder 1">
            <a:extLst>
              <a:ext uri="{FF2B5EF4-FFF2-40B4-BE49-F238E27FC236}">
                <a16:creationId xmlns:a16="http://schemas.microsoft.com/office/drawing/2014/main" id="{B8D76ADD-2AD2-06EF-C6AF-22D4633C0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9A88210-78EB-4E62-8F8A-46EB47C314A3}" type="slidenum">
              <a:rPr lang="en-US" altLang="en-US" sz="1000" smtClean="0"/>
              <a:t>67</a:t>
            </a:fld>
            <a:endParaRPr lang="en-US" altLang="en-US" sz="1000"/>
          </a:p>
        </p:txBody>
      </p:sp>
      <p:sp>
        <p:nvSpPr>
          <p:cNvPr id="71703" name="TextBox 27">
            <a:extLst>
              <a:ext uri="{FF2B5EF4-FFF2-40B4-BE49-F238E27FC236}">
                <a16:creationId xmlns:a16="http://schemas.microsoft.com/office/drawing/2014/main" id="{09A9E3E1-30AE-1C21-87CD-4BA33B1706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1</a:t>
            </a:r>
            <a:r>
              <a:rPr lang="en-US" altLang="en-US" sz="1200" baseline="30000"/>
              <a:t>st</a:t>
            </a:r>
            <a:endParaRPr lang="en-US" altLang="en-US" sz="1800"/>
          </a:p>
        </p:txBody>
      </p:sp>
      <p:sp>
        <p:nvSpPr>
          <p:cNvPr id="71704" name="TextBox 28">
            <a:extLst>
              <a:ext uri="{FF2B5EF4-FFF2-40B4-BE49-F238E27FC236}">
                <a16:creationId xmlns:a16="http://schemas.microsoft.com/office/drawing/2014/main" id="{0AE01CF9-99EA-CDD6-18F0-8471C58A5F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2</a:t>
            </a:r>
            <a:r>
              <a:rPr lang="en-US" altLang="en-US" sz="1200" baseline="30000"/>
              <a:t>nd</a:t>
            </a:r>
            <a:endParaRPr lang="en-US" altLang="en-US" sz="1800"/>
          </a:p>
        </p:txBody>
      </p:sp>
      <p:sp>
        <p:nvSpPr>
          <p:cNvPr id="3" name="Text Box 17">
            <a:extLst>
              <a:ext uri="{FF2B5EF4-FFF2-40B4-BE49-F238E27FC236}">
                <a16:creationId xmlns:a16="http://schemas.microsoft.com/office/drawing/2014/main" id="{2F7224E7-7A54-5887-68CE-FA1AB4A910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Übertragung</a:t>
            </a:r>
            <a:r>
              <a:rPr lang="en-US" altLang="en-US" sz="1200" b="1" i="1" dirty="0">
                <a:solidFill>
                  <a:srgbClr val="0000FF"/>
                </a:solidFill>
              </a:rPr>
              <a:t> </a:t>
            </a:r>
            <a:r>
              <a:rPr lang="en-US" altLang="en-US" sz="1200" b="1" i="1" dirty="0" err="1">
                <a:solidFill>
                  <a:srgbClr val="0000FF"/>
                </a:solidFill>
              </a:rPr>
              <a:t>durch</a:t>
            </a:r>
            <a:r>
              <a:rPr lang="en-US" altLang="en-US" sz="1200" b="1" i="1" dirty="0">
                <a:solidFill>
                  <a:srgbClr val="0000FF"/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 und 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264344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CDC59-C24A-3883-9EB0-54F3DD2BDE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CA02AE01-E46C-7E20-C7BA-54EF14C25D7A}"/>
              </a:ext>
            </a:extLst>
          </p:cNvPr>
          <p:cNvSpPr/>
          <p:nvPr/>
        </p:nvSpPr>
        <p:spPr>
          <a:xfrm>
            <a:off x="822325" y="4486275"/>
            <a:ext cx="4273550" cy="22463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4AA74145-AD91-07D6-4260-45116561F1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71684" name="Line 3">
            <a:extLst>
              <a:ext uri="{FF2B5EF4-FFF2-40B4-BE49-F238E27FC236}">
                <a16:creationId xmlns:a16="http://schemas.microsoft.com/office/drawing/2014/main" id="{6215FE1B-2259-5B37-FDDC-971DAA2320F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85" name="Text Box 4">
            <a:extLst>
              <a:ext uri="{FF2B5EF4-FFF2-40B4-BE49-F238E27FC236}">
                <a16:creationId xmlns:a16="http://schemas.microsoft.com/office/drawing/2014/main" id="{A856D5F8-5EF9-0C2B-1DAC-38B243E2B3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Drei Augensyndrome</a:t>
            </a:r>
          </a:p>
        </p:txBody>
      </p:sp>
      <p:sp>
        <p:nvSpPr>
          <p:cNvPr id="71686" name="Line 6">
            <a:extLst>
              <a:ext uri="{FF2B5EF4-FFF2-40B4-BE49-F238E27FC236}">
                <a16:creationId xmlns:a16="http://schemas.microsoft.com/office/drawing/2014/main" id="{3DE58687-0374-7B72-4E33-2ABFE1E718D4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7" name="Rectangle 7">
            <a:extLst>
              <a:ext uri="{FF2B5EF4-FFF2-40B4-BE49-F238E27FC236}">
                <a16:creationId xmlns:a16="http://schemas.microsoft.com/office/drawing/2014/main" id="{CEC00C0E-2066-9638-F815-001AC81F2C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88" name="Text Box 8">
            <a:extLst>
              <a:ext uri="{FF2B5EF4-FFF2-40B4-BE49-F238E27FC236}">
                <a16:creationId xmlns:a16="http://schemas.microsoft.com/office/drawing/2014/main" id="{B3D71336-0802-CC0F-6757-5E4797AC40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chemeClr val="bg1">
                    <a:lumMod val="75000"/>
                  </a:schemeClr>
                </a:solidFill>
              </a:rPr>
              <a:t>Follikuläre Konjunktivitis</a:t>
            </a:r>
          </a:p>
        </p:txBody>
      </p:sp>
      <p:sp>
        <p:nvSpPr>
          <p:cNvPr id="71689" name="Text Box 9">
            <a:extLst>
              <a:ext uri="{FF2B5EF4-FFF2-40B4-BE49-F238E27FC236}">
                <a16:creationId xmlns:a16="http://schemas.microsoft.com/office/drawing/2014/main" id="{D11B0E1B-4626-C55D-8A2E-0902F0EA65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8200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--Leichte, vorübergehende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--Keine ärztliche Behandlung</a:t>
            </a:r>
          </a:p>
        </p:txBody>
      </p:sp>
      <p:sp>
        <p:nvSpPr>
          <p:cNvPr id="71690" name="Rectangle 10">
            <a:extLst>
              <a:ext uri="{FF2B5EF4-FFF2-40B4-BE49-F238E27FC236}">
                <a16:creationId xmlns:a16="http://schemas.microsoft.com/office/drawing/2014/main" id="{575A64BA-F3CA-1FE0-3FAD-976C5A1008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91" name="Text Box 11">
            <a:extLst>
              <a:ext uri="{FF2B5EF4-FFF2-40B4-BE49-F238E27FC236}">
                <a16:creationId xmlns:a16="http://schemas.microsoft.com/office/drawing/2014/main" id="{A1D88EDE-1080-C774-E912-145CF81F39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Pharyngokonjunktivales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Fieber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(PCF)</a:t>
            </a:r>
          </a:p>
        </p:txBody>
      </p:sp>
      <p:sp>
        <p:nvSpPr>
          <p:cNvPr id="71692" name="Text Box 12">
            <a:extLst>
              <a:ext uri="{FF2B5EF4-FFF2-40B4-BE49-F238E27FC236}">
                <a16:creationId xmlns:a16="http://schemas.microsoft.com/office/drawing/2014/main" id="{DABEC527-F363-BEC9-B7F5-E735522C2A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92990" cy="911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--Follikuläre Konjunktivitis 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Fieber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HA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--Ähnlich wie eine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Grippe</a:t>
            </a:r>
          </a:p>
        </p:txBody>
      </p:sp>
      <p:sp>
        <p:nvSpPr>
          <p:cNvPr id="71693" name="Line 13">
            <a:extLst>
              <a:ext uri="{FF2B5EF4-FFF2-40B4-BE49-F238E27FC236}">
                <a16:creationId xmlns:a16="http://schemas.microsoft.com/office/drawing/2014/main" id="{33F28157-F293-A1B1-B62C-5B7C563F1804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94" name="Rectangle 14">
            <a:extLst>
              <a:ext uri="{FF2B5EF4-FFF2-40B4-BE49-F238E27FC236}">
                <a16:creationId xmlns:a16="http://schemas.microsoft.com/office/drawing/2014/main" id="{26C0BE82-34C9-B76F-9C9C-ACCDA9129A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1695" name="Text Box 15">
            <a:extLst>
              <a:ext uri="{FF2B5EF4-FFF2-40B4-BE49-F238E27FC236}">
                <a16:creationId xmlns:a16="http://schemas.microsoft.com/office/drawing/2014/main" id="{A60B790F-8C7C-4072-1FCD-C2980E9323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Epidemische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Keratokonjunktivitis</a:t>
            </a:r>
            <a:r>
              <a:rPr lang="en-US" altLang="en-US" sz="1200" i="1" dirty="0"/>
              <a:t> </a:t>
            </a:r>
            <a:r>
              <a:rPr lang="en-US" altLang="en-US" sz="1200" dirty="0"/>
              <a:t>(EKC)</a:t>
            </a:r>
          </a:p>
        </p:txBody>
      </p:sp>
      <p:sp>
        <p:nvSpPr>
          <p:cNvPr id="71696" name="Text Box 16">
            <a:extLst>
              <a:ext uri="{FF2B5EF4-FFF2-40B4-BE49-F238E27FC236}">
                <a16:creationId xmlns:a16="http://schemas.microsoft.com/office/drawing/2014/main" id="{D7935DD6-562B-0B79-14FD-203F62A593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3774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--Kann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einer oberen 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Atemwegsinfektion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folgen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--Beteiligung des zweiten Auges innerhalb von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3–7 Tagen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--Stadien: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   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Schwere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   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--Behandlung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--Symptomatische Behandlung: ATs, kühle Kompressen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--Membranen: Ablösen </a:t>
            </a:r>
            <a:r>
              <a:rPr lang="en-US" altLang="en-US" sz="1200" dirty="0" err="1">
                <a:solidFill>
                  <a:srgbClr val="DDDDDD"/>
                </a:solidFill>
              </a:rPr>
              <a:t>alle vier Tage</a:t>
            </a:r>
            <a:r>
              <a:rPr lang="en-US" altLang="en-US" sz="1200" dirty="0">
                <a:solidFill>
                  <a:srgbClr val="DDDDDD"/>
                </a:solidFill>
              </a:rPr>
              <a:t>; +/- Steroide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--SEI: +/- Steroide</a:t>
            </a:r>
          </a:p>
        </p:txBody>
      </p:sp>
      <p:sp>
        <p:nvSpPr>
          <p:cNvPr id="71697" name="Text Box 17">
            <a:extLst>
              <a:ext uri="{FF2B5EF4-FFF2-40B4-BE49-F238E27FC236}">
                <a16:creationId xmlns:a16="http://schemas.microsoft.com/office/drawing/2014/main" id="{2B8E86F8-12F6-762C-3474-107947D9AD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 Woche</a:t>
            </a:r>
          </a:p>
        </p:txBody>
      </p:sp>
      <p:sp>
        <p:nvSpPr>
          <p:cNvPr id="71698" name="Line 18">
            <a:extLst>
              <a:ext uri="{FF2B5EF4-FFF2-40B4-BE49-F238E27FC236}">
                <a16:creationId xmlns:a16="http://schemas.microsoft.com/office/drawing/2014/main" id="{F932637A-F388-B339-64F4-C4B3A46FC092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9" name="Line 22">
            <a:extLst>
              <a:ext uri="{FF2B5EF4-FFF2-40B4-BE49-F238E27FC236}">
                <a16:creationId xmlns:a16="http://schemas.microsoft.com/office/drawing/2014/main" id="{2671AD4D-3F97-9E19-BAED-0B27B5A6BC51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00" name="Text Box 23">
            <a:extLst>
              <a:ext uri="{FF2B5EF4-FFF2-40B4-BE49-F238E27FC236}">
                <a16:creationId xmlns:a16="http://schemas.microsoft.com/office/drawing/2014/main" id="{99729164-6B9B-2184-550A-F5B1BD5E9D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4486275"/>
            <a:ext cx="4273927" cy="2246769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Worüber klagen die Patienten in diesem Stadium?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Tränenfluss, Fremdkörpergefühl, Lichtempfindlichkeit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Die Spaltlampenuntersuchung des vorderen Augenabschnitts zeigt…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0000FF"/>
                </a:solidFill>
              </a:rPr>
              <a:t>…punktförmige epitheliale Keratopathie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…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?</a:t>
            </a: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…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FFFF00"/>
                </a:solidFill>
              </a:rPr>
              <a:t>Welches </a:t>
            </a:r>
            <a:r>
              <a:rPr lang="en-US" altLang="en-US" sz="1200" i="1" dirty="0" err="1">
                <a:solidFill>
                  <a:srgbClr val="FFFF00"/>
                </a:solidFill>
              </a:rPr>
              <a:t>nicht-okulare </a:t>
            </a:r>
            <a:r>
              <a:rPr lang="en-US" altLang="en-US" sz="1200" i="1" dirty="0">
                <a:solidFill>
                  <a:srgbClr val="FFFF00"/>
                </a:solidFill>
              </a:rPr>
              <a:t>Symptom könnte auftreten?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FF00"/>
                </a:solidFill>
              </a:rPr>
              <a:t>Preaurikuläre Lymphadenopathie</a:t>
            </a:r>
          </a:p>
        </p:txBody>
      </p:sp>
      <p:sp>
        <p:nvSpPr>
          <p:cNvPr id="71701" name="Line 24">
            <a:extLst>
              <a:ext uri="{FF2B5EF4-FFF2-40B4-BE49-F238E27FC236}">
                <a16:creationId xmlns:a16="http://schemas.microsoft.com/office/drawing/2014/main" id="{975EE157-97AF-C007-E193-9F71F9BBA77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105400" y="5029200"/>
            <a:ext cx="812800" cy="76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02" name="Slide Number Placeholder 1">
            <a:extLst>
              <a:ext uri="{FF2B5EF4-FFF2-40B4-BE49-F238E27FC236}">
                <a16:creationId xmlns:a16="http://schemas.microsoft.com/office/drawing/2014/main" id="{7DC0BD94-4943-A54F-DE6F-CDE6B4DD3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9A88210-78EB-4E62-8F8A-46EB47C314A3}" type="slidenum">
              <a:rPr lang="en-US" altLang="en-US" sz="1000" smtClean="0"/>
              <a:t>68</a:t>
            </a:fld>
            <a:endParaRPr lang="en-US" altLang="en-US" sz="1000"/>
          </a:p>
        </p:txBody>
      </p:sp>
      <p:sp>
        <p:nvSpPr>
          <p:cNvPr id="71703" name="TextBox 27">
            <a:extLst>
              <a:ext uri="{FF2B5EF4-FFF2-40B4-BE49-F238E27FC236}">
                <a16:creationId xmlns:a16="http://schemas.microsoft.com/office/drawing/2014/main" id="{4087DC78-5FB5-0CC0-7830-1D7A2101C8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</a:t>
            </a:r>
            <a:r>
              <a:rPr lang="en-US" altLang="en-US" sz="1200" baseline="30000">
                <a:solidFill>
                  <a:schemeClr val="bg1">
                    <a:lumMod val="75000"/>
                  </a:schemeClr>
                </a:solidFill>
              </a:rPr>
              <a:t>st</a:t>
            </a: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4" name="TextBox 28">
            <a:extLst>
              <a:ext uri="{FF2B5EF4-FFF2-40B4-BE49-F238E27FC236}">
                <a16:creationId xmlns:a16="http://schemas.microsoft.com/office/drawing/2014/main" id="{FFC01EED-5AEB-52A4-45C1-573E9A68F9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2</a:t>
            </a:r>
            <a:r>
              <a:rPr lang="en-US" altLang="en-US" sz="1200" baseline="30000">
                <a:solidFill>
                  <a:schemeClr val="bg1">
                    <a:lumMod val="75000"/>
                  </a:schemeClr>
                </a:solidFill>
              </a:rPr>
              <a:t>nd</a:t>
            </a: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" name="Text Box 17">
            <a:extLst>
              <a:ext uri="{FF2B5EF4-FFF2-40B4-BE49-F238E27FC236}">
                <a16:creationId xmlns:a16="http://schemas.microsoft.com/office/drawing/2014/main" id="{1BDFA2CF-24E8-51A9-135F-04E22D76DF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Übertragung</a:t>
            </a:r>
            <a:r>
              <a:rPr lang="en-US" altLang="en-US" sz="1200" b="1" i="1" dirty="0">
                <a:solidFill>
                  <a:srgbClr val="0000FF"/>
                </a:solidFill>
              </a:rPr>
              <a:t> </a:t>
            </a:r>
            <a:r>
              <a:rPr lang="en-US" altLang="en-US" sz="1200" b="1" i="1" dirty="0" err="1">
                <a:solidFill>
                  <a:srgbClr val="0000FF"/>
                </a:solidFill>
              </a:rPr>
              <a:t>durch</a:t>
            </a:r>
            <a:r>
              <a:rPr lang="en-US" altLang="en-US" sz="1200" b="1" i="1" dirty="0">
                <a:solidFill>
                  <a:srgbClr val="0000FF"/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 und 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B69CEB-6F0C-C20F-1E94-1BAE468D5CAF}"/>
              </a:ext>
            </a:extLst>
          </p:cNvPr>
          <p:cNvSpPr txBox="1"/>
          <p:nvPr/>
        </p:nvSpPr>
        <p:spPr>
          <a:xfrm>
            <a:off x="2335213" y="4139624"/>
            <a:ext cx="5230018" cy="1169551"/>
          </a:xfrm>
          <a:prstGeom prst="rect">
            <a:avLst/>
          </a:prstGeom>
          <a:solidFill>
            <a:schemeClr val="accent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Ist dies der Umfang der Hornhautbeteiligung zum jetzigen Zeitpunkt der </a:t>
            </a:r>
            <a:r>
              <a:rPr lang="en-US" sz="1200" i="1" dirty="0" err="1"/>
              <a:t>Erkrankung</a:t>
            </a:r>
            <a:r>
              <a:rPr lang="en-US" sz="1200" i="1" dirty="0"/>
              <a:t>? Beachten Sie, dass ich nicht von den </a:t>
            </a:r>
            <a:r>
              <a:rPr lang="en-US" sz="1200" i="1" dirty="0" err="1"/>
              <a:t>bekannten Symptomen</a:t>
            </a:r>
            <a:r>
              <a:rPr lang="en-US" sz="1200" i="1" dirty="0"/>
              <a:t> spreche – diese treten erst später im Verlauf auf, und wir werden gleich darauf zu sprechen kommen.</a:t>
            </a:r>
          </a:p>
          <a:p>
            <a:r>
              <a:rPr lang="en-US" sz="1200" dirty="0">
                <a:solidFill>
                  <a:schemeClr val="accent5"/>
                </a:solidFill>
              </a:rPr>
              <a:t>Leider nein – bei Patienten können zu diesem Zeitpunkt große geografische Hornhauterosionen auftreten, die mehrere Tage andauern</a:t>
            </a:r>
          </a:p>
        </p:txBody>
      </p:sp>
    </p:spTree>
    <p:extLst>
      <p:ext uri="{BB962C8B-B14F-4D97-AF65-F5344CB8AC3E}">
        <p14:creationId xmlns:p14="http://schemas.microsoft.com/office/powerpoint/2010/main" val="184388789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7A4893-69F9-F8ED-38A6-EBACAA78F5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B4B0E093-26BF-368B-51B2-831BD11FD43B}"/>
              </a:ext>
            </a:extLst>
          </p:cNvPr>
          <p:cNvSpPr/>
          <p:nvPr/>
        </p:nvSpPr>
        <p:spPr>
          <a:xfrm>
            <a:off x="822325" y="4486275"/>
            <a:ext cx="4273550" cy="22463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86ACF915-9F14-2B0B-5DBA-8DD4A5CDAF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71684" name="Line 3">
            <a:extLst>
              <a:ext uri="{FF2B5EF4-FFF2-40B4-BE49-F238E27FC236}">
                <a16:creationId xmlns:a16="http://schemas.microsoft.com/office/drawing/2014/main" id="{E961722E-4D04-D5D7-CB13-CB77836D104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85" name="Text Box 4">
            <a:extLst>
              <a:ext uri="{FF2B5EF4-FFF2-40B4-BE49-F238E27FC236}">
                <a16:creationId xmlns:a16="http://schemas.microsoft.com/office/drawing/2014/main" id="{EABD9F51-9A87-2E75-2508-C3004FEE1C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Drei Augensyndrome</a:t>
            </a:r>
          </a:p>
        </p:txBody>
      </p:sp>
      <p:sp>
        <p:nvSpPr>
          <p:cNvPr id="71686" name="Line 6">
            <a:extLst>
              <a:ext uri="{FF2B5EF4-FFF2-40B4-BE49-F238E27FC236}">
                <a16:creationId xmlns:a16="http://schemas.microsoft.com/office/drawing/2014/main" id="{2DC1690A-E4FD-3DC7-9B2C-CDFC8C5879B6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7" name="Rectangle 7">
            <a:extLst>
              <a:ext uri="{FF2B5EF4-FFF2-40B4-BE49-F238E27FC236}">
                <a16:creationId xmlns:a16="http://schemas.microsoft.com/office/drawing/2014/main" id="{2FFF1F17-672A-470F-9464-4A6506F8DC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88" name="Text Box 8">
            <a:extLst>
              <a:ext uri="{FF2B5EF4-FFF2-40B4-BE49-F238E27FC236}">
                <a16:creationId xmlns:a16="http://schemas.microsoft.com/office/drawing/2014/main" id="{36272689-69F3-2752-FDC8-3D38FE3C73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chemeClr val="bg1">
                    <a:lumMod val="75000"/>
                  </a:schemeClr>
                </a:solidFill>
              </a:rPr>
              <a:t>Follikuläre Konjunktivitis</a:t>
            </a:r>
          </a:p>
        </p:txBody>
      </p:sp>
      <p:sp>
        <p:nvSpPr>
          <p:cNvPr id="71689" name="Text Box 9">
            <a:extLst>
              <a:ext uri="{FF2B5EF4-FFF2-40B4-BE49-F238E27FC236}">
                <a16:creationId xmlns:a16="http://schemas.microsoft.com/office/drawing/2014/main" id="{8A71FFDF-9B03-D666-E044-503A0FA6B3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8200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--Leichte, vorübergehende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--Keine ärztliche Behandlung</a:t>
            </a:r>
          </a:p>
        </p:txBody>
      </p:sp>
      <p:sp>
        <p:nvSpPr>
          <p:cNvPr id="71690" name="Rectangle 10">
            <a:extLst>
              <a:ext uri="{FF2B5EF4-FFF2-40B4-BE49-F238E27FC236}">
                <a16:creationId xmlns:a16="http://schemas.microsoft.com/office/drawing/2014/main" id="{05FA8D74-2222-99B5-0764-159CD6AE71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91" name="Text Box 11">
            <a:extLst>
              <a:ext uri="{FF2B5EF4-FFF2-40B4-BE49-F238E27FC236}">
                <a16:creationId xmlns:a16="http://schemas.microsoft.com/office/drawing/2014/main" id="{83217E4B-BD6B-A48F-D3AD-CA502DF78A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Pharyngokonjunktivales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Fieber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(PCF)</a:t>
            </a:r>
          </a:p>
        </p:txBody>
      </p:sp>
      <p:sp>
        <p:nvSpPr>
          <p:cNvPr id="71692" name="Text Box 12">
            <a:extLst>
              <a:ext uri="{FF2B5EF4-FFF2-40B4-BE49-F238E27FC236}">
                <a16:creationId xmlns:a16="http://schemas.microsoft.com/office/drawing/2014/main" id="{FDDF5F5B-3D21-13A9-5104-6FA4673F96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92990" cy="911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--Follikuläre Konjunktivitis 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Fieber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HA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--Ähnlich wie eine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Grippe</a:t>
            </a:r>
          </a:p>
        </p:txBody>
      </p:sp>
      <p:sp>
        <p:nvSpPr>
          <p:cNvPr id="71693" name="Line 13">
            <a:extLst>
              <a:ext uri="{FF2B5EF4-FFF2-40B4-BE49-F238E27FC236}">
                <a16:creationId xmlns:a16="http://schemas.microsoft.com/office/drawing/2014/main" id="{77FAC41C-BD83-05F2-2EB7-AD3677874C58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94" name="Rectangle 14">
            <a:extLst>
              <a:ext uri="{FF2B5EF4-FFF2-40B4-BE49-F238E27FC236}">
                <a16:creationId xmlns:a16="http://schemas.microsoft.com/office/drawing/2014/main" id="{B1319571-289B-0356-DEC7-0537D24D7D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1695" name="Text Box 15">
            <a:extLst>
              <a:ext uri="{FF2B5EF4-FFF2-40B4-BE49-F238E27FC236}">
                <a16:creationId xmlns:a16="http://schemas.microsoft.com/office/drawing/2014/main" id="{B6CAE6AB-2090-E194-8B41-4BD40E7B89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Epidemische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Keratokonjunktivitis</a:t>
            </a:r>
            <a:r>
              <a:rPr lang="en-US" altLang="en-US" sz="1200" i="1" dirty="0"/>
              <a:t> </a:t>
            </a:r>
            <a:r>
              <a:rPr lang="en-US" altLang="en-US" sz="1200" dirty="0"/>
              <a:t>(EKC)</a:t>
            </a:r>
          </a:p>
        </p:txBody>
      </p:sp>
      <p:sp>
        <p:nvSpPr>
          <p:cNvPr id="71696" name="Text Box 16">
            <a:extLst>
              <a:ext uri="{FF2B5EF4-FFF2-40B4-BE49-F238E27FC236}">
                <a16:creationId xmlns:a16="http://schemas.microsoft.com/office/drawing/2014/main" id="{559C584F-52D5-7163-CD99-6457A34BD8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3774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Kann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einer oberen Atemwegsinfektion (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URTI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)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folgen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--Beteiligung des zweiten Auges innerhalb von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3–7 Tagen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--Stadien: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   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Schwere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   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--Behandlung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--Symptomatische Behandlung: ATs, kühle Kompressen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--Membranen: Abziehen </a:t>
            </a:r>
            <a:r>
              <a:rPr lang="en-US" altLang="en-US" sz="1200" dirty="0" err="1">
                <a:solidFill>
                  <a:srgbClr val="DDDDDD"/>
                </a:solidFill>
              </a:rPr>
              <a:t>alle vier Tage</a:t>
            </a:r>
            <a:r>
              <a:rPr lang="en-US" altLang="en-US" sz="1200" dirty="0">
                <a:solidFill>
                  <a:srgbClr val="DDDDDD"/>
                </a:solidFill>
              </a:rPr>
              <a:t>; +/- Steroide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--SEI: +/- Steroide</a:t>
            </a:r>
          </a:p>
        </p:txBody>
      </p:sp>
      <p:sp>
        <p:nvSpPr>
          <p:cNvPr id="71697" name="Text Box 17">
            <a:extLst>
              <a:ext uri="{FF2B5EF4-FFF2-40B4-BE49-F238E27FC236}">
                <a16:creationId xmlns:a16="http://schemas.microsoft.com/office/drawing/2014/main" id="{4EBF25FB-A146-ADD2-1239-0090757E5D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 Woche</a:t>
            </a:r>
          </a:p>
        </p:txBody>
      </p:sp>
      <p:sp>
        <p:nvSpPr>
          <p:cNvPr id="71698" name="Line 18">
            <a:extLst>
              <a:ext uri="{FF2B5EF4-FFF2-40B4-BE49-F238E27FC236}">
                <a16:creationId xmlns:a16="http://schemas.microsoft.com/office/drawing/2014/main" id="{86249C7D-2166-9A7E-1AFE-3E72D830E7A4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9" name="Line 22">
            <a:extLst>
              <a:ext uri="{FF2B5EF4-FFF2-40B4-BE49-F238E27FC236}">
                <a16:creationId xmlns:a16="http://schemas.microsoft.com/office/drawing/2014/main" id="{82D6AF85-CE1D-4278-1F3B-55C969A26C39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00" name="Text Box 23">
            <a:extLst>
              <a:ext uri="{FF2B5EF4-FFF2-40B4-BE49-F238E27FC236}">
                <a16:creationId xmlns:a16="http://schemas.microsoft.com/office/drawing/2014/main" id="{1E2792D1-D6F3-9238-DF53-C5E3EC03D1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4486275"/>
            <a:ext cx="4273927" cy="2246769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Worüber klagen die Patienten in diesem Stadium?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Tränenfluss, Fremdkörpergefühl, Lichtempfindlichkeit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Die Spaltlampenuntersuchung des vorderen Augenabschnitts zeigt…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0000FF"/>
                </a:solidFill>
              </a:rPr>
              <a:t>…punktförmige epitheliale Keratopathie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…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?</a:t>
            </a: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…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FFFF00"/>
                </a:solidFill>
              </a:rPr>
              <a:t>Welches </a:t>
            </a:r>
            <a:r>
              <a:rPr lang="en-US" altLang="en-US" sz="1200" i="1" dirty="0" err="1">
                <a:solidFill>
                  <a:srgbClr val="FFFF00"/>
                </a:solidFill>
              </a:rPr>
              <a:t>nicht-okulare </a:t>
            </a:r>
            <a:r>
              <a:rPr lang="en-US" altLang="en-US" sz="1200" i="1" dirty="0">
                <a:solidFill>
                  <a:srgbClr val="FFFF00"/>
                </a:solidFill>
              </a:rPr>
              <a:t>Symptom könnte auftreten?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FF00"/>
                </a:solidFill>
              </a:rPr>
              <a:t>Preaurikuläre Lymphadenopathie</a:t>
            </a:r>
          </a:p>
        </p:txBody>
      </p:sp>
      <p:sp>
        <p:nvSpPr>
          <p:cNvPr id="71701" name="Line 24">
            <a:extLst>
              <a:ext uri="{FF2B5EF4-FFF2-40B4-BE49-F238E27FC236}">
                <a16:creationId xmlns:a16="http://schemas.microsoft.com/office/drawing/2014/main" id="{26890359-DFD8-B06C-5595-40E86C72543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105400" y="5029200"/>
            <a:ext cx="812800" cy="76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02" name="Slide Number Placeholder 1">
            <a:extLst>
              <a:ext uri="{FF2B5EF4-FFF2-40B4-BE49-F238E27FC236}">
                <a16:creationId xmlns:a16="http://schemas.microsoft.com/office/drawing/2014/main" id="{B1D508F3-8F97-D0BA-6022-74D1E6D31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9A88210-78EB-4E62-8F8A-46EB47C314A3}" type="slidenum">
              <a:rPr lang="en-US" altLang="en-US" sz="1000" smtClean="0"/>
              <a:t>69</a:t>
            </a:fld>
            <a:endParaRPr lang="en-US" altLang="en-US" sz="1000"/>
          </a:p>
        </p:txBody>
      </p:sp>
      <p:sp>
        <p:nvSpPr>
          <p:cNvPr id="71703" name="TextBox 27">
            <a:extLst>
              <a:ext uri="{FF2B5EF4-FFF2-40B4-BE49-F238E27FC236}">
                <a16:creationId xmlns:a16="http://schemas.microsoft.com/office/drawing/2014/main" id="{B59549E0-44FA-64CA-E303-BC3918F879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</a:t>
            </a:r>
            <a:r>
              <a:rPr lang="en-US" altLang="en-US" sz="1200" baseline="30000">
                <a:solidFill>
                  <a:schemeClr val="bg1">
                    <a:lumMod val="75000"/>
                  </a:schemeClr>
                </a:solidFill>
              </a:rPr>
              <a:t>st</a:t>
            </a: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4" name="TextBox 28">
            <a:extLst>
              <a:ext uri="{FF2B5EF4-FFF2-40B4-BE49-F238E27FC236}">
                <a16:creationId xmlns:a16="http://schemas.microsoft.com/office/drawing/2014/main" id="{646C729A-4016-CE9E-BFED-7D7FC3FCEA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2</a:t>
            </a:r>
            <a:r>
              <a:rPr lang="en-US" altLang="en-US" sz="1200" baseline="30000">
                <a:solidFill>
                  <a:schemeClr val="bg1">
                    <a:lumMod val="75000"/>
                  </a:schemeClr>
                </a:solidFill>
              </a:rPr>
              <a:t>nd</a:t>
            </a: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" name="Text Box 17">
            <a:extLst>
              <a:ext uri="{FF2B5EF4-FFF2-40B4-BE49-F238E27FC236}">
                <a16:creationId xmlns:a16="http://schemas.microsoft.com/office/drawing/2014/main" id="{ABC2EC2E-4666-E7BB-34DC-41A8842FFC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Übertragung</a:t>
            </a:r>
            <a:r>
              <a:rPr lang="en-US" altLang="en-US" sz="1200" b="1" i="1" dirty="0">
                <a:solidFill>
                  <a:srgbClr val="0000FF"/>
                </a:solidFill>
              </a:rPr>
              <a:t> </a:t>
            </a:r>
            <a:r>
              <a:rPr lang="en-US" altLang="en-US" sz="1200" b="1" i="1" dirty="0" err="1">
                <a:solidFill>
                  <a:srgbClr val="0000FF"/>
                </a:solidFill>
              </a:rPr>
              <a:t>durch</a:t>
            </a:r>
            <a:r>
              <a:rPr lang="en-US" altLang="en-US" sz="1200" b="1" i="1" dirty="0">
                <a:solidFill>
                  <a:srgbClr val="0000FF"/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 und 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3B89505-9509-B1F5-BBB6-36A1C9401E08}"/>
              </a:ext>
            </a:extLst>
          </p:cNvPr>
          <p:cNvSpPr txBox="1"/>
          <p:nvPr/>
        </p:nvSpPr>
        <p:spPr>
          <a:xfrm>
            <a:off x="2335213" y="4139624"/>
            <a:ext cx="5230018" cy="1169551"/>
          </a:xfrm>
          <a:prstGeom prst="rect">
            <a:avLst/>
          </a:prstGeom>
          <a:solidFill>
            <a:schemeClr val="accent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Ist dies der Umfang der Hornhautbeteiligung zum jetzigen Zeitpunkt der </a:t>
            </a:r>
            <a:r>
              <a:rPr lang="en-US" sz="1200" i="1" dirty="0" err="1"/>
              <a:t>Erkrankung</a:t>
            </a:r>
            <a:r>
              <a:rPr lang="en-US" sz="1200" i="1" dirty="0"/>
              <a:t>? Beachten Sie, dass ich nicht von den </a:t>
            </a:r>
            <a:r>
              <a:rPr lang="en-US" sz="1200" i="1" dirty="0" err="1"/>
              <a:t>bekannten Symptomen</a:t>
            </a:r>
            <a:r>
              <a:rPr lang="en-US" sz="1200" i="1" dirty="0"/>
              <a:t> spreche – diese treten erst später im Verlauf auf, und wir werden gleich darauf zu sprechen kommen.</a:t>
            </a:r>
          </a:p>
          <a:p>
            <a:r>
              <a:rPr lang="en-US" sz="1200" dirty="0"/>
              <a:t>Leider nein – bei Patienten kann es zu diesem Zeitpunkt zu großen geografischen Hornhauterosionen kommen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4" name="Rectangle 23">
            <a:extLst>
              <a:ext uri="{FF2B5EF4-FFF2-40B4-BE49-F238E27FC236}">
                <a16:creationId xmlns:a16="http://schemas.microsoft.com/office/drawing/2014/main" id="{2334AC51-ECAB-B671-F92E-807ECDFA86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53902" y="5070121"/>
            <a:ext cx="2294298" cy="228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ts val="7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zwei Wörter</a:t>
            </a:r>
          </a:p>
        </p:txBody>
      </p:sp>
    </p:spTree>
    <p:extLst>
      <p:ext uri="{BB962C8B-B14F-4D97-AF65-F5344CB8AC3E}">
        <p14:creationId xmlns:p14="http://schemas.microsoft.com/office/powerpoint/2010/main" val="38432286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DF3ECD-D56D-DEA1-3EC6-6CE19B4735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>
            <a:extLst>
              <a:ext uri="{FF2B5EF4-FFF2-40B4-BE49-F238E27FC236}">
                <a16:creationId xmlns:a16="http://schemas.microsoft.com/office/drawing/2014/main" id="{6E79F207-EFD5-455B-79E4-EB080BB84BE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6148" name="Slide Number Placeholder 1">
            <a:extLst>
              <a:ext uri="{FF2B5EF4-FFF2-40B4-BE49-F238E27FC236}">
                <a16:creationId xmlns:a16="http://schemas.microsoft.com/office/drawing/2014/main" id="{2C6C373E-3CBD-890E-5C03-36F37421B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2A0B983-D245-402D-A9C2-276FA68C592B}" type="slidenum">
              <a:rPr lang="en-US" altLang="en-US" sz="1000" smtClean="0"/>
              <a:t>7</a:t>
            </a:fld>
            <a:endParaRPr lang="en-US" altLang="en-US" sz="1000"/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4A47DEDE-6A74-F4E3-62D5-BD787C60CB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8843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>
                <a:solidFill>
                  <a:srgbClr val="0000FF"/>
                </a:solidFill>
              </a:rPr>
              <a:t>Übertragung durch…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Kontakt mit Augen- und Atemwegssekreten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Gegenstände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…kontaminierte Schwimmbäder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E09D21-2A5E-EFCC-4AC5-6B20C4F5E748}"/>
              </a:ext>
            </a:extLst>
          </p:cNvPr>
          <p:cNvSpPr txBox="1"/>
          <p:nvPr/>
        </p:nvSpPr>
        <p:spPr>
          <a:xfrm>
            <a:off x="4607859" y="1466813"/>
            <a:ext cx="1939955" cy="30777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latin typeface="Segoe Script" panose="030B0504020000000003" pitchFamily="66" charset="0"/>
              </a:rPr>
              <a:t>…den Augenarzt?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E410F1A-6E18-A4F9-8A2A-771A79AEF2AC}"/>
              </a:ext>
            </a:extLst>
          </p:cNvPr>
          <p:cNvSpPr txBox="1"/>
          <p:nvPr/>
        </p:nvSpPr>
        <p:spPr>
          <a:xfrm>
            <a:off x="1981200" y="2013582"/>
            <a:ext cx="6591869" cy="584775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Ist eine Adeno-Konjunktivitis durch routinemäßige Augenuntersuchungen übertragbar?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Oh ja, am häufigsten bei </a:t>
            </a:r>
            <a:r>
              <a:rPr lang="en-US" sz="1200" b="1" dirty="0"/>
              <a:t>der Applanationstonometrie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und der Tropfengabe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6337C9-C006-F654-B0F2-14B70120B796}"/>
              </a:ext>
            </a:extLst>
          </p:cNvPr>
          <p:cNvSpPr txBox="1"/>
          <p:nvPr/>
        </p:nvSpPr>
        <p:spPr>
          <a:xfrm>
            <a:off x="2220305" y="2802431"/>
            <a:ext cx="6543779" cy="394980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Ich wische </a:t>
            </a:r>
            <a:r>
              <a:rPr lang="en-US" sz="1200" i="1" dirty="0" err="1">
                <a:solidFill>
                  <a:srgbClr val="0000FF"/>
                </a:solidFill>
              </a:rPr>
              <a:t>meine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Goldmann-Prismen</a:t>
            </a:r>
            <a:r>
              <a:rPr lang="en-US" sz="1200" i="1" dirty="0">
                <a:solidFill>
                  <a:srgbClr val="0000FF"/>
                </a:solidFill>
              </a:rPr>
              <a:t> immer mit einem Alkoholtupfer ab, also kein Grund zur Sorge, oder?</a:t>
            </a:r>
          </a:p>
        </p:txBody>
      </p:sp>
    </p:spTree>
    <p:extLst>
      <p:ext uri="{BB962C8B-B14F-4D97-AF65-F5344CB8AC3E}">
        <p14:creationId xmlns:p14="http://schemas.microsoft.com/office/powerpoint/2010/main" val="209763295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7438F3-7908-31A5-102F-4890CCF7F5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CABC3B26-A5EA-C7AB-C5DD-A6F808E142FD}"/>
              </a:ext>
            </a:extLst>
          </p:cNvPr>
          <p:cNvSpPr/>
          <p:nvPr/>
        </p:nvSpPr>
        <p:spPr>
          <a:xfrm>
            <a:off x="822325" y="4486275"/>
            <a:ext cx="4273550" cy="22463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E11CE425-5453-EDA7-D893-AE5F84BE70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71684" name="Line 3">
            <a:extLst>
              <a:ext uri="{FF2B5EF4-FFF2-40B4-BE49-F238E27FC236}">
                <a16:creationId xmlns:a16="http://schemas.microsoft.com/office/drawing/2014/main" id="{35B8DC02-7562-A242-CEB2-0C5EDBB16AA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85" name="Text Box 4">
            <a:extLst>
              <a:ext uri="{FF2B5EF4-FFF2-40B4-BE49-F238E27FC236}">
                <a16:creationId xmlns:a16="http://schemas.microsoft.com/office/drawing/2014/main" id="{2213B15F-EB28-840F-9027-D9A0D49B85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Drei Augensyndrome</a:t>
            </a:r>
          </a:p>
        </p:txBody>
      </p:sp>
      <p:sp>
        <p:nvSpPr>
          <p:cNvPr id="71686" name="Line 6">
            <a:extLst>
              <a:ext uri="{FF2B5EF4-FFF2-40B4-BE49-F238E27FC236}">
                <a16:creationId xmlns:a16="http://schemas.microsoft.com/office/drawing/2014/main" id="{AE3452E1-4996-C203-424A-BF83BE0F00EB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7" name="Rectangle 7">
            <a:extLst>
              <a:ext uri="{FF2B5EF4-FFF2-40B4-BE49-F238E27FC236}">
                <a16:creationId xmlns:a16="http://schemas.microsoft.com/office/drawing/2014/main" id="{9A113BE2-9546-E87A-DA0E-56FF7A0CF5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88" name="Text Box 8">
            <a:extLst>
              <a:ext uri="{FF2B5EF4-FFF2-40B4-BE49-F238E27FC236}">
                <a16:creationId xmlns:a16="http://schemas.microsoft.com/office/drawing/2014/main" id="{F09B16B5-086D-C0C2-6BB6-A73907BC2C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chemeClr val="bg1">
                    <a:lumMod val="75000"/>
                  </a:schemeClr>
                </a:solidFill>
              </a:rPr>
              <a:t>Follikuläre Konjunktivitis</a:t>
            </a:r>
          </a:p>
        </p:txBody>
      </p:sp>
      <p:sp>
        <p:nvSpPr>
          <p:cNvPr id="71689" name="Text Box 9">
            <a:extLst>
              <a:ext uri="{FF2B5EF4-FFF2-40B4-BE49-F238E27FC236}">
                <a16:creationId xmlns:a16="http://schemas.microsoft.com/office/drawing/2014/main" id="{DE999D75-F1C5-C67F-8BF5-25DA151719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8200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--Leichte, vorübergehende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--Keine ärztliche Behandlung</a:t>
            </a:r>
          </a:p>
        </p:txBody>
      </p:sp>
      <p:sp>
        <p:nvSpPr>
          <p:cNvPr id="71690" name="Rectangle 10">
            <a:extLst>
              <a:ext uri="{FF2B5EF4-FFF2-40B4-BE49-F238E27FC236}">
                <a16:creationId xmlns:a16="http://schemas.microsoft.com/office/drawing/2014/main" id="{2E317CC2-0381-73BA-4B32-EC237787EC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91" name="Text Box 11">
            <a:extLst>
              <a:ext uri="{FF2B5EF4-FFF2-40B4-BE49-F238E27FC236}">
                <a16:creationId xmlns:a16="http://schemas.microsoft.com/office/drawing/2014/main" id="{10813015-E043-3A9B-57AD-9D0074437B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Pharyngokonjunktivales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Fieber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(PCF)</a:t>
            </a:r>
          </a:p>
        </p:txBody>
      </p:sp>
      <p:sp>
        <p:nvSpPr>
          <p:cNvPr id="71692" name="Text Box 12">
            <a:extLst>
              <a:ext uri="{FF2B5EF4-FFF2-40B4-BE49-F238E27FC236}">
                <a16:creationId xmlns:a16="http://schemas.microsoft.com/office/drawing/2014/main" id="{B34408BE-771E-2EED-50AC-1641AE92D4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92990" cy="911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--Follikuläre Konjunktivitis 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Fieber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HA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--Ähnlich wie eine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Grippe</a:t>
            </a:r>
          </a:p>
        </p:txBody>
      </p:sp>
      <p:sp>
        <p:nvSpPr>
          <p:cNvPr id="71693" name="Line 13">
            <a:extLst>
              <a:ext uri="{FF2B5EF4-FFF2-40B4-BE49-F238E27FC236}">
                <a16:creationId xmlns:a16="http://schemas.microsoft.com/office/drawing/2014/main" id="{78F3090C-880C-7579-DF1B-AC8F36A26DE6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94" name="Rectangle 14">
            <a:extLst>
              <a:ext uri="{FF2B5EF4-FFF2-40B4-BE49-F238E27FC236}">
                <a16:creationId xmlns:a16="http://schemas.microsoft.com/office/drawing/2014/main" id="{3C0ABE61-3B7C-D5A4-0865-5D4B105B11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1695" name="Text Box 15">
            <a:extLst>
              <a:ext uri="{FF2B5EF4-FFF2-40B4-BE49-F238E27FC236}">
                <a16:creationId xmlns:a16="http://schemas.microsoft.com/office/drawing/2014/main" id="{C1C70645-BBF2-6192-486C-E0425FB560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Epidemische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Keratokonjunktivitis</a:t>
            </a:r>
            <a:r>
              <a:rPr lang="en-US" altLang="en-US" sz="1200" i="1" dirty="0"/>
              <a:t> </a:t>
            </a:r>
            <a:r>
              <a:rPr lang="en-US" altLang="en-US" sz="1200" dirty="0"/>
              <a:t>(EKC)</a:t>
            </a:r>
          </a:p>
        </p:txBody>
      </p:sp>
      <p:sp>
        <p:nvSpPr>
          <p:cNvPr id="71696" name="Text Box 16">
            <a:extLst>
              <a:ext uri="{FF2B5EF4-FFF2-40B4-BE49-F238E27FC236}">
                <a16:creationId xmlns:a16="http://schemas.microsoft.com/office/drawing/2014/main" id="{12759F12-E53C-3E03-53C0-F2E18A9F3B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3774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--Kann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einer oberen 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Atemwegsinfektion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folgen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--Beteiligung des zweiten Auges innerhalb von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3–7 Tagen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--Stadien: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   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Schwere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   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--Behandlung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--Symptomatische Behandlung: ATs, kühle Kompressen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--Membranen: Abziehen </a:t>
            </a:r>
            <a:r>
              <a:rPr lang="en-US" altLang="en-US" sz="1200" dirty="0" err="1">
                <a:solidFill>
                  <a:srgbClr val="DDDDDD"/>
                </a:solidFill>
              </a:rPr>
              <a:t>alle vier Tage</a:t>
            </a:r>
            <a:r>
              <a:rPr lang="en-US" altLang="en-US" sz="1200" dirty="0">
                <a:solidFill>
                  <a:srgbClr val="DDDDDD"/>
                </a:solidFill>
              </a:rPr>
              <a:t>; +/- Steroide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--SEI: +/- Steroide</a:t>
            </a:r>
          </a:p>
        </p:txBody>
      </p:sp>
      <p:sp>
        <p:nvSpPr>
          <p:cNvPr id="71697" name="Text Box 17">
            <a:extLst>
              <a:ext uri="{FF2B5EF4-FFF2-40B4-BE49-F238E27FC236}">
                <a16:creationId xmlns:a16="http://schemas.microsoft.com/office/drawing/2014/main" id="{159EAD6D-E189-72F8-2006-D7545A25ED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 Woche</a:t>
            </a:r>
          </a:p>
        </p:txBody>
      </p:sp>
      <p:sp>
        <p:nvSpPr>
          <p:cNvPr id="71698" name="Line 18">
            <a:extLst>
              <a:ext uri="{FF2B5EF4-FFF2-40B4-BE49-F238E27FC236}">
                <a16:creationId xmlns:a16="http://schemas.microsoft.com/office/drawing/2014/main" id="{DF732C63-E966-75D1-E067-5A879617EAE5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9" name="Line 22">
            <a:extLst>
              <a:ext uri="{FF2B5EF4-FFF2-40B4-BE49-F238E27FC236}">
                <a16:creationId xmlns:a16="http://schemas.microsoft.com/office/drawing/2014/main" id="{F06AAFF2-AEC2-DD1D-1224-8E24DC945DB5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00" name="Text Box 23">
            <a:extLst>
              <a:ext uri="{FF2B5EF4-FFF2-40B4-BE49-F238E27FC236}">
                <a16:creationId xmlns:a16="http://schemas.microsoft.com/office/drawing/2014/main" id="{4C7EE093-BD6C-465F-523C-517D5E1D63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4486275"/>
            <a:ext cx="4273927" cy="2246769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Worüber klagen die Patienten in diesem Stadium?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Tränenfluss, Fremdkörpergefühl, Lichtempfindlichkeit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Die Spaltlampenuntersuchung des vorderen Augenabschnitts zeigt…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0000FF"/>
                </a:solidFill>
              </a:rPr>
              <a:t>…punktförmige epitheliale Keratopathie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…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?</a:t>
            </a: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…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FFFF00"/>
                </a:solidFill>
              </a:rPr>
              <a:t>Welches </a:t>
            </a:r>
            <a:r>
              <a:rPr lang="en-US" altLang="en-US" sz="1200" i="1" dirty="0" err="1">
                <a:solidFill>
                  <a:srgbClr val="FFFF00"/>
                </a:solidFill>
              </a:rPr>
              <a:t>nicht-okulare </a:t>
            </a:r>
            <a:r>
              <a:rPr lang="en-US" altLang="en-US" sz="1200" i="1" dirty="0">
                <a:solidFill>
                  <a:srgbClr val="FFFF00"/>
                </a:solidFill>
              </a:rPr>
              <a:t>Symptom könnte auftreten?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FF00"/>
                </a:solidFill>
              </a:rPr>
              <a:t>Preaurikuläre Lymphadenopathie</a:t>
            </a:r>
          </a:p>
        </p:txBody>
      </p:sp>
      <p:sp>
        <p:nvSpPr>
          <p:cNvPr id="71701" name="Line 24">
            <a:extLst>
              <a:ext uri="{FF2B5EF4-FFF2-40B4-BE49-F238E27FC236}">
                <a16:creationId xmlns:a16="http://schemas.microsoft.com/office/drawing/2014/main" id="{D09D3F97-2770-8BBA-96DD-EB648354CAD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105400" y="5029200"/>
            <a:ext cx="812800" cy="76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02" name="Slide Number Placeholder 1">
            <a:extLst>
              <a:ext uri="{FF2B5EF4-FFF2-40B4-BE49-F238E27FC236}">
                <a16:creationId xmlns:a16="http://schemas.microsoft.com/office/drawing/2014/main" id="{CE31A39A-BF58-DA46-ACC9-03C012E1E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9A88210-78EB-4E62-8F8A-46EB47C314A3}" type="slidenum">
              <a:rPr lang="en-US" altLang="en-US" sz="1000" smtClean="0"/>
              <a:t>70</a:t>
            </a:fld>
            <a:endParaRPr lang="en-US" altLang="en-US" sz="1000"/>
          </a:p>
        </p:txBody>
      </p:sp>
      <p:sp>
        <p:nvSpPr>
          <p:cNvPr id="71703" name="TextBox 27">
            <a:extLst>
              <a:ext uri="{FF2B5EF4-FFF2-40B4-BE49-F238E27FC236}">
                <a16:creationId xmlns:a16="http://schemas.microsoft.com/office/drawing/2014/main" id="{1BFD44B0-81D6-E5AE-4071-B85323E596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</a:t>
            </a:r>
            <a:r>
              <a:rPr lang="en-US" altLang="en-US" sz="1200" baseline="30000">
                <a:solidFill>
                  <a:schemeClr val="bg1">
                    <a:lumMod val="75000"/>
                  </a:schemeClr>
                </a:solidFill>
              </a:rPr>
              <a:t>st</a:t>
            </a: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4" name="TextBox 28">
            <a:extLst>
              <a:ext uri="{FF2B5EF4-FFF2-40B4-BE49-F238E27FC236}">
                <a16:creationId xmlns:a16="http://schemas.microsoft.com/office/drawing/2014/main" id="{49F631D6-37F6-0B85-4D16-EE3CF2180F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2</a:t>
            </a:r>
            <a:r>
              <a:rPr lang="en-US" altLang="en-US" sz="1200" baseline="30000">
                <a:solidFill>
                  <a:schemeClr val="bg1">
                    <a:lumMod val="75000"/>
                  </a:schemeClr>
                </a:solidFill>
              </a:rPr>
              <a:t>nd</a:t>
            </a: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" name="Text Box 17">
            <a:extLst>
              <a:ext uri="{FF2B5EF4-FFF2-40B4-BE49-F238E27FC236}">
                <a16:creationId xmlns:a16="http://schemas.microsoft.com/office/drawing/2014/main" id="{9E33452E-ACE0-8C66-3F2D-763E0FF945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Übertragung</a:t>
            </a:r>
            <a:r>
              <a:rPr lang="en-US" altLang="en-US" sz="1200" b="1" i="1" dirty="0">
                <a:solidFill>
                  <a:srgbClr val="0000FF"/>
                </a:solidFill>
              </a:rPr>
              <a:t> </a:t>
            </a:r>
            <a:r>
              <a:rPr lang="en-US" altLang="en-US" sz="1200" b="1" i="1" dirty="0" err="1">
                <a:solidFill>
                  <a:srgbClr val="0000FF"/>
                </a:solidFill>
              </a:rPr>
              <a:t>durch</a:t>
            </a:r>
            <a:r>
              <a:rPr lang="en-US" altLang="en-US" sz="1200" b="1" i="1" dirty="0">
                <a:solidFill>
                  <a:srgbClr val="0000FF"/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 und 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5811556-9188-E74A-ED07-83E93E6B33E6}"/>
              </a:ext>
            </a:extLst>
          </p:cNvPr>
          <p:cNvSpPr txBox="1"/>
          <p:nvPr/>
        </p:nvSpPr>
        <p:spPr>
          <a:xfrm>
            <a:off x="2335213" y="4139624"/>
            <a:ext cx="5230018" cy="1169551"/>
          </a:xfrm>
          <a:prstGeom prst="rect">
            <a:avLst/>
          </a:prstGeom>
          <a:solidFill>
            <a:schemeClr val="accent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Ist dies der Umfang der Hornhautbeteiligung zum jetzigen Zeitpunkt der </a:t>
            </a:r>
            <a:r>
              <a:rPr lang="en-US" sz="1200" i="1" dirty="0" err="1"/>
              <a:t>Erkrankung</a:t>
            </a:r>
            <a:r>
              <a:rPr lang="en-US" sz="1200" i="1" dirty="0"/>
              <a:t>? Beachten Sie, dass ich nicht von den </a:t>
            </a:r>
            <a:r>
              <a:rPr lang="en-US" sz="1200" i="1" dirty="0" err="1"/>
              <a:t>bekannten Symptomen</a:t>
            </a:r>
            <a:r>
              <a:rPr lang="en-US" sz="1200" i="1" dirty="0"/>
              <a:t> spreche – diese treten erst später im Verlauf auf, und wir werden gleich darauf zu sprechen kommen.</a:t>
            </a:r>
          </a:p>
          <a:p>
            <a:r>
              <a:rPr lang="en-US" sz="1200" dirty="0"/>
              <a:t>Leider nein – bei Patienten kann es zu diesem Zeitpunkt zu großen geografischen Hornhauterosionen kommen</a:t>
            </a:r>
            <a:endParaRPr lang="en-US" sz="14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7344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8B5202-8A9D-65E9-D36F-F4E3C4B0B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1838853A-E089-29DE-62B6-506DF77AA701}"/>
              </a:ext>
            </a:extLst>
          </p:cNvPr>
          <p:cNvSpPr/>
          <p:nvPr/>
        </p:nvSpPr>
        <p:spPr>
          <a:xfrm>
            <a:off x="822325" y="4486275"/>
            <a:ext cx="4273550" cy="22463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773AF4E1-E5F5-DF27-11E1-2B3B246BA9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71684" name="Line 3">
            <a:extLst>
              <a:ext uri="{FF2B5EF4-FFF2-40B4-BE49-F238E27FC236}">
                <a16:creationId xmlns:a16="http://schemas.microsoft.com/office/drawing/2014/main" id="{0D4AEA43-E012-D9FA-086C-BB2D1BC4332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85" name="Text Box 4">
            <a:extLst>
              <a:ext uri="{FF2B5EF4-FFF2-40B4-BE49-F238E27FC236}">
                <a16:creationId xmlns:a16="http://schemas.microsoft.com/office/drawing/2014/main" id="{5F0A9970-0886-9E62-1B85-AC4FD0B210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Drei Augensyndrome</a:t>
            </a:r>
          </a:p>
        </p:txBody>
      </p:sp>
      <p:sp>
        <p:nvSpPr>
          <p:cNvPr id="71686" name="Line 6">
            <a:extLst>
              <a:ext uri="{FF2B5EF4-FFF2-40B4-BE49-F238E27FC236}">
                <a16:creationId xmlns:a16="http://schemas.microsoft.com/office/drawing/2014/main" id="{0645C499-BD16-F33D-39A5-861250057E74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7" name="Rectangle 7">
            <a:extLst>
              <a:ext uri="{FF2B5EF4-FFF2-40B4-BE49-F238E27FC236}">
                <a16:creationId xmlns:a16="http://schemas.microsoft.com/office/drawing/2014/main" id="{7E6ECC03-B6E8-A191-3CE5-541DF5C6B2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88" name="Text Box 8">
            <a:extLst>
              <a:ext uri="{FF2B5EF4-FFF2-40B4-BE49-F238E27FC236}">
                <a16:creationId xmlns:a16="http://schemas.microsoft.com/office/drawing/2014/main" id="{BE57D232-43F7-AA1A-EE43-7B1DD94FAE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chemeClr val="bg1">
                    <a:lumMod val="75000"/>
                  </a:schemeClr>
                </a:solidFill>
              </a:rPr>
              <a:t>Follikuläre Konjunktivitis</a:t>
            </a:r>
          </a:p>
        </p:txBody>
      </p:sp>
      <p:sp>
        <p:nvSpPr>
          <p:cNvPr id="71689" name="Text Box 9">
            <a:extLst>
              <a:ext uri="{FF2B5EF4-FFF2-40B4-BE49-F238E27FC236}">
                <a16:creationId xmlns:a16="http://schemas.microsoft.com/office/drawing/2014/main" id="{5134B9DF-4814-1C23-51D1-CAAB4FD90B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8200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--Leichte, vorübergehende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--Keine ärztliche Behandlung</a:t>
            </a:r>
          </a:p>
        </p:txBody>
      </p:sp>
      <p:sp>
        <p:nvSpPr>
          <p:cNvPr id="71690" name="Rectangle 10">
            <a:extLst>
              <a:ext uri="{FF2B5EF4-FFF2-40B4-BE49-F238E27FC236}">
                <a16:creationId xmlns:a16="http://schemas.microsoft.com/office/drawing/2014/main" id="{B36D1A73-8F35-1F0A-ED87-08F7BF0D94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91" name="Text Box 11">
            <a:extLst>
              <a:ext uri="{FF2B5EF4-FFF2-40B4-BE49-F238E27FC236}">
                <a16:creationId xmlns:a16="http://schemas.microsoft.com/office/drawing/2014/main" id="{CB696BAC-A234-94E2-0E89-E500CB623F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Pharyngokonjunktivalee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Fieber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(PCF)</a:t>
            </a:r>
          </a:p>
        </p:txBody>
      </p:sp>
      <p:sp>
        <p:nvSpPr>
          <p:cNvPr id="71692" name="Text Box 12">
            <a:extLst>
              <a:ext uri="{FF2B5EF4-FFF2-40B4-BE49-F238E27FC236}">
                <a16:creationId xmlns:a16="http://schemas.microsoft.com/office/drawing/2014/main" id="{A457CD8C-7643-7C80-2931-58ABFDE776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92990" cy="911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--Follikuläre Konjunktivitis 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Fieber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HA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--Ähnlich wie eine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Grippe</a:t>
            </a:r>
          </a:p>
        </p:txBody>
      </p:sp>
      <p:sp>
        <p:nvSpPr>
          <p:cNvPr id="71693" name="Line 13">
            <a:extLst>
              <a:ext uri="{FF2B5EF4-FFF2-40B4-BE49-F238E27FC236}">
                <a16:creationId xmlns:a16="http://schemas.microsoft.com/office/drawing/2014/main" id="{0D85B149-913F-E860-E162-8EE678FF164D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94" name="Rectangle 14">
            <a:extLst>
              <a:ext uri="{FF2B5EF4-FFF2-40B4-BE49-F238E27FC236}">
                <a16:creationId xmlns:a16="http://schemas.microsoft.com/office/drawing/2014/main" id="{B2A3F29C-BC03-A8DB-B26C-FDBCEE9461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1695" name="Text Box 15">
            <a:extLst>
              <a:ext uri="{FF2B5EF4-FFF2-40B4-BE49-F238E27FC236}">
                <a16:creationId xmlns:a16="http://schemas.microsoft.com/office/drawing/2014/main" id="{7A9365CC-907F-A7CE-9FB2-5F39F80A8D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Epidemische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Keratokonjunktivitis</a:t>
            </a:r>
            <a:r>
              <a:rPr lang="en-US" altLang="en-US" sz="1200" i="1" dirty="0"/>
              <a:t> </a:t>
            </a:r>
            <a:r>
              <a:rPr lang="en-US" altLang="en-US" sz="1200" dirty="0"/>
              <a:t>(EKC)</a:t>
            </a:r>
          </a:p>
        </p:txBody>
      </p:sp>
      <p:sp>
        <p:nvSpPr>
          <p:cNvPr id="71696" name="Text Box 16">
            <a:extLst>
              <a:ext uri="{FF2B5EF4-FFF2-40B4-BE49-F238E27FC236}">
                <a16:creationId xmlns:a16="http://schemas.microsoft.com/office/drawing/2014/main" id="{0ACEF217-F52A-F173-91B1-162910A79E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3487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--Kann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einer oberen Atemwegsinfektion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vorausgehen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--Beteiligung des zweiten Auges innerhalb von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3–7 Tagen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--Stadien: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   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Schwere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   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--Behandlung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--Symptomatische Behandlung: ATs, kühle Kompressen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--Membranen: Abziehen </a:t>
            </a:r>
            <a:r>
              <a:rPr lang="en-US" altLang="en-US" sz="1200" dirty="0" err="1">
                <a:solidFill>
                  <a:srgbClr val="DDDDDD"/>
                </a:solidFill>
              </a:rPr>
              <a:t>alle vier Tage</a:t>
            </a:r>
            <a:r>
              <a:rPr lang="en-US" altLang="en-US" sz="1200" dirty="0">
                <a:solidFill>
                  <a:srgbClr val="DDDDDD"/>
                </a:solidFill>
              </a:rPr>
              <a:t>; +/- Steroide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--SEI: +/- Steroide</a:t>
            </a:r>
          </a:p>
        </p:txBody>
      </p:sp>
      <p:sp>
        <p:nvSpPr>
          <p:cNvPr id="71697" name="Text Box 17">
            <a:extLst>
              <a:ext uri="{FF2B5EF4-FFF2-40B4-BE49-F238E27FC236}">
                <a16:creationId xmlns:a16="http://schemas.microsoft.com/office/drawing/2014/main" id="{1383E77A-15C0-DF22-E5FA-AEE4AA0162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 Woche</a:t>
            </a:r>
          </a:p>
        </p:txBody>
      </p:sp>
      <p:sp>
        <p:nvSpPr>
          <p:cNvPr id="71698" name="Line 18">
            <a:extLst>
              <a:ext uri="{FF2B5EF4-FFF2-40B4-BE49-F238E27FC236}">
                <a16:creationId xmlns:a16="http://schemas.microsoft.com/office/drawing/2014/main" id="{3CDD4E68-5D5B-EE3C-E458-F5C0A1ABA56B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9" name="Line 22">
            <a:extLst>
              <a:ext uri="{FF2B5EF4-FFF2-40B4-BE49-F238E27FC236}">
                <a16:creationId xmlns:a16="http://schemas.microsoft.com/office/drawing/2014/main" id="{5F734F32-80C5-0455-2350-3041C4C7FF07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00" name="Text Box 23">
            <a:extLst>
              <a:ext uri="{FF2B5EF4-FFF2-40B4-BE49-F238E27FC236}">
                <a16:creationId xmlns:a16="http://schemas.microsoft.com/office/drawing/2014/main" id="{15F7DA3F-0167-B97B-A7D4-B66DBAAF8E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4486275"/>
            <a:ext cx="4273927" cy="2246769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Worüber klagen die Patienten in diesem Stadium?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Tränenfluss, Fremdkörpergefühl, Lichtempfindlichkeit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Die Spaltlampenuntersuchung des vorderen Augenabschnitts zeigt…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0000FF"/>
                </a:solidFill>
              </a:rPr>
              <a:t>…punktförmige epitheliale Keratopathie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…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?</a:t>
            </a: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…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FFFF00"/>
                </a:solidFill>
              </a:rPr>
              <a:t>Welches </a:t>
            </a:r>
            <a:r>
              <a:rPr lang="en-US" altLang="en-US" sz="1200" i="1" dirty="0" err="1">
                <a:solidFill>
                  <a:srgbClr val="FFFF00"/>
                </a:solidFill>
              </a:rPr>
              <a:t>nicht-okulare </a:t>
            </a:r>
            <a:r>
              <a:rPr lang="en-US" altLang="en-US" sz="1200" i="1" dirty="0">
                <a:solidFill>
                  <a:srgbClr val="FFFF00"/>
                </a:solidFill>
              </a:rPr>
              <a:t>Symptom könnte auftreten?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FF00"/>
                </a:solidFill>
              </a:rPr>
              <a:t>Preaurikuläre Lymphadenopathie</a:t>
            </a:r>
          </a:p>
        </p:txBody>
      </p:sp>
      <p:sp>
        <p:nvSpPr>
          <p:cNvPr id="71701" name="Line 24">
            <a:extLst>
              <a:ext uri="{FF2B5EF4-FFF2-40B4-BE49-F238E27FC236}">
                <a16:creationId xmlns:a16="http://schemas.microsoft.com/office/drawing/2014/main" id="{2FCF6AC5-A8E1-EA82-8082-CB50D72A7AA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105400" y="5029200"/>
            <a:ext cx="812800" cy="76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02" name="Slide Number Placeholder 1">
            <a:extLst>
              <a:ext uri="{FF2B5EF4-FFF2-40B4-BE49-F238E27FC236}">
                <a16:creationId xmlns:a16="http://schemas.microsoft.com/office/drawing/2014/main" id="{D5C50851-F93D-0CFB-FE04-77096386E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9A88210-78EB-4E62-8F8A-46EB47C314A3}" type="slidenum">
              <a:rPr lang="en-US" altLang="en-US" sz="1000" smtClean="0"/>
              <a:t>71</a:t>
            </a:fld>
            <a:endParaRPr lang="en-US" altLang="en-US" sz="1000"/>
          </a:p>
        </p:txBody>
      </p:sp>
      <p:sp>
        <p:nvSpPr>
          <p:cNvPr id="71703" name="TextBox 27">
            <a:extLst>
              <a:ext uri="{FF2B5EF4-FFF2-40B4-BE49-F238E27FC236}">
                <a16:creationId xmlns:a16="http://schemas.microsoft.com/office/drawing/2014/main" id="{3EB9E64F-A4E6-498A-BCB5-CC65D1A2F0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</a:t>
            </a:r>
            <a:r>
              <a:rPr lang="en-US" altLang="en-US" sz="1200" baseline="30000">
                <a:solidFill>
                  <a:schemeClr val="bg1">
                    <a:lumMod val="75000"/>
                  </a:schemeClr>
                </a:solidFill>
              </a:rPr>
              <a:t>st</a:t>
            </a: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4" name="TextBox 28">
            <a:extLst>
              <a:ext uri="{FF2B5EF4-FFF2-40B4-BE49-F238E27FC236}">
                <a16:creationId xmlns:a16="http://schemas.microsoft.com/office/drawing/2014/main" id="{F844D98C-D8C9-89B7-E1D5-D67CE5679E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2</a:t>
            </a:r>
            <a:r>
              <a:rPr lang="en-US" altLang="en-US" sz="1200" baseline="30000">
                <a:solidFill>
                  <a:schemeClr val="bg1">
                    <a:lumMod val="75000"/>
                  </a:schemeClr>
                </a:solidFill>
              </a:rPr>
              <a:t>nd</a:t>
            </a: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" name="Text Box 17">
            <a:extLst>
              <a:ext uri="{FF2B5EF4-FFF2-40B4-BE49-F238E27FC236}">
                <a16:creationId xmlns:a16="http://schemas.microsoft.com/office/drawing/2014/main" id="{CACAE169-E0FA-F544-EB65-6632540444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Übertragung</a:t>
            </a:r>
            <a:r>
              <a:rPr lang="en-US" altLang="en-US" sz="1200" b="1" i="1" dirty="0">
                <a:solidFill>
                  <a:srgbClr val="0000FF"/>
                </a:solidFill>
              </a:rPr>
              <a:t> </a:t>
            </a:r>
            <a:r>
              <a:rPr lang="en-US" altLang="en-US" sz="1200" b="1" i="1" dirty="0" err="1">
                <a:solidFill>
                  <a:srgbClr val="0000FF"/>
                </a:solidFill>
              </a:rPr>
              <a:t>durch</a:t>
            </a:r>
            <a:r>
              <a:rPr lang="en-US" altLang="en-US" sz="1200" b="1" i="1" dirty="0">
                <a:solidFill>
                  <a:srgbClr val="0000FF"/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 und 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1D942B3-2693-CE12-842E-B6007E275005}"/>
              </a:ext>
            </a:extLst>
          </p:cNvPr>
          <p:cNvSpPr txBox="1"/>
          <p:nvPr/>
        </p:nvSpPr>
        <p:spPr>
          <a:xfrm>
            <a:off x="2335213" y="4139624"/>
            <a:ext cx="5230018" cy="1169551"/>
          </a:xfrm>
          <a:prstGeom prst="rect">
            <a:avLst/>
          </a:prstGeom>
          <a:solidFill>
            <a:schemeClr val="accent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Ist dies der Umfang der Hornhautbeteiligung zum jetzigen Zeitpunkt der </a:t>
            </a:r>
            <a:r>
              <a:rPr lang="en-US" sz="1200" i="1" dirty="0" err="1"/>
              <a:t>Erkrankung</a:t>
            </a:r>
            <a:r>
              <a:rPr lang="en-US" sz="1200" i="1" dirty="0"/>
              <a:t>? Beachten Sie, dass ich nicht von den </a:t>
            </a:r>
            <a:r>
              <a:rPr lang="en-US" sz="1200" i="1" dirty="0" err="1"/>
              <a:t>bekannten Symptomen</a:t>
            </a:r>
            <a:r>
              <a:rPr lang="en-US" sz="1200" i="1" dirty="0"/>
              <a:t> spreche – diese treten erst später im Verlauf auf, und wir werden gleich darauf zu sprechen kommen.</a:t>
            </a:r>
          </a:p>
          <a:p>
            <a:r>
              <a:rPr lang="en-US" sz="1200" dirty="0"/>
              <a:t>Leider nein – bei Patienten können zu diesem Zeitpunkt große geografische Hornhauterosionen auftreten, </a:t>
            </a:r>
            <a:r>
              <a:rPr lang="en-US" sz="1200" dirty="0">
                <a:solidFill>
                  <a:srgbClr val="0000FF"/>
                </a:solidFill>
              </a:rPr>
              <a:t>die mehrere Tage</a:t>
            </a:r>
          </a:p>
        </p:txBody>
      </p:sp>
      <p:sp>
        <p:nvSpPr>
          <p:cNvPr id="5" name="Rectangle 23">
            <a:extLst>
              <a:ext uri="{FF2B5EF4-FFF2-40B4-BE49-F238E27FC236}">
                <a16:creationId xmlns:a16="http://schemas.microsoft.com/office/drawing/2014/main" id="{F98815B5-BBEE-92F1-E14E-693D2C36BB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5780" y="5055175"/>
            <a:ext cx="1463040" cy="228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ts val="7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Zeitraum</a:t>
            </a:r>
          </a:p>
        </p:txBody>
      </p:sp>
    </p:spTree>
    <p:extLst>
      <p:ext uri="{BB962C8B-B14F-4D97-AF65-F5344CB8AC3E}">
        <p14:creationId xmlns:p14="http://schemas.microsoft.com/office/powerpoint/2010/main" val="150482119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8C23B6-46DC-C031-66A1-2ECEF656FC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AE18E41F-C10C-7484-DACA-91E97CAE97D4}"/>
              </a:ext>
            </a:extLst>
          </p:cNvPr>
          <p:cNvSpPr/>
          <p:nvPr/>
        </p:nvSpPr>
        <p:spPr>
          <a:xfrm>
            <a:off x="822325" y="4486275"/>
            <a:ext cx="4273550" cy="22463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BDD19DC7-60DE-4970-E0CB-9F8AD42481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71684" name="Line 3">
            <a:extLst>
              <a:ext uri="{FF2B5EF4-FFF2-40B4-BE49-F238E27FC236}">
                <a16:creationId xmlns:a16="http://schemas.microsoft.com/office/drawing/2014/main" id="{A376E5BB-1798-4896-4BF0-CE2D4791AB4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85" name="Text Box 4">
            <a:extLst>
              <a:ext uri="{FF2B5EF4-FFF2-40B4-BE49-F238E27FC236}">
                <a16:creationId xmlns:a16="http://schemas.microsoft.com/office/drawing/2014/main" id="{41F9E415-BA29-6FF1-95F8-D2AB585062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Drei Augensyndrome</a:t>
            </a:r>
          </a:p>
        </p:txBody>
      </p:sp>
      <p:sp>
        <p:nvSpPr>
          <p:cNvPr id="71686" name="Line 6">
            <a:extLst>
              <a:ext uri="{FF2B5EF4-FFF2-40B4-BE49-F238E27FC236}">
                <a16:creationId xmlns:a16="http://schemas.microsoft.com/office/drawing/2014/main" id="{F1A3A45F-DEED-32C4-D0AB-3AB77E8EEF02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7" name="Rectangle 7">
            <a:extLst>
              <a:ext uri="{FF2B5EF4-FFF2-40B4-BE49-F238E27FC236}">
                <a16:creationId xmlns:a16="http://schemas.microsoft.com/office/drawing/2014/main" id="{72171215-CEB8-2B3C-80D8-812552EEE3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88" name="Text Box 8">
            <a:extLst>
              <a:ext uri="{FF2B5EF4-FFF2-40B4-BE49-F238E27FC236}">
                <a16:creationId xmlns:a16="http://schemas.microsoft.com/office/drawing/2014/main" id="{8C67FA70-BDEF-E973-B961-653237AA27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chemeClr val="bg1">
                    <a:lumMod val="75000"/>
                  </a:schemeClr>
                </a:solidFill>
              </a:rPr>
              <a:t>Follikuläre Konjunktivitis</a:t>
            </a:r>
          </a:p>
        </p:txBody>
      </p:sp>
      <p:sp>
        <p:nvSpPr>
          <p:cNvPr id="71689" name="Text Box 9">
            <a:extLst>
              <a:ext uri="{FF2B5EF4-FFF2-40B4-BE49-F238E27FC236}">
                <a16:creationId xmlns:a16="http://schemas.microsoft.com/office/drawing/2014/main" id="{EA52FBE1-C2FE-400A-33D1-6F9CFDF0FB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8200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--Leichte, vorübergehende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--Keine ärztliche Behandlung</a:t>
            </a:r>
          </a:p>
        </p:txBody>
      </p:sp>
      <p:sp>
        <p:nvSpPr>
          <p:cNvPr id="71690" name="Rectangle 10">
            <a:extLst>
              <a:ext uri="{FF2B5EF4-FFF2-40B4-BE49-F238E27FC236}">
                <a16:creationId xmlns:a16="http://schemas.microsoft.com/office/drawing/2014/main" id="{50B996B4-BAD7-B02D-5BD3-0D0EBBC16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91" name="Text Box 11">
            <a:extLst>
              <a:ext uri="{FF2B5EF4-FFF2-40B4-BE49-F238E27FC236}">
                <a16:creationId xmlns:a16="http://schemas.microsoft.com/office/drawing/2014/main" id="{C307C88F-29A9-A149-9843-9ECDC7D9CC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Pharyngokonjunktivales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Fieber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(PCF)</a:t>
            </a:r>
          </a:p>
        </p:txBody>
      </p:sp>
      <p:sp>
        <p:nvSpPr>
          <p:cNvPr id="71692" name="Text Box 12">
            <a:extLst>
              <a:ext uri="{FF2B5EF4-FFF2-40B4-BE49-F238E27FC236}">
                <a16:creationId xmlns:a16="http://schemas.microsoft.com/office/drawing/2014/main" id="{52C1EC01-9A06-2858-2674-3C83A17D35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92990" cy="911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--Follikuläre Konjunktivitis 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Fieber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HA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--Ähnlich wie eine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Grippe</a:t>
            </a:r>
          </a:p>
        </p:txBody>
      </p:sp>
      <p:sp>
        <p:nvSpPr>
          <p:cNvPr id="71693" name="Line 13">
            <a:extLst>
              <a:ext uri="{FF2B5EF4-FFF2-40B4-BE49-F238E27FC236}">
                <a16:creationId xmlns:a16="http://schemas.microsoft.com/office/drawing/2014/main" id="{A1BA4287-36BC-0B1F-851C-28990120D97F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94" name="Rectangle 14">
            <a:extLst>
              <a:ext uri="{FF2B5EF4-FFF2-40B4-BE49-F238E27FC236}">
                <a16:creationId xmlns:a16="http://schemas.microsoft.com/office/drawing/2014/main" id="{822DDBC2-97DA-B075-8BB0-39D7E6CA8D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1695" name="Text Box 15">
            <a:extLst>
              <a:ext uri="{FF2B5EF4-FFF2-40B4-BE49-F238E27FC236}">
                <a16:creationId xmlns:a16="http://schemas.microsoft.com/office/drawing/2014/main" id="{16890174-F1AE-B95C-BB71-6A997DC599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Epidemische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Keratokonjunktivitis</a:t>
            </a:r>
            <a:r>
              <a:rPr lang="en-US" altLang="en-US" sz="1200" i="1" dirty="0"/>
              <a:t> </a:t>
            </a:r>
            <a:r>
              <a:rPr lang="en-US" altLang="en-US" sz="1200" dirty="0"/>
              <a:t>(EKC)</a:t>
            </a:r>
          </a:p>
        </p:txBody>
      </p:sp>
      <p:sp>
        <p:nvSpPr>
          <p:cNvPr id="71696" name="Text Box 16">
            <a:extLst>
              <a:ext uri="{FF2B5EF4-FFF2-40B4-BE49-F238E27FC236}">
                <a16:creationId xmlns:a16="http://schemas.microsoft.com/office/drawing/2014/main" id="{E062CDE6-3229-B4F5-A231-F0DF29DEC6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3487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--Kann von einer oberen Atemwegsinfektion (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URTI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) vorausgegangen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--Beteiligung des zweiten Auges innerhalb von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3–7 Tagen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--Stadien: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   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Schwere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   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--Behandlung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--Symptomatische Behandlung: ATs, kühle Kompressen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--Membranen: Ablösen </a:t>
            </a:r>
            <a:r>
              <a:rPr lang="en-US" altLang="en-US" sz="1200" dirty="0" err="1">
                <a:solidFill>
                  <a:srgbClr val="DDDDDD"/>
                </a:solidFill>
              </a:rPr>
              <a:t>alle vier Tage</a:t>
            </a:r>
            <a:r>
              <a:rPr lang="en-US" altLang="en-US" sz="1200" dirty="0">
                <a:solidFill>
                  <a:srgbClr val="DDDDDD"/>
                </a:solidFill>
              </a:rPr>
              <a:t>; +/- Steroide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--SEI: +/- Steroide</a:t>
            </a:r>
          </a:p>
        </p:txBody>
      </p:sp>
      <p:sp>
        <p:nvSpPr>
          <p:cNvPr id="71697" name="Text Box 17">
            <a:extLst>
              <a:ext uri="{FF2B5EF4-FFF2-40B4-BE49-F238E27FC236}">
                <a16:creationId xmlns:a16="http://schemas.microsoft.com/office/drawing/2014/main" id="{4F443422-8DAE-ED92-6D18-E65AAB5F67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 Woche</a:t>
            </a:r>
          </a:p>
        </p:txBody>
      </p:sp>
      <p:sp>
        <p:nvSpPr>
          <p:cNvPr id="71698" name="Line 18">
            <a:extLst>
              <a:ext uri="{FF2B5EF4-FFF2-40B4-BE49-F238E27FC236}">
                <a16:creationId xmlns:a16="http://schemas.microsoft.com/office/drawing/2014/main" id="{3F479207-39DB-B2D5-1A00-D283561592EC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9" name="Line 22">
            <a:extLst>
              <a:ext uri="{FF2B5EF4-FFF2-40B4-BE49-F238E27FC236}">
                <a16:creationId xmlns:a16="http://schemas.microsoft.com/office/drawing/2014/main" id="{8533B5EF-6A6D-A750-C1AA-0C2686B7A49C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00" name="Text Box 23">
            <a:extLst>
              <a:ext uri="{FF2B5EF4-FFF2-40B4-BE49-F238E27FC236}">
                <a16:creationId xmlns:a16="http://schemas.microsoft.com/office/drawing/2014/main" id="{72822550-29FB-648A-A8E2-879FF8CDD0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4486275"/>
            <a:ext cx="4273927" cy="2246769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Worüber klagen die Patienten in diesem Stadium?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Tränenfluss, Fremdkörpergefühl, Lichtempfindlichkeit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Die Spaltlampenuntersuchung des vorderen Augenabschnitts zeigt…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0000FF"/>
                </a:solidFill>
              </a:rPr>
              <a:t>…punktförmige epitheliale Keratopathie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…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?</a:t>
            </a: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…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FFFF00"/>
                </a:solidFill>
              </a:rPr>
              <a:t>Welches </a:t>
            </a:r>
            <a:r>
              <a:rPr lang="en-US" altLang="en-US" sz="1200" i="1" dirty="0" err="1">
                <a:solidFill>
                  <a:srgbClr val="FFFF00"/>
                </a:solidFill>
              </a:rPr>
              <a:t>nicht-okulare </a:t>
            </a:r>
            <a:r>
              <a:rPr lang="en-US" altLang="en-US" sz="1200" i="1" dirty="0">
                <a:solidFill>
                  <a:srgbClr val="FFFF00"/>
                </a:solidFill>
              </a:rPr>
              <a:t>Symptom könnte auftreten?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FF00"/>
                </a:solidFill>
              </a:rPr>
              <a:t>Preaurikuläre Lymphadenopathie</a:t>
            </a:r>
          </a:p>
        </p:txBody>
      </p:sp>
      <p:sp>
        <p:nvSpPr>
          <p:cNvPr id="71701" name="Line 24">
            <a:extLst>
              <a:ext uri="{FF2B5EF4-FFF2-40B4-BE49-F238E27FC236}">
                <a16:creationId xmlns:a16="http://schemas.microsoft.com/office/drawing/2014/main" id="{96097CA7-CC7C-F1B2-B6BB-AD7E503F289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105400" y="5029200"/>
            <a:ext cx="812800" cy="76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02" name="Slide Number Placeholder 1">
            <a:extLst>
              <a:ext uri="{FF2B5EF4-FFF2-40B4-BE49-F238E27FC236}">
                <a16:creationId xmlns:a16="http://schemas.microsoft.com/office/drawing/2014/main" id="{06EAC7F2-1154-0808-A494-8FACD3A63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9A88210-78EB-4E62-8F8A-46EB47C314A3}" type="slidenum">
              <a:rPr lang="en-US" altLang="en-US" sz="1000" smtClean="0"/>
              <a:t>72</a:t>
            </a:fld>
            <a:endParaRPr lang="en-US" altLang="en-US" sz="1000"/>
          </a:p>
        </p:txBody>
      </p:sp>
      <p:sp>
        <p:nvSpPr>
          <p:cNvPr id="71703" name="TextBox 27">
            <a:extLst>
              <a:ext uri="{FF2B5EF4-FFF2-40B4-BE49-F238E27FC236}">
                <a16:creationId xmlns:a16="http://schemas.microsoft.com/office/drawing/2014/main" id="{A8DDAAF6-6CF6-0882-1F8D-1F236155EC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</a:t>
            </a:r>
            <a:r>
              <a:rPr lang="en-US" altLang="en-US" sz="1200" baseline="30000">
                <a:solidFill>
                  <a:schemeClr val="bg1">
                    <a:lumMod val="75000"/>
                  </a:schemeClr>
                </a:solidFill>
              </a:rPr>
              <a:t>st</a:t>
            </a: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4" name="TextBox 28">
            <a:extLst>
              <a:ext uri="{FF2B5EF4-FFF2-40B4-BE49-F238E27FC236}">
                <a16:creationId xmlns:a16="http://schemas.microsoft.com/office/drawing/2014/main" id="{4F368F08-04F3-13CF-CECC-0C79D2D622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2</a:t>
            </a:r>
            <a:r>
              <a:rPr lang="en-US" altLang="en-US" sz="1200" baseline="30000">
                <a:solidFill>
                  <a:schemeClr val="bg1">
                    <a:lumMod val="75000"/>
                  </a:schemeClr>
                </a:solidFill>
              </a:rPr>
              <a:t>nd</a:t>
            </a: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" name="Text Box 17">
            <a:extLst>
              <a:ext uri="{FF2B5EF4-FFF2-40B4-BE49-F238E27FC236}">
                <a16:creationId xmlns:a16="http://schemas.microsoft.com/office/drawing/2014/main" id="{5A015589-A812-A133-7A53-2408AAAC86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Übertragung</a:t>
            </a:r>
            <a:r>
              <a:rPr lang="en-US" altLang="en-US" sz="1200" b="1" i="1" dirty="0">
                <a:solidFill>
                  <a:srgbClr val="0000FF"/>
                </a:solidFill>
              </a:rPr>
              <a:t> </a:t>
            </a:r>
            <a:r>
              <a:rPr lang="en-US" altLang="en-US" sz="1200" b="1" i="1" dirty="0" err="1">
                <a:solidFill>
                  <a:srgbClr val="0000FF"/>
                </a:solidFill>
              </a:rPr>
              <a:t>durch</a:t>
            </a:r>
            <a:r>
              <a:rPr lang="en-US" altLang="en-US" sz="1200" b="1" i="1" dirty="0">
                <a:solidFill>
                  <a:srgbClr val="0000FF"/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 und 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6F172D-B102-C089-99A1-DB60AE5B1004}"/>
              </a:ext>
            </a:extLst>
          </p:cNvPr>
          <p:cNvSpPr txBox="1"/>
          <p:nvPr/>
        </p:nvSpPr>
        <p:spPr>
          <a:xfrm>
            <a:off x="2335213" y="4139624"/>
            <a:ext cx="5230018" cy="1169551"/>
          </a:xfrm>
          <a:prstGeom prst="rect">
            <a:avLst/>
          </a:prstGeom>
          <a:solidFill>
            <a:schemeClr val="accent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Ist dies der Umfang der Hornhautbeteiligung zum jetzigen Zeitpunkt der </a:t>
            </a:r>
            <a:r>
              <a:rPr lang="en-US" sz="1200" i="1" dirty="0" err="1"/>
              <a:t>Erkrankung</a:t>
            </a:r>
            <a:r>
              <a:rPr lang="en-US" sz="1200" i="1" dirty="0"/>
              <a:t>? Beachten Sie, dass ich nicht von den </a:t>
            </a:r>
            <a:r>
              <a:rPr lang="en-US" sz="1200" i="1" dirty="0" err="1"/>
              <a:t>bekannten Symptomen</a:t>
            </a:r>
            <a:r>
              <a:rPr lang="en-US" sz="1200" i="1" dirty="0"/>
              <a:t> spreche – diese treten erst später im Verlauf auf, und wir werden gleich darauf zu sprechen kommen.</a:t>
            </a:r>
          </a:p>
          <a:p>
            <a:r>
              <a:rPr lang="en-US" sz="1200" dirty="0"/>
              <a:t>Leider nein – bei Patienten können zu diesem Zeitpunkt große geografische Hornhauterosionen auftreten, </a:t>
            </a:r>
            <a:r>
              <a:rPr lang="en-US" sz="1200" dirty="0">
                <a:solidFill>
                  <a:srgbClr val="0000FF"/>
                </a:solidFill>
              </a:rPr>
              <a:t>die mehrere Tage andauern</a:t>
            </a:r>
          </a:p>
        </p:txBody>
      </p:sp>
    </p:spTree>
    <p:extLst>
      <p:ext uri="{BB962C8B-B14F-4D97-AF65-F5344CB8AC3E}">
        <p14:creationId xmlns:p14="http://schemas.microsoft.com/office/powerpoint/2010/main" val="128789347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D54CC4-8B90-D728-5080-FD2FFF8702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pPr>
              <a:defRPr/>
            </a:pPr>
            <a:fld id="{9DA36E47-537D-4C10-883D-39433EC17FB5}" type="slidenum">
              <a:rPr lang="en-US" altLang="en-US" smtClean="0"/>
              <a:t>73</a:t>
            </a:fld>
            <a:endParaRPr lang="en-US" altLang="en-US"/>
          </a:p>
        </p:txBody>
      </p:sp>
      <p:pic>
        <p:nvPicPr>
          <p:cNvPr id="2050" name="Picture 2" descr="Close-up of a human eye Description automatically generated">
            <a:extLst>
              <a:ext uri="{FF2B5EF4-FFF2-40B4-BE49-F238E27FC236}">
                <a16:creationId xmlns:a16="http://schemas.microsoft.com/office/drawing/2014/main" id="{169F0089-821B-3B75-CE98-517D8B898C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939237"/>
            <a:ext cx="7162800" cy="2979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29499D2-00F0-4FE2-3472-D04304C035DB}"/>
              </a:ext>
            </a:extLst>
          </p:cNvPr>
          <p:cNvSpPr txBox="1"/>
          <p:nvPr/>
        </p:nvSpPr>
        <p:spPr>
          <a:xfrm>
            <a:off x="849299" y="5793613"/>
            <a:ext cx="7445401" cy="584775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i="1" dirty="0"/>
              <a:t>A, </a:t>
            </a:r>
            <a:r>
              <a:rPr lang="en-US" sz="1200" dirty="0"/>
              <a:t>Aufnahme des vorderen Augenabschnitts eines EKC-Patienten, die einen großen Epitheldefekt zeigt. </a:t>
            </a:r>
            <a:r>
              <a:rPr lang="en-US" sz="1200" i="1" dirty="0"/>
              <a:t>    B, </a:t>
            </a:r>
            <a:r>
              <a:rPr lang="en-US" sz="1200" dirty="0"/>
              <a:t>Abgeheilter Defekt ohne Fluorescein-Anfärbung 3 Tage nach der Erstvorstellung.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0D594F4A-5056-FA72-1D1C-172E9E54D143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228600"/>
            <a:ext cx="7543800" cy="609600"/>
          </a:xfrm>
          <a:prstGeom prst="rect">
            <a:avLst/>
          </a:prstGeom>
        </p:spPr>
        <p:txBody>
          <a:bodyPr wrap="square" lIns="25400" tIns="12700" rIns="25400" bIns="12700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1200" kern="0" dirty="0"/>
              <a:t>Adenovirale Konjunktivitis</a:t>
            </a:r>
            <a:endParaRPr lang="en-US" altLang="en-US" sz="3200" b="0" kern="0" dirty="0"/>
          </a:p>
        </p:txBody>
      </p:sp>
    </p:spTree>
    <p:extLst>
      <p:ext uri="{BB962C8B-B14F-4D97-AF65-F5344CB8AC3E}">
        <p14:creationId xmlns:p14="http://schemas.microsoft.com/office/powerpoint/2010/main" val="225508604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2ECE96-8A98-E966-1ABA-8296F20E80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B4CABECC-EEB8-61B7-C686-02ADECB23A84}"/>
              </a:ext>
            </a:extLst>
          </p:cNvPr>
          <p:cNvSpPr/>
          <p:nvPr/>
        </p:nvSpPr>
        <p:spPr>
          <a:xfrm>
            <a:off x="822325" y="4486275"/>
            <a:ext cx="4273550" cy="22463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375B514E-A161-395E-9E64-94416BB730A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71684" name="Line 3">
            <a:extLst>
              <a:ext uri="{FF2B5EF4-FFF2-40B4-BE49-F238E27FC236}">
                <a16:creationId xmlns:a16="http://schemas.microsoft.com/office/drawing/2014/main" id="{5433CF73-36F4-9C8C-D81D-CE945EF0359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5" name="Text Box 4">
            <a:extLst>
              <a:ext uri="{FF2B5EF4-FFF2-40B4-BE49-F238E27FC236}">
                <a16:creationId xmlns:a16="http://schemas.microsoft.com/office/drawing/2014/main" id="{2654B3CC-FCEA-04F0-C63A-0C2951750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Drei Augensyndrome</a:t>
            </a:r>
          </a:p>
        </p:txBody>
      </p:sp>
      <p:sp>
        <p:nvSpPr>
          <p:cNvPr id="71686" name="Line 6">
            <a:extLst>
              <a:ext uri="{FF2B5EF4-FFF2-40B4-BE49-F238E27FC236}">
                <a16:creationId xmlns:a16="http://schemas.microsoft.com/office/drawing/2014/main" id="{1C358BA6-9AA3-F228-E74E-AE1F0EC61017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7" name="Rectangle 7">
            <a:extLst>
              <a:ext uri="{FF2B5EF4-FFF2-40B4-BE49-F238E27FC236}">
                <a16:creationId xmlns:a16="http://schemas.microsoft.com/office/drawing/2014/main" id="{440E1012-E1FC-99F0-D030-F7B5B892CB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1688" name="Text Box 8">
            <a:extLst>
              <a:ext uri="{FF2B5EF4-FFF2-40B4-BE49-F238E27FC236}">
                <a16:creationId xmlns:a16="http://schemas.microsoft.com/office/drawing/2014/main" id="{91147DB0-8DC1-C838-B860-110294ECB8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/>
              <a:t>Follikuläre Konjunktivitis</a:t>
            </a:r>
          </a:p>
        </p:txBody>
      </p:sp>
      <p:sp>
        <p:nvSpPr>
          <p:cNvPr id="71689" name="Text Box 9">
            <a:extLst>
              <a:ext uri="{FF2B5EF4-FFF2-40B4-BE49-F238E27FC236}">
                <a16:creationId xmlns:a16="http://schemas.microsoft.com/office/drawing/2014/main" id="{CBBA30C7-D5BF-3643-DDD9-315E5A0DD7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621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--Leichte, vorübergehende </a:t>
            </a:r>
            <a:r>
              <a:rPr lang="en-US" altLang="en-US" sz="1200"/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--Keine ärztliche Behandlung</a:t>
            </a:r>
          </a:p>
        </p:txBody>
      </p:sp>
      <p:sp>
        <p:nvSpPr>
          <p:cNvPr id="71690" name="Rectangle 10">
            <a:extLst>
              <a:ext uri="{FF2B5EF4-FFF2-40B4-BE49-F238E27FC236}">
                <a16:creationId xmlns:a16="http://schemas.microsoft.com/office/drawing/2014/main" id="{CDC0D583-1C55-EEBA-AB1F-2FAA12F9AE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1691" name="Text Box 11">
            <a:extLst>
              <a:ext uri="{FF2B5EF4-FFF2-40B4-BE49-F238E27FC236}">
                <a16:creationId xmlns:a16="http://schemas.microsoft.com/office/drawing/2014/main" id="{95800C9A-D337-93CC-89A0-82B5AE6A22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Pharyngokonjunktivales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Fieber</a:t>
            </a:r>
            <a:r>
              <a:rPr lang="en-US" altLang="en-US" sz="1200" i="1" dirty="0"/>
              <a:t> </a:t>
            </a:r>
            <a:r>
              <a:rPr lang="en-US" altLang="en-US" sz="1200" dirty="0"/>
              <a:t>(PCF)</a:t>
            </a:r>
          </a:p>
        </p:txBody>
      </p:sp>
      <p:sp>
        <p:nvSpPr>
          <p:cNvPr id="71692" name="Text Box 12">
            <a:extLst>
              <a:ext uri="{FF2B5EF4-FFF2-40B4-BE49-F238E27FC236}">
                <a16:creationId xmlns:a16="http://schemas.microsoft.com/office/drawing/2014/main" id="{EEE484EB-AC65-FC0A-EC7C-C22794ECBB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7015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--Serotypen</a:t>
            </a:r>
            <a:r>
              <a:rPr lang="en-US" altLang="en-US" sz="1200" b="1">
                <a:solidFill>
                  <a:srgbClr val="0000FF"/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--Follikuläre Konjunktivitis + </a:t>
            </a:r>
            <a:r>
              <a:rPr lang="en-US" altLang="en-US" sz="1200" b="1">
                <a:solidFill>
                  <a:srgbClr val="0000FF"/>
                </a:solidFill>
              </a:rPr>
              <a:t>Fieber </a:t>
            </a:r>
            <a:r>
              <a:rPr lang="en-US" altLang="en-US" sz="1200"/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  </a:t>
            </a:r>
            <a:r>
              <a:rPr lang="en-US" altLang="en-US" sz="1200" b="1">
                <a:solidFill>
                  <a:srgbClr val="0000FF"/>
                </a:solidFill>
              </a:rPr>
              <a:t>HA </a:t>
            </a:r>
            <a:r>
              <a:rPr lang="en-US" altLang="en-US" sz="1200"/>
              <a:t>+ </a:t>
            </a:r>
            <a:r>
              <a:rPr lang="en-US" altLang="en-US" sz="1200" b="1">
                <a:solidFill>
                  <a:srgbClr val="0000FF"/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--Ähnlich wie eine </a:t>
            </a:r>
            <a:r>
              <a:rPr lang="en-US" altLang="en-US" sz="1200" b="1">
                <a:solidFill>
                  <a:srgbClr val="0000FF"/>
                </a:solidFill>
              </a:rPr>
              <a:t>Grippe</a:t>
            </a:r>
          </a:p>
        </p:txBody>
      </p:sp>
      <p:sp>
        <p:nvSpPr>
          <p:cNvPr id="71693" name="Line 13">
            <a:extLst>
              <a:ext uri="{FF2B5EF4-FFF2-40B4-BE49-F238E27FC236}">
                <a16:creationId xmlns:a16="http://schemas.microsoft.com/office/drawing/2014/main" id="{4EB81484-8ABA-4018-4FA8-23873B1E8E79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4" name="Rectangle 14">
            <a:extLst>
              <a:ext uri="{FF2B5EF4-FFF2-40B4-BE49-F238E27FC236}">
                <a16:creationId xmlns:a16="http://schemas.microsoft.com/office/drawing/2014/main" id="{24B0141A-BBD9-26E4-6C5E-A2C4CDA37F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1695" name="Text Box 15">
            <a:extLst>
              <a:ext uri="{FF2B5EF4-FFF2-40B4-BE49-F238E27FC236}">
                <a16:creationId xmlns:a16="http://schemas.microsoft.com/office/drawing/2014/main" id="{01FEC1DD-9C8D-CBCF-5054-749D5445D3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Epidemische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Keratokonjunktivitis</a:t>
            </a:r>
            <a:r>
              <a:rPr lang="en-US" altLang="en-US" sz="1200" i="1" dirty="0"/>
              <a:t> </a:t>
            </a:r>
            <a:r>
              <a:rPr lang="en-US" altLang="en-US" sz="1200" dirty="0"/>
              <a:t>(EKC)</a:t>
            </a:r>
          </a:p>
        </p:txBody>
      </p:sp>
      <p:sp>
        <p:nvSpPr>
          <p:cNvPr id="71696" name="Text Box 16">
            <a:extLst>
              <a:ext uri="{FF2B5EF4-FFF2-40B4-BE49-F238E27FC236}">
                <a16:creationId xmlns:a16="http://schemas.microsoft.com/office/drawing/2014/main" id="{659BD9B7-3738-2F1B-A5CA-A41B07A30E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3774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</a:t>
            </a:r>
            <a:r>
              <a:rPr lang="en-US" altLang="en-US" sz="1200" dirty="0" err="1"/>
              <a:t>Serotypen</a:t>
            </a:r>
            <a:r>
              <a:rPr lang="en-US" altLang="en-US" sz="1200" b="1" dirty="0">
                <a:solidFill>
                  <a:srgbClr val="0000FF"/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</a:t>
            </a:r>
            <a:r>
              <a:rPr lang="en-US" altLang="en-US" sz="1200" dirty="0" err="1"/>
              <a:t>Kann</a:t>
            </a:r>
            <a:r>
              <a:rPr lang="en-US" altLang="en-US" sz="1200" dirty="0"/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einer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oberen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Atemwegsinfektion</a:t>
            </a:r>
            <a:r>
              <a:rPr lang="en-US" altLang="en-US" sz="1200" dirty="0"/>
              <a:t> </a:t>
            </a:r>
            <a:r>
              <a:rPr lang="en-US" altLang="en-US" sz="1200" dirty="0" err="1"/>
              <a:t>folgen</a:t>
            </a:r>
            <a:endParaRPr lang="en-US" altLang="en-US" sz="12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 err="1"/>
              <a:t>nd</a:t>
            </a:r>
            <a:r>
              <a:rPr lang="en-US" altLang="en-US" sz="1200" dirty="0"/>
              <a:t>--</a:t>
            </a:r>
            <a:r>
              <a:rPr lang="en-US" altLang="en-US" sz="1200" dirty="0" err="1"/>
              <a:t>Beteiligung</a:t>
            </a:r>
            <a:r>
              <a:rPr lang="en-US" altLang="en-US" sz="1200" dirty="0"/>
              <a:t> des </a:t>
            </a:r>
            <a:r>
              <a:rPr lang="en-US" altLang="en-US" sz="1200" dirty="0" err="1"/>
              <a:t>zweiten</a:t>
            </a:r>
            <a:r>
              <a:rPr lang="en-US" altLang="en-US" sz="1200" dirty="0"/>
              <a:t> </a:t>
            </a:r>
            <a:r>
              <a:rPr lang="en-US" altLang="en-US" sz="1200" dirty="0" err="1"/>
              <a:t>Auges</a:t>
            </a:r>
            <a:r>
              <a:rPr lang="en-US" altLang="en-US" sz="1200" dirty="0"/>
              <a:t> </a:t>
            </a:r>
            <a:r>
              <a:rPr lang="en-US" altLang="en-US" sz="1200" dirty="0" err="1"/>
              <a:t>innerhalb</a:t>
            </a:r>
            <a:r>
              <a:rPr lang="en-US" altLang="en-US" sz="1200" dirty="0"/>
              <a:t> von</a:t>
            </a:r>
            <a:r>
              <a:rPr lang="en-US" altLang="en-US" sz="1200" b="1" dirty="0">
                <a:solidFill>
                  <a:srgbClr val="0000FF"/>
                </a:solidFill>
              </a:rPr>
              <a:t> 3–7 </a:t>
            </a:r>
            <a:r>
              <a:rPr lang="en-US" altLang="en-US" sz="1200" b="1" dirty="0" err="1">
                <a:solidFill>
                  <a:srgbClr val="0000FF"/>
                </a:solidFill>
              </a:rPr>
              <a:t>Tagen</a:t>
            </a:r>
            <a:endParaRPr lang="en-US" altLang="en-US" sz="1200" b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</a:t>
            </a:r>
            <a:r>
              <a:rPr lang="en-US" altLang="en-US" sz="1200" dirty="0" err="1"/>
              <a:t>Stadien</a:t>
            </a:r>
            <a:r>
              <a:rPr lang="en-US" altLang="en-US" sz="1200" dirty="0"/>
              <a:t>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    </a:t>
            </a:r>
            <a:r>
              <a:rPr lang="en-US" altLang="en-US" sz="1200" b="1" dirty="0">
                <a:solidFill>
                  <a:srgbClr val="0000FF"/>
                </a:solidFill>
              </a:rPr>
              <a:t>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</a:t>
            </a:r>
            <a:r>
              <a:rPr lang="en-US" altLang="en-US" sz="1200" b="1" dirty="0" err="1">
                <a:solidFill>
                  <a:srgbClr val="0000FF"/>
                </a:solidFill>
              </a:rPr>
              <a:t>Schwere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follikuläre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Konjunktivitis</a:t>
            </a:r>
            <a:endParaRPr lang="en-US" altLang="en-US" sz="1200" b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   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</a:t>
            </a:r>
            <a:r>
              <a:rPr lang="en-US" altLang="en-US" sz="1200" dirty="0" err="1">
                <a:solidFill>
                  <a:srgbClr val="DDDDDD"/>
                </a:solidFill>
              </a:rPr>
              <a:t>Behandlung</a:t>
            </a:r>
            <a:endParaRPr lang="en-US" altLang="en-US" sz="12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</a:t>
            </a:r>
            <a:r>
              <a:rPr lang="en-US" altLang="en-US" sz="1200" dirty="0" err="1">
                <a:solidFill>
                  <a:srgbClr val="DDDDDD"/>
                </a:solidFill>
              </a:rPr>
              <a:t>Symptomatische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Behandlung</a:t>
            </a:r>
            <a:r>
              <a:rPr lang="en-US" altLang="en-US" sz="1200" dirty="0">
                <a:solidFill>
                  <a:srgbClr val="DDDDDD"/>
                </a:solidFill>
              </a:rPr>
              <a:t>: ATs, </a:t>
            </a:r>
            <a:r>
              <a:rPr lang="en-US" altLang="en-US" sz="1200" dirty="0" err="1">
                <a:solidFill>
                  <a:srgbClr val="DDDDDD"/>
                </a:solidFill>
              </a:rPr>
              <a:t>kühle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Kompressen</a:t>
            </a:r>
            <a:endParaRPr lang="en-US" altLang="en-US" sz="12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</a:t>
            </a:r>
            <a:r>
              <a:rPr lang="en-US" altLang="en-US" sz="1200" dirty="0" err="1">
                <a:solidFill>
                  <a:srgbClr val="DDDDDD"/>
                </a:solidFill>
              </a:rPr>
              <a:t>Membranen</a:t>
            </a:r>
            <a:r>
              <a:rPr lang="en-US" altLang="en-US" sz="1200" dirty="0">
                <a:solidFill>
                  <a:srgbClr val="DDDDDD"/>
                </a:solidFill>
              </a:rPr>
              <a:t>: </a:t>
            </a:r>
            <a:r>
              <a:rPr lang="en-US" altLang="en-US" sz="1200" dirty="0" err="1">
                <a:solidFill>
                  <a:srgbClr val="DDDDDD"/>
                </a:solidFill>
              </a:rPr>
              <a:t>Abziehen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alle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vier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Tage</a:t>
            </a:r>
            <a:r>
              <a:rPr lang="en-US" altLang="en-US" sz="1200" dirty="0">
                <a:solidFill>
                  <a:srgbClr val="DDDDDD"/>
                </a:solidFill>
              </a:rPr>
              <a:t>; +/- </a:t>
            </a:r>
            <a:r>
              <a:rPr lang="en-US" altLang="en-US" sz="1200" dirty="0" err="1">
                <a:solidFill>
                  <a:srgbClr val="DDDDDD"/>
                </a:solidFill>
              </a:rPr>
              <a:t>Steroide</a:t>
            </a:r>
            <a:endParaRPr lang="en-US" altLang="en-US" sz="12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--SEI: +/- </a:t>
            </a:r>
            <a:r>
              <a:rPr lang="en-US" altLang="en-US" sz="1200" dirty="0" err="1">
                <a:solidFill>
                  <a:srgbClr val="DDDDDD"/>
                </a:solidFill>
              </a:rPr>
              <a:t>Steroide</a:t>
            </a:r>
            <a:endParaRPr lang="en-US" altLang="en-US" sz="1200" dirty="0">
              <a:solidFill>
                <a:srgbClr val="DDDDDD"/>
              </a:solidFill>
            </a:endParaRPr>
          </a:p>
        </p:txBody>
      </p:sp>
      <p:sp>
        <p:nvSpPr>
          <p:cNvPr id="71697" name="Text Box 17">
            <a:extLst>
              <a:ext uri="{FF2B5EF4-FFF2-40B4-BE49-F238E27FC236}">
                <a16:creationId xmlns:a16="http://schemas.microsoft.com/office/drawing/2014/main" id="{E92D9AF0-52FC-EB3B-D794-DDAE3B20DC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1 Woche</a:t>
            </a:r>
          </a:p>
        </p:txBody>
      </p:sp>
      <p:sp>
        <p:nvSpPr>
          <p:cNvPr id="71698" name="Line 18">
            <a:extLst>
              <a:ext uri="{FF2B5EF4-FFF2-40B4-BE49-F238E27FC236}">
                <a16:creationId xmlns:a16="http://schemas.microsoft.com/office/drawing/2014/main" id="{DFD5790D-1BB7-184D-93E7-737B83A56A91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9" name="Line 22">
            <a:extLst>
              <a:ext uri="{FF2B5EF4-FFF2-40B4-BE49-F238E27FC236}">
                <a16:creationId xmlns:a16="http://schemas.microsoft.com/office/drawing/2014/main" id="{09AB832D-17D4-C2F8-0EC9-829700CF8590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00" name="Text Box 23">
            <a:extLst>
              <a:ext uri="{FF2B5EF4-FFF2-40B4-BE49-F238E27FC236}">
                <a16:creationId xmlns:a16="http://schemas.microsoft.com/office/drawing/2014/main" id="{F276CA96-9E23-BB1B-4333-1E88E14437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4486275"/>
            <a:ext cx="4273550" cy="22463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Worüber klagen die Patienten in diesem Stadium?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Tränenfluss, Fremdkörpergefühl, Lichtempfindlichkeit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Die Spaltlampenuntersuchung des vorderen Augenabschnitts zeigt…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…punktförmige epitheliale Keratopathie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…Petechiale Blutungen +/- subkonjunktivales Häm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…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FFFF00"/>
                </a:solidFill>
              </a:rPr>
              <a:t>Welches </a:t>
            </a:r>
            <a:r>
              <a:rPr lang="en-US" altLang="en-US" sz="1200" i="1" dirty="0" err="1">
                <a:solidFill>
                  <a:srgbClr val="FFFF00"/>
                </a:solidFill>
              </a:rPr>
              <a:t>nicht-okulare </a:t>
            </a:r>
            <a:r>
              <a:rPr lang="en-US" altLang="en-US" sz="1200" i="1" dirty="0">
                <a:solidFill>
                  <a:srgbClr val="FFFF00"/>
                </a:solidFill>
              </a:rPr>
              <a:t>Symptom könnte auftreten?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FF00"/>
                </a:solidFill>
              </a:rPr>
              <a:t>Präaurikuläre Lymphadenopathie</a:t>
            </a:r>
          </a:p>
        </p:txBody>
      </p:sp>
      <p:sp>
        <p:nvSpPr>
          <p:cNvPr id="71701" name="Line 24">
            <a:extLst>
              <a:ext uri="{FF2B5EF4-FFF2-40B4-BE49-F238E27FC236}">
                <a16:creationId xmlns:a16="http://schemas.microsoft.com/office/drawing/2014/main" id="{E9C03A82-8C96-4F3D-A065-46305B84F65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105400" y="5029200"/>
            <a:ext cx="812800" cy="76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02" name="Slide Number Placeholder 1">
            <a:extLst>
              <a:ext uri="{FF2B5EF4-FFF2-40B4-BE49-F238E27FC236}">
                <a16:creationId xmlns:a16="http://schemas.microsoft.com/office/drawing/2014/main" id="{B6B2FFCC-2D28-F71A-2502-9F4E46E06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9A88210-78EB-4E62-8F8A-46EB47C314A3}" type="slidenum">
              <a:rPr lang="en-US" altLang="en-US" sz="1000" smtClean="0"/>
              <a:t>74</a:t>
            </a:fld>
            <a:endParaRPr lang="en-US" altLang="en-US" sz="1000"/>
          </a:p>
        </p:txBody>
      </p:sp>
      <p:sp>
        <p:nvSpPr>
          <p:cNvPr id="71703" name="TextBox 27">
            <a:extLst>
              <a:ext uri="{FF2B5EF4-FFF2-40B4-BE49-F238E27FC236}">
                <a16:creationId xmlns:a16="http://schemas.microsoft.com/office/drawing/2014/main" id="{A57AAEFD-80DF-EE0C-1EAE-60E36A1392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1</a:t>
            </a:r>
            <a:r>
              <a:rPr lang="en-US" altLang="en-US" sz="1200" baseline="30000"/>
              <a:t>st</a:t>
            </a:r>
            <a:endParaRPr lang="en-US" altLang="en-US" sz="1800"/>
          </a:p>
        </p:txBody>
      </p:sp>
      <p:sp>
        <p:nvSpPr>
          <p:cNvPr id="71704" name="TextBox 28">
            <a:extLst>
              <a:ext uri="{FF2B5EF4-FFF2-40B4-BE49-F238E27FC236}">
                <a16:creationId xmlns:a16="http://schemas.microsoft.com/office/drawing/2014/main" id="{48D12735-5F83-7433-9935-56FA46DCC7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2</a:t>
            </a:r>
            <a:r>
              <a:rPr lang="en-US" altLang="en-US" sz="1200" baseline="30000"/>
              <a:t>nd</a:t>
            </a:r>
            <a:endParaRPr lang="en-US" altLang="en-US" sz="1800"/>
          </a:p>
        </p:txBody>
      </p:sp>
      <p:sp>
        <p:nvSpPr>
          <p:cNvPr id="2" name="Rectangle 23">
            <a:extLst>
              <a:ext uri="{FF2B5EF4-FFF2-40B4-BE49-F238E27FC236}">
                <a16:creationId xmlns:a16="http://schemas.microsoft.com/office/drawing/2014/main" id="{2286124D-7EA9-7BB2-9254-EBB64D1FA1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7438" y="5653536"/>
            <a:ext cx="1569762" cy="228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ts val="7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dirty="0"/>
          </a:p>
        </p:txBody>
      </p:sp>
      <p:sp>
        <p:nvSpPr>
          <p:cNvPr id="3" name="Text Box 17">
            <a:extLst>
              <a:ext uri="{FF2B5EF4-FFF2-40B4-BE49-F238E27FC236}">
                <a16:creationId xmlns:a16="http://schemas.microsoft.com/office/drawing/2014/main" id="{5F511915-67FA-BDCC-6533-CB07DDA6A5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Übertragung</a:t>
            </a:r>
            <a:r>
              <a:rPr lang="en-US" altLang="en-US" sz="1200" b="1" i="1" dirty="0">
                <a:solidFill>
                  <a:srgbClr val="0000FF"/>
                </a:solidFill>
              </a:rPr>
              <a:t> </a:t>
            </a:r>
            <a:r>
              <a:rPr lang="en-US" altLang="en-US" sz="1200" b="1" i="1" dirty="0" err="1">
                <a:solidFill>
                  <a:srgbClr val="0000FF"/>
                </a:solidFill>
              </a:rPr>
              <a:t>durch</a:t>
            </a:r>
            <a:r>
              <a:rPr lang="en-US" altLang="en-US" sz="1200" b="1" i="1" dirty="0">
                <a:solidFill>
                  <a:srgbClr val="0000FF"/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 und 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</p:txBody>
      </p:sp>
      <p:sp>
        <p:nvSpPr>
          <p:cNvPr id="4" name="Rectangle 23">
            <a:extLst>
              <a:ext uri="{FF2B5EF4-FFF2-40B4-BE49-F238E27FC236}">
                <a16:creationId xmlns:a16="http://schemas.microsoft.com/office/drawing/2014/main" id="{A72EC69E-0199-CCCA-42FF-EB36F6F4B4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4879" y="5650035"/>
            <a:ext cx="1475965" cy="228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ts val="7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800" dirty="0"/>
          </a:p>
        </p:txBody>
      </p:sp>
    </p:spTree>
    <p:extLst>
      <p:ext uri="{BB962C8B-B14F-4D97-AF65-F5344CB8AC3E}">
        <p14:creationId xmlns:p14="http://schemas.microsoft.com/office/powerpoint/2010/main" val="166377310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45EA53-D1C4-DB27-B106-D7F29FA624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58D06BF8-127C-58F7-8FB6-08F85ED20E16}"/>
              </a:ext>
            </a:extLst>
          </p:cNvPr>
          <p:cNvSpPr/>
          <p:nvPr/>
        </p:nvSpPr>
        <p:spPr>
          <a:xfrm>
            <a:off x="822325" y="4486275"/>
            <a:ext cx="4273550" cy="22463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9A000C41-E7B1-40F8-CA77-2A6638E7CA4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71684" name="Line 3">
            <a:extLst>
              <a:ext uri="{FF2B5EF4-FFF2-40B4-BE49-F238E27FC236}">
                <a16:creationId xmlns:a16="http://schemas.microsoft.com/office/drawing/2014/main" id="{49648336-13E0-3D47-630A-1DCD7E04D35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5" name="Text Box 4">
            <a:extLst>
              <a:ext uri="{FF2B5EF4-FFF2-40B4-BE49-F238E27FC236}">
                <a16:creationId xmlns:a16="http://schemas.microsoft.com/office/drawing/2014/main" id="{3717C394-4455-D47A-BF33-0F15D1292E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Drei Augensyndrome</a:t>
            </a:r>
          </a:p>
        </p:txBody>
      </p:sp>
      <p:sp>
        <p:nvSpPr>
          <p:cNvPr id="71686" name="Line 6">
            <a:extLst>
              <a:ext uri="{FF2B5EF4-FFF2-40B4-BE49-F238E27FC236}">
                <a16:creationId xmlns:a16="http://schemas.microsoft.com/office/drawing/2014/main" id="{F1C0C7B5-0D8C-35D9-A6A6-909B5B4E3348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7" name="Rectangle 7">
            <a:extLst>
              <a:ext uri="{FF2B5EF4-FFF2-40B4-BE49-F238E27FC236}">
                <a16:creationId xmlns:a16="http://schemas.microsoft.com/office/drawing/2014/main" id="{B6ACDA6B-038C-B4A7-DBCE-31BA422819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1688" name="Text Box 8">
            <a:extLst>
              <a:ext uri="{FF2B5EF4-FFF2-40B4-BE49-F238E27FC236}">
                <a16:creationId xmlns:a16="http://schemas.microsoft.com/office/drawing/2014/main" id="{347D2E18-F7BD-C3BB-7E2D-AE4B101490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/>
              <a:t>Follikuläre Konjunktivitis</a:t>
            </a:r>
          </a:p>
        </p:txBody>
      </p:sp>
      <p:sp>
        <p:nvSpPr>
          <p:cNvPr id="71689" name="Text Box 9">
            <a:extLst>
              <a:ext uri="{FF2B5EF4-FFF2-40B4-BE49-F238E27FC236}">
                <a16:creationId xmlns:a16="http://schemas.microsoft.com/office/drawing/2014/main" id="{01FE6141-8C52-2709-E622-2B97059A3F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621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--Leichte, vorübergehende </a:t>
            </a:r>
            <a:r>
              <a:rPr lang="en-US" altLang="en-US" sz="1200"/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--Keine ärztliche Behandlung</a:t>
            </a:r>
          </a:p>
        </p:txBody>
      </p:sp>
      <p:sp>
        <p:nvSpPr>
          <p:cNvPr id="71690" name="Rectangle 10">
            <a:extLst>
              <a:ext uri="{FF2B5EF4-FFF2-40B4-BE49-F238E27FC236}">
                <a16:creationId xmlns:a16="http://schemas.microsoft.com/office/drawing/2014/main" id="{6C8737EE-D5CD-7492-516E-096F85FEFF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1691" name="Text Box 11">
            <a:extLst>
              <a:ext uri="{FF2B5EF4-FFF2-40B4-BE49-F238E27FC236}">
                <a16:creationId xmlns:a16="http://schemas.microsoft.com/office/drawing/2014/main" id="{A303E71F-962B-52E0-962E-A297D7E925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Pharyngokonjunktivales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Fieber</a:t>
            </a:r>
            <a:r>
              <a:rPr lang="en-US" altLang="en-US" sz="1200" i="1" dirty="0"/>
              <a:t> </a:t>
            </a:r>
            <a:r>
              <a:rPr lang="en-US" altLang="en-US" sz="1200" dirty="0"/>
              <a:t>(PCF)</a:t>
            </a:r>
          </a:p>
        </p:txBody>
      </p:sp>
      <p:sp>
        <p:nvSpPr>
          <p:cNvPr id="71692" name="Text Box 12">
            <a:extLst>
              <a:ext uri="{FF2B5EF4-FFF2-40B4-BE49-F238E27FC236}">
                <a16:creationId xmlns:a16="http://schemas.microsoft.com/office/drawing/2014/main" id="{A1A2D8D4-6E03-75BE-785A-D2814151B9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7015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--Serotypen</a:t>
            </a:r>
            <a:r>
              <a:rPr lang="en-US" altLang="en-US" sz="1200" b="1">
                <a:solidFill>
                  <a:srgbClr val="0000FF"/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--Follikuläre Konjunktivitis + </a:t>
            </a:r>
            <a:r>
              <a:rPr lang="en-US" altLang="en-US" sz="1200" b="1">
                <a:solidFill>
                  <a:srgbClr val="0000FF"/>
                </a:solidFill>
              </a:rPr>
              <a:t>Fieber </a:t>
            </a:r>
            <a:r>
              <a:rPr lang="en-US" altLang="en-US" sz="1200"/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  </a:t>
            </a:r>
            <a:r>
              <a:rPr lang="en-US" altLang="en-US" sz="1200" b="1">
                <a:solidFill>
                  <a:srgbClr val="0000FF"/>
                </a:solidFill>
              </a:rPr>
              <a:t>HA </a:t>
            </a:r>
            <a:r>
              <a:rPr lang="en-US" altLang="en-US" sz="1200"/>
              <a:t>+ </a:t>
            </a:r>
            <a:r>
              <a:rPr lang="en-US" altLang="en-US" sz="1200" b="1">
                <a:solidFill>
                  <a:srgbClr val="0000FF"/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--Ähnlich wie eine </a:t>
            </a:r>
            <a:r>
              <a:rPr lang="en-US" altLang="en-US" sz="1200" b="1">
                <a:solidFill>
                  <a:srgbClr val="0000FF"/>
                </a:solidFill>
              </a:rPr>
              <a:t>Grippe</a:t>
            </a:r>
          </a:p>
        </p:txBody>
      </p:sp>
      <p:sp>
        <p:nvSpPr>
          <p:cNvPr id="71693" name="Line 13">
            <a:extLst>
              <a:ext uri="{FF2B5EF4-FFF2-40B4-BE49-F238E27FC236}">
                <a16:creationId xmlns:a16="http://schemas.microsoft.com/office/drawing/2014/main" id="{552775B2-31B5-EDED-1573-7115B602F05B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4" name="Rectangle 14">
            <a:extLst>
              <a:ext uri="{FF2B5EF4-FFF2-40B4-BE49-F238E27FC236}">
                <a16:creationId xmlns:a16="http://schemas.microsoft.com/office/drawing/2014/main" id="{DD0A1C92-3560-1D7C-99A4-9E545A5398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1695" name="Text Box 15">
            <a:extLst>
              <a:ext uri="{FF2B5EF4-FFF2-40B4-BE49-F238E27FC236}">
                <a16:creationId xmlns:a16="http://schemas.microsoft.com/office/drawing/2014/main" id="{895BF517-95D2-AA70-2CC1-778B7231D6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Epidemische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Keratokonjunktivitis</a:t>
            </a:r>
            <a:r>
              <a:rPr lang="en-US" altLang="en-US" sz="1200" i="1" dirty="0"/>
              <a:t> </a:t>
            </a:r>
            <a:r>
              <a:rPr lang="en-US" altLang="en-US" sz="1200" dirty="0"/>
              <a:t>(EKC)</a:t>
            </a:r>
          </a:p>
        </p:txBody>
      </p:sp>
      <p:sp>
        <p:nvSpPr>
          <p:cNvPr id="71696" name="Text Box 16">
            <a:extLst>
              <a:ext uri="{FF2B5EF4-FFF2-40B4-BE49-F238E27FC236}">
                <a16:creationId xmlns:a16="http://schemas.microsoft.com/office/drawing/2014/main" id="{2171895D-58C4-8ACF-BB5C-73E1B91669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3774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</a:t>
            </a:r>
            <a:r>
              <a:rPr lang="en-US" altLang="en-US" sz="1200" dirty="0" err="1"/>
              <a:t>Serotypen</a:t>
            </a:r>
            <a:r>
              <a:rPr lang="en-US" altLang="en-US" sz="1200" b="1" dirty="0">
                <a:solidFill>
                  <a:srgbClr val="0000FF"/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</a:t>
            </a:r>
            <a:r>
              <a:rPr lang="en-US" altLang="en-US" sz="1200" dirty="0" err="1"/>
              <a:t>Kann</a:t>
            </a:r>
            <a:r>
              <a:rPr lang="en-US" altLang="en-US" sz="1200" dirty="0"/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einer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oberen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Atemwegsinfektion</a:t>
            </a:r>
            <a:r>
              <a:rPr lang="en-US" altLang="en-US" sz="1200" dirty="0"/>
              <a:t> </a:t>
            </a:r>
            <a:r>
              <a:rPr lang="en-US" altLang="en-US" sz="1200" dirty="0" err="1"/>
              <a:t>folgen</a:t>
            </a:r>
            <a:endParaRPr lang="en-US" altLang="en-US" sz="12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 err="1"/>
              <a:t>nd</a:t>
            </a:r>
            <a:r>
              <a:rPr lang="en-US" altLang="en-US" sz="1200" dirty="0"/>
              <a:t>--</a:t>
            </a:r>
            <a:r>
              <a:rPr lang="en-US" altLang="en-US" sz="1200" dirty="0" err="1"/>
              <a:t>Beteiligung</a:t>
            </a:r>
            <a:r>
              <a:rPr lang="en-US" altLang="en-US" sz="1200" dirty="0"/>
              <a:t> des </a:t>
            </a:r>
            <a:r>
              <a:rPr lang="en-US" altLang="en-US" sz="1200" dirty="0" err="1"/>
              <a:t>zweiten</a:t>
            </a:r>
            <a:r>
              <a:rPr lang="en-US" altLang="en-US" sz="1200" dirty="0"/>
              <a:t> </a:t>
            </a:r>
            <a:r>
              <a:rPr lang="en-US" altLang="en-US" sz="1200" dirty="0" err="1"/>
              <a:t>Auges</a:t>
            </a:r>
            <a:r>
              <a:rPr lang="en-US" altLang="en-US" sz="1200" dirty="0"/>
              <a:t> </a:t>
            </a:r>
            <a:r>
              <a:rPr lang="en-US" altLang="en-US" sz="1200" dirty="0" err="1"/>
              <a:t>innerhalb</a:t>
            </a:r>
            <a:r>
              <a:rPr lang="en-US" altLang="en-US" sz="1200" dirty="0"/>
              <a:t> von</a:t>
            </a:r>
            <a:r>
              <a:rPr lang="en-US" altLang="en-US" sz="1200" b="1" dirty="0">
                <a:solidFill>
                  <a:srgbClr val="0000FF"/>
                </a:solidFill>
              </a:rPr>
              <a:t> 3–7 </a:t>
            </a:r>
            <a:r>
              <a:rPr lang="en-US" altLang="en-US" sz="1200" b="1" dirty="0" err="1">
                <a:solidFill>
                  <a:srgbClr val="0000FF"/>
                </a:solidFill>
              </a:rPr>
              <a:t>Tagen</a:t>
            </a:r>
            <a:endParaRPr lang="en-US" altLang="en-US" sz="1200" b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</a:t>
            </a:r>
            <a:r>
              <a:rPr lang="en-US" altLang="en-US" sz="1200" dirty="0" err="1"/>
              <a:t>Stadien</a:t>
            </a:r>
            <a:r>
              <a:rPr lang="en-US" altLang="en-US" sz="1200" dirty="0"/>
              <a:t>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    </a:t>
            </a:r>
            <a:r>
              <a:rPr lang="en-US" altLang="en-US" sz="1200" b="1" dirty="0">
                <a:solidFill>
                  <a:srgbClr val="0000FF"/>
                </a:solidFill>
              </a:rPr>
              <a:t>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</a:t>
            </a:r>
            <a:r>
              <a:rPr lang="en-US" altLang="en-US" sz="1200" b="1" dirty="0" err="1">
                <a:solidFill>
                  <a:srgbClr val="0000FF"/>
                </a:solidFill>
              </a:rPr>
              <a:t>Schwere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follikuläre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Konjunktivitis</a:t>
            </a:r>
            <a:endParaRPr lang="en-US" altLang="en-US" sz="1200" b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   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</a:t>
            </a:r>
            <a:r>
              <a:rPr lang="en-US" altLang="en-US" sz="1200" dirty="0" err="1">
                <a:solidFill>
                  <a:srgbClr val="DDDDDD"/>
                </a:solidFill>
              </a:rPr>
              <a:t>Behandlung</a:t>
            </a:r>
            <a:endParaRPr lang="en-US" altLang="en-US" sz="12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</a:t>
            </a:r>
            <a:r>
              <a:rPr lang="en-US" altLang="en-US" sz="1200" dirty="0" err="1">
                <a:solidFill>
                  <a:srgbClr val="DDDDDD"/>
                </a:solidFill>
              </a:rPr>
              <a:t>Symptomatische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Behandlung</a:t>
            </a:r>
            <a:r>
              <a:rPr lang="en-US" altLang="en-US" sz="1200" dirty="0">
                <a:solidFill>
                  <a:srgbClr val="DDDDDD"/>
                </a:solidFill>
              </a:rPr>
              <a:t>: ATs, </a:t>
            </a:r>
            <a:r>
              <a:rPr lang="en-US" altLang="en-US" sz="1200" dirty="0" err="1">
                <a:solidFill>
                  <a:srgbClr val="DDDDDD"/>
                </a:solidFill>
              </a:rPr>
              <a:t>kühle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Kompressen</a:t>
            </a:r>
            <a:endParaRPr lang="en-US" altLang="en-US" sz="12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</a:t>
            </a:r>
            <a:r>
              <a:rPr lang="en-US" altLang="en-US" sz="1200" dirty="0" err="1">
                <a:solidFill>
                  <a:srgbClr val="DDDDDD"/>
                </a:solidFill>
              </a:rPr>
              <a:t>Membranen</a:t>
            </a:r>
            <a:r>
              <a:rPr lang="en-US" altLang="en-US" sz="1200" dirty="0">
                <a:solidFill>
                  <a:srgbClr val="DDDDDD"/>
                </a:solidFill>
              </a:rPr>
              <a:t>: </a:t>
            </a:r>
            <a:r>
              <a:rPr lang="en-US" altLang="en-US" sz="1200" dirty="0" err="1">
                <a:solidFill>
                  <a:srgbClr val="DDDDDD"/>
                </a:solidFill>
              </a:rPr>
              <a:t>Abziehen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alle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vier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Tage</a:t>
            </a:r>
            <a:r>
              <a:rPr lang="en-US" altLang="en-US" sz="1200" dirty="0">
                <a:solidFill>
                  <a:srgbClr val="DDDDDD"/>
                </a:solidFill>
              </a:rPr>
              <a:t>; +/- </a:t>
            </a:r>
            <a:r>
              <a:rPr lang="en-US" altLang="en-US" sz="1200" dirty="0" err="1">
                <a:solidFill>
                  <a:srgbClr val="DDDDDD"/>
                </a:solidFill>
              </a:rPr>
              <a:t>Steroide</a:t>
            </a:r>
            <a:endParaRPr lang="en-US" altLang="en-US" sz="12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--SEI: +/- </a:t>
            </a:r>
            <a:r>
              <a:rPr lang="en-US" altLang="en-US" sz="1200" dirty="0" err="1">
                <a:solidFill>
                  <a:srgbClr val="DDDDDD"/>
                </a:solidFill>
              </a:rPr>
              <a:t>Steroide</a:t>
            </a:r>
            <a:endParaRPr lang="en-US" altLang="en-US" sz="1200" dirty="0">
              <a:solidFill>
                <a:srgbClr val="DDDDDD"/>
              </a:solidFill>
            </a:endParaRPr>
          </a:p>
        </p:txBody>
      </p:sp>
      <p:sp>
        <p:nvSpPr>
          <p:cNvPr id="71697" name="Text Box 17">
            <a:extLst>
              <a:ext uri="{FF2B5EF4-FFF2-40B4-BE49-F238E27FC236}">
                <a16:creationId xmlns:a16="http://schemas.microsoft.com/office/drawing/2014/main" id="{5F348120-5A6A-D82A-AE4C-25996AA4D1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1 Woche</a:t>
            </a:r>
          </a:p>
        </p:txBody>
      </p:sp>
      <p:sp>
        <p:nvSpPr>
          <p:cNvPr id="71698" name="Line 18">
            <a:extLst>
              <a:ext uri="{FF2B5EF4-FFF2-40B4-BE49-F238E27FC236}">
                <a16:creationId xmlns:a16="http://schemas.microsoft.com/office/drawing/2014/main" id="{C60F3E72-A5CA-BF74-B2FE-8673DBF1B79D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9" name="Line 22">
            <a:extLst>
              <a:ext uri="{FF2B5EF4-FFF2-40B4-BE49-F238E27FC236}">
                <a16:creationId xmlns:a16="http://schemas.microsoft.com/office/drawing/2014/main" id="{C3F22F7B-D5D2-1E56-6984-809209183102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00" name="Text Box 23">
            <a:extLst>
              <a:ext uri="{FF2B5EF4-FFF2-40B4-BE49-F238E27FC236}">
                <a16:creationId xmlns:a16="http://schemas.microsoft.com/office/drawing/2014/main" id="{8320C7CE-2707-8C33-C7DE-D7464032F5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4486275"/>
            <a:ext cx="4273550" cy="2118529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Worüber klagen die Patienten in diesem Stadium?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Tränenfluss, Fremdkörpergefühl, Lichtempfindlichkeit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Die Spaltlampenuntersuchung des vorderen Augenabschnitts zeigt…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…punktförmige epitheliale Keratopathie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…Petechiale Blutungen +/- </a:t>
            </a:r>
            <a:r>
              <a:rPr lang="en-US" altLang="en-US" sz="1200" dirty="0" err="1">
                <a:solidFill>
                  <a:srgbClr val="0000FF"/>
                </a:solidFill>
              </a:rPr>
              <a:t>subkonjunktivale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Hämorrhagie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…</a:t>
            </a: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FFFF00"/>
                </a:solidFill>
              </a:rPr>
              <a:t>Welches </a:t>
            </a:r>
            <a:r>
              <a:rPr lang="en-US" altLang="en-US" sz="1200" i="1" dirty="0" err="1">
                <a:solidFill>
                  <a:srgbClr val="FFFF00"/>
                </a:solidFill>
              </a:rPr>
              <a:t>nicht-okulare </a:t>
            </a:r>
            <a:r>
              <a:rPr lang="en-US" altLang="en-US" sz="1200" i="1" dirty="0">
                <a:solidFill>
                  <a:srgbClr val="FFFF00"/>
                </a:solidFill>
              </a:rPr>
              <a:t>Symptom könnte auftreten?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FF00"/>
                </a:solidFill>
              </a:rPr>
              <a:t>Präaurikuläre Lymphadenopathie</a:t>
            </a:r>
          </a:p>
        </p:txBody>
      </p:sp>
      <p:sp>
        <p:nvSpPr>
          <p:cNvPr id="71701" name="Line 24">
            <a:extLst>
              <a:ext uri="{FF2B5EF4-FFF2-40B4-BE49-F238E27FC236}">
                <a16:creationId xmlns:a16="http://schemas.microsoft.com/office/drawing/2014/main" id="{9A6A7649-704E-FCE8-E9FA-7C2DEC062F4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105400" y="5029200"/>
            <a:ext cx="812800" cy="76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02" name="Slide Number Placeholder 1">
            <a:extLst>
              <a:ext uri="{FF2B5EF4-FFF2-40B4-BE49-F238E27FC236}">
                <a16:creationId xmlns:a16="http://schemas.microsoft.com/office/drawing/2014/main" id="{4465CE27-2374-C501-ABF6-7F5A87522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9A88210-78EB-4E62-8F8A-46EB47C314A3}" type="slidenum">
              <a:rPr lang="en-US" altLang="en-US" sz="1000" smtClean="0"/>
              <a:t>75</a:t>
            </a:fld>
            <a:endParaRPr lang="en-US" altLang="en-US" sz="1000"/>
          </a:p>
        </p:txBody>
      </p:sp>
      <p:sp>
        <p:nvSpPr>
          <p:cNvPr id="71703" name="TextBox 27">
            <a:extLst>
              <a:ext uri="{FF2B5EF4-FFF2-40B4-BE49-F238E27FC236}">
                <a16:creationId xmlns:a16="http://schemas.microsoft.com/office/drawing/2014/main" id="{B2B3D5AB-93C0-0B14-67F7-4B94292691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1</a:t>
            </a:r>
            <a:r>
              <a:rPr lang="en-US" altLang="en-US" sz="1200" baseline="30000"/>
              <a:t>st</a:t>
            </a:r>
            <a:endParaRPr lang="en-US" altLang="en-US" sz="1800"/>
          </a:p>
        </p:txBody>
      </p:sp>
      <p:sp>
        <p:nvSpPr>
          <p:cNvPr id="71704" name="TextBox 28">
            <a:extLst>
              <a:ext uri="{FF2B5EF4-FFF2-40B4-BE49-F238E27FC236}">
                <a16:creationId xmlns:a16="http://schemas.microsoft.com/office/drawing/2014/main" id="{EBC3510D-8A98-6D42-193D-060DC69CD2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2</a:t>
            </a:r>
            <a:r>
              <a:rPr lang="en-US" altLang="en-US" sz="1200" baseline="30000"/>
              <a:t>nd</a:t>
            </a:r>
            <a:endParaRPr lang="en-US" altLang="en-US" sz="1800"/>
          </a:p>
        </p:txBody>
      </p:sp>
      <p:sp>
        <p:nvSpPr>
          <p:cNvPr id="3" name="Text Box 17">
            <a:extLst>
              <a:ext uri="{FF2B5EF4-FFF2-40B4-BE49-F238E27FC236}">
                <a16:creationId xmlns:a16="http://schemas.microsoft.com/office/drawing/2014/main" id="{FCC26B1F-11C9-64EB-94D1-B35BDF9B47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Übertragung</a:t>
            </a:r>
            <a:r>
              <a:rPr lang="en-US" altLang="en-US" sz="1200" b="1" i="1" dirty="0">
                <a:solidFill>
                  <a:srgbClr val="0000FF"/>
                </a:solidFill>
              </a:rPr>
              <a:t> </a:t>
            </a:r>
            <a:r>
              <a:rPr lang="en-US" altLang="en-US" sz="1200" b="1" i="1" dirty="0" err="1">
                <a:solidFill>
                  <a:srgbClr val="0000FF"/>
                </a:solidFill>
              </a:rPr>
              <a:t>durch</a:t>
            </a:r>
            <a:r>
              <a:rPr lang="en-US" altLang="en-US" sz="1200" b="1" i="1" dirty="0">
                <a:solidFill>
                  <a:srgbClr val="0000FF"/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 und 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039677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91229A-FEEB-4419-B5C0-D7F4CAF3D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pPr>
              <a:defRPr/>
            </a:pPr>
            <a:fld id="{28421308-B42C-42B7-B765-AB9AB102A4B4}" type="slidenum">
              <a:rPr lang="en-US" altLang="en-US" smtClean="0"/>
              <a:t>76</a:t>
            </a:fld>
            <a:endParaRPr lang="en-US" altLang="en-US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D3BE0B61-D7C4-4B38-B45D-297294CB4881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228600"/>
            <a:ext cx="7543800" cy="609600"/>
          </a:xfrm>
          <a:prstGeom prst="rect">
            <a:avLst/>
          </a:prstGeom>
        </p:spPr>
        <p:txBody>
          <a:bodyPr wrap="square" lIns="25400" tIns="12700" rIns="25400" bIns="12700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1200" kern="0"/>
              <a:t>Adenovirale Konjunktivitis</a:t>
            </a:r>
            <a:endParaRPr lang="en-US" altLang="en-US" sz="3200" b="0" kern="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9CE0EC-6368-4BB9-ADB9-156C1E435D25}"/>
              </a:ext>
            </a:extLst>
          </p:cNvPr>
          <p:cNvSpPr txBox="1"/>
          <p:nvPr/>
        </p:nvSpPr>
        <p:spPr>
          <a:xfrm>
            <a:off x="2209821" y="6107668"/>
            <a:ext cx="472437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EKC: Petechiale Blutungen, </a:t>
            </a:r>
            <a:r>
              <a:rPr lang="en-US" sz="1200" dirty="0" err="1"/>
              <a:t>subkonjunktivales </a:t>
            </a:r>
            <a:r>
              <a:rPr lang="en-US" sz="1200" dirty="0"/>
              <a:t>Hämorrhagie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7259867-3809-443D-9D05-FE6B1F3AF1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3499585"/>
            <a:ext cx="3657600" cy="2367815"/>
          </a:xfrm>
          <a:prstGeom prst="rect">
            <a:avLst/>
          </a:prstGeom>
        </p:spPr>
      </p:pic>
      <p:pic>
        <p:nvPicPr>
          <p:cNvPr id="1026" name="Picture 2" descr="Epidemic keratoconjunctivitis: 16 year old patient with petechial... |  Download Scientific Diagram">
            <a:extLst>
              <a:ext uri="{FF2B5EF4-FFF2-40B4-BE49-F238E27FC236}">
                <a16:creationId xmlns:a16="http://schemas.microsoft.com/office/drawing/2014/main" id="{8C656C4F-E41E-4140-2E56-2EEBC35B8D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41" y="914952"/>
            <a:ext cx="3581400" cy="2361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Volume 4, Chapter 7. Follicular Conjunctivitis">
            <a:extLst>
              <a:ext uri="{FF2B5EF4-FFF2-40B4-BE49-F238E27FC236}">
                <a16:creationId xmlns:a16="http://schemas.microsoft.com/office/drawing/2014/main" id="{CB8682C9-DA62-504C-7079-49D3592D93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340" y="908785"/>
            <a:ext cx="3310687" cy="2367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F33EA2D-608E-D103-440F-DFEBF12CA473}"/>
              </a:ext>
            </a:extLst>
          </p:cNvPr>
          <p:cNvSpPr txBox="1"/>
          <p:nvPr/>
        </p:nvSpPr>
        <p:spPr>
          <a:xfrm>
            <a:off x="6819899" y="3263153"/>
            <a:ext cx="1905000" cy="523220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r"/>
            <a:r>
              <a:rPr lang="en-US" sz="1200" dirty="0"/>
              <a:t>(Beachten Sie auch hier die Follikel)</a:t>
            </a:r>
          </a:p>
        </p:txBody>
      </p:sp>
    </p:spTree>
    <p:extLst>
      <p:ext uri="{BB962C8B-B14F-4D97-AF65-F5344CB8AC3E}">
        <p14:creationId xmlns:p14="http://schemas.microsoft.com/office/powerpoint/2010/main" val="213272897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A639C-8953-3806-2795-C949F233CF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3DE340F8-FB68-66B9-B9B5-A5B83AD1D371}"/>
              </a:ext>
            </a:extLst>
          </p:cNvPr>
          <p:cNvSpPr/>
          <p:nvPr/>
        </p:nvSpPr>
        <p:spPr>
          <a:xfrm>
            <a:off x="822325" y="4486275"/>
            <a:ext cx="4273550" cy="22463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F95A9142-DE30-EFF9-941C-18AA9EE0B0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71684" name="Line 3">
            <a:extLst>
              <a:ext uri="{FF2B5EF4-FFF2-40B4-BE49-F238E27FC236}">
                <a16:creationId xmlns:a16="http://schemas.microsoft.com/office/drawing/2014/main" id="{2A7B4F38-207C-EB8B-F353-0A6BCA18EF4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5" name="Text Box 4">
            <a:extLst>
              <a:ext uri="{FF2B5EF4-FFF2-40B4-BE49-F238E27FC236}">
                <a16:creationId xmlns:a16="http://schemas.microsoft.com/office/drawing/2014/main" id="{F6F28236-6BBE-0987-D8C9-35CA9BB22F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Drei Augensyndrome</a:t>
            </a:r>
          </a:p>
        </p:txBody>
      </p:sp>
      <p:sp>
        <p:nvSpPr>
          <p:cNvPr id="71686" name="Line 6">
            <a:extLst>
              <a:ext uri="{FF2B5EF4-FFF2-40B4-BE49-F238E27FC236}">
                <a16:creationId xmlns:a16="http://schemas.microsoft.com/office/drawing/2014/main" id="{31626D27-B632-2281-5062-0D3AA51FDF7E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7" name="Rectangle 7">
            <a:extLst>
              <a:ext uri="{FF2B5EF4-FFF2-40B4-BE49-F238E27FC236}">
                <a16:creationId xmlns:a16="http://schemas.microsoft.com/office/drawing/2014/main" id="{84D57118-7FCC-25D7-2ED0-57BA0E9997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1688" name="Text Box 8">
            <a:extLst>
              <a:ext uri="{FF2B5EF4-FFF2-40B4-BE49-F238E27FC236}">
                <a16:creationId xmlns:a16="http://schemas.microsoft.com/office/drawing/2014/main" id="{85F90BDC-64EA-DDF0-91C9-9C9BC53067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/>
              <a:t>Follikuläre Konjunktivitis</a:t>
            </a:r>
          </a:p>
        </p:txBody>
      </p:sp>
      <p:sp>
        <p:nvSpPr>
          <p:cNvPr id="71689" name="Text Box 9">
            <a:extLst>
              <a:ext uri="{FF2B5EF4-FFF2-40B4-BE49-F238E27FC236}">
                <a16:creationId xmlns:a16="http://schemas.microsoft.com/office/drawing/2014/main" id="{9578CA20-58F7-5A60-582B-50687B0EDF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621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--Leichte, vorübergehende </a:t>
            </a:r>
            <a:r>
              <a:rPr lang="en-US" altLang="en-US" sz="1200"/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--Keine ärztliche Behandlung</a:t>
            </a:r>
          </a:p>
        </p:txBody>
      </p:sp>
      <p:sp>
        <p:nvSpPr>
          <p:cNvPr id="71690" name="Rectangle 10">
            <a:extLst>
              <a:ext uri="{FF2B5EF4-FFF2-40B4-BE49-F238E27FC236}">
                <a16:creationId xmlns:a16="http://schemas.microsoft.com/office/drawing/2014/main" id="{EEC989AE-03B7-793D-7261-CF2AE95DE9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1691" name="Text Box 11">
            <a:extLst>
              <a:ext uri="{FF2B5EF4-FFF2-40B4-BE49-F238E27FC236}">
                <a16:creationId xmlns:a16="http://schemas.microsoft.com/office/drawing/2014/main" id="{2E2A9BB4-6EB8-D489-55AD-8D7BB46593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65087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/>
              <a:t>Pharyngokonjunktivale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/>
              <a:t>Fieber </a:t>
            </a:r>
            <a:r>
              <a:rPr lang="en-US" altLang="en-US" sz="1200"/>
              <a:t>(PCF)</a:t>
            </a:r>
          </a:p>
        </p:txBody>
      </p:sp>
      <p:sp>
        <p:nvSpPr>
          <p:cNvPr id="71692" name="Text Box 12">
            <a:extLst>
              <a:ext uri="{FF2B5EF4-FFF2-40B4-BE49-F238E27FC236}">
                <a16:creationId xmlns:a16="http://schemas.microsoft.com/office/drawing/2014/main" id="{C046A92D-BF9B-28AE-9F8D-F90100563B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7015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--Serotypen</a:t>
            </a:r>
            <a:r>
              <a:rPr lang="en-US" altLang="en-US" sz="1200" b="1">
                <a:solidFill>
                  <a:srgbClr val="0000FF"/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--Follikuläre Konjunktivitis + </a:t>
            </a:r>
            <a:r>
              <a:rPr lang="en-US" altLang="en-US" sz="1200" b="1">
                <a:solidFill>
                  <a:srgbClr val="0000FF"/>
                </a:solidFill>
              </a:rPr>
              <a:t>Fieber </a:t>
            </a:r>
            <a:r>
              <a:rPr lang="en-US" altLang="en-US" sz="1200"/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  </a:t>
            </a:r>
            <a:r>
              <a:rPr lang="en-US" altLang="en-US" sz="1200" b="1">
                <a:solidFill>
                  <a:srgbClr val="0000FF"/>
                </a:solidFill>
              </a:rPr>
              <a:t>HA </a:t>
            </a:r>
            <a:r>
              <a:rPr lang="en-US" altLang="en-US" sz="1200"/>
              <a:t>+ </a:t>
            </a:r>
            <a:r>
              <a:rPr lang="en-US" altLang="en-US" sz="1200" b="1">
                <a:solidFill>
                  <a:srgbClr val="0000FF"/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--Ähnlich wie eine </a:t>
            </a:r>
            <a:r>
              <a:rPr lang="en-US" altLang="en-US" sz="1200" b="1">
                <a:solidFill>
                  <a:srgbClr val="0000FF"/>
                </a:solidFill>
              </a:rPr>
              <a:t>Grippe</a:t>
            </a:r>
          </a:p>
        </p:txBody>
      </p:sp>
      <p:sp>
        <p:nvSpPr>
          <p:cNvPr id="71693" name="Line 13">
            <a:extLst>
              <a:ext uri="{FF2B5EF4-FFF2-40B4-BE49-F238E27FC236}">
                <a16:creationId xmlns:a16="http://schemas.microsoft.com/office/drawing/2014/main" id="{85E3F151-9678-1B0A-1175-7119EB273221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4" name="Rectangle 14">
            <a:extLst>
              <a:ext uri="{FF2B5EF4-FFF2-40B4-BE49-F238E27FC236}">
                <a16:creationId xmlns:a16="http://schemas.microsoft.com/office/drawing/2014/main" id="{E42D7BB9-56D4-6830-BE38-89FC9C863A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1695" name="Text Box 15">
            <a:extLst>
              <a:ext uri="{FF2B5EF4-FFF2-40B4-BE49-F238E27FC236}">
                <a16:creationId xmlns:a16="http://schemas.microsoft.com/office/drawing/2014/main" id="{90613FA4-7429-CD93-6D7F-068A69D0C3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65087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/>
              <a:t>Epidemie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/>
              <a:t>Keratokonjunktivitis </a:t>
            </a:r>
            <a:r>
              <a:rPr lang="en-US" altLang="en-US" sz="1200"/>
              <a:t>(EKC)</a:t>
            </a:r>
          </a:p>
        </p:txBody>
      </p:sp>
      <p:sp>
        <p:nvSpPr>
          <p:cNvPr id="71696" name="Text Box 16">
            <a:extLst>
              <a:ext uri="{FF2B5EF4-FFF2-40B4-BE49-F238E27FC236}">
                <a16:creationId xmlns:a16="http://schemas.microsoft.com/office/drawing/2014/main" id="{5911C915-C0D5-1548-8157-A41B652E26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3487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--Serotypen</a:t>
            </a:r>
            <a:r>
              <a:rPr lang="en-US" altLang="en-US" sz="1200" b="1">
                <a:solidFill>
                  <a:srgbClr val="0000FF"/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--Kann von einer oberen Atemwegsinfektion (</a:t>
            </a:r>
            <a:r>
              <a:rPr lang="en-US" altLang="en-US" sz="1200" b="1">
                <a:solidFill>
                  <a:srgbClr val="0000FF"/>
                </a:solidFill>
              </a:rPr>
              <a:t>URTI</a:t>
            </a:r>
            <a:r>
              <a:rPr lang="en-US" altLang="en-US" sz="1200"/>
              <a:t>) vorausgegangen sein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/>
              <a:t>nd</a:t>
            </a:r>
            <a:r>
              <a:rPr lang="en-US" altLang="en-US" sz="1200"/>
              <a:t>--Beteiligung des zweiten Auges innerhalb von</a:t>
            </a:r>
            <a:r>
              <a:rPr lang="en-US" altLang="en-US" sz="1200" b="1">
                <a:solidFill>
                  <a:srgbClr val="0000FF"/>
                </a:solidFill>
              </a:rPr>
              <a:t> 3–7 Tagen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--Stadien: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/>
              <a:t>    </a:t>
            </a:r>
            <a:r>
              <a:rPr lang="en-US" altLang="en-US" sz="1200" b="1">
                <a:solidFill>
                  <a:srgbClr val="0000FF"/>
                </a:solidFill>
              </a:rPr>
              <a:t>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     </a:t>
            </a:r>
            <a:r>
              <a:rPr lang="en-US" altLang="en-US" sz="1200" b="1">
                <a:solidFill>
                  <a:srgbClr val="0000FF"/>
                </a:solidFill>
              </a:rPr>
              <a:t>Schwere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0000FF"/>
                </a:solidFill>
              </a:rPr>
              <a:t>   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DDDDDD"/>
                </a:solidFill>
              </a:rPr>
              <a:t>--Behandlung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DDDDDD"/>
                </a:solidFill>
              </a:rPr>
              <a:t>  --Symptomatische Behandlung: ATs, kühle Kompressen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DDDDDD"/>
                </a:solidFill>
              </a:rPr>
              <a:t>  --Membranen: Ablösen alle vier Tage; +/- Steroide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DDDDDD"/>
                </a:solidFill>
              </a:rPr>
              <a:t>  --SEI: +/- Steroide</a:t>
            </a:r>
          </a:p>
        </p:txBody>
      </p:sp>
      <p:sp>
        <p:nvSpPr>
          <p:cNvPr id="71697" name="Text Box 17">
            <a:extLst>
              <a:ext uri="{FF2B5EF4-FFF2-40B4-BE49-F238E27FC236}">
                <a16:creationId xmlns:a16="http://schemas.microsoft.com/office/drawing/2014/main" id="{88EE3305-8AEF-3EBA-D22E-4AA10B77EC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1 Woche</a:t>
            </a:r>
          </a:p>
        </p:txBody>
      </p:sp>
      <p:sp>
        <p:nvSpPr>
          <p:cNvPr id="71698" name="Line 18">
            <a:extLst>
              <a:ext uri="{FF2B5EF4-FFF2-40B4-BE49-F238E27FC236}">
                <a16:creationId xmlns:a16="http://schemas.microsoft.com/office/drawing/2014/main" id="{4CC4231B-E855-6B37-C2E6-9C06E30F4BFE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9" name="Line 22">
            <a:extLst>
              <a:ext uri="{FF2B5EF4-FFF2-40B4-BE49-F238E27FC236}">
                <a16:creationId xmlns:a16="http://schemas.microsoft.com/office/drawing/2014/main" id="{762D67AE-8B30-2932-869E-F6A506450841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00" name="Text Box 23">
            <a:extLst>
              <a:ext uri="{FF2B5EF4-FFF2-40B4-BE49-F238E27FC236}">
                <a16:creationId xmlns:a16="http://schemas.microsoft.com/office/drawing/2014/main" id="{6BB14AE4-D89F-62D2-7105-E056649DDA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4486275"/>
            <a:ext cx="4273550" cy="22463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Worüber klagen die Patienten in diesem Stadium?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Tränenfluss, Fremdkörpergefühl, Lichtempfindlichkeit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Die Spaltlampenuntersuchung des vorderen Augenabschnitts zeigt…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…punktförmige epitheliale Keratopathie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…Petechiale Blutungen +/- subkonjunktivales Häm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…Bindehautmembranen oder Pseudomembranen</a:t>
            </a:r>
            <a:endParaRPr lang="en-US" altLang="en-US" sz="1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FFFF00"/>
                </a:solidFill>
              </a:rPr>
              <a:t>Welche </a:t>
            </a:r>
            <a:r>
              <a:rPr lang="en-US" altLang="en-US" sz="1200" i="1" dirty="0" err="1">
                <a:solidFill>
                  <a:srgbClr val="FFFF00"/>
                </a:solidFill>
              </a:rPr>
              <a:t>nicht-okulären </a:t>
            </a:r>
            <a:r>
              <a:rPr lang="en-US" altLang="en-US" sz="1200" i="1" dirty="0">
                <a:solidFill>
                  <a:srgbClr val="FFFF00"/>
                </a:solidFill>
              </a:rPr>
              <a:t>Anzeichen könnten auftreten?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FF00"/>
                </a:solidFill>
              </a:rPr>
              <a:t>Präaurikuläre Lymphadenopathie</a:t>
            </a:r>
          </a:p>
        </p:txBody>
      </p:sp>
      <p:sp>
        <p:nvSpPr>
          <p:cNvPr id="71701" name="Line 24">
            <a:extLst>
              <a:ext uri="{FF2B5EF4-FFF2-40B4-BE49-F238E27FC236}">
                <a16:creationId xmlns:a16="http://schemas.microsoft.com/office/drawing/2014/main" id="{738B1C0F-6FBC-A005-A34F-5869B317ADB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105400" y="5029200"/>
            <a:ext cx="812800" cy="76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02" name="Slide Number Placeholder 1">
            <a:extLst>
              <a:ext uri="{FF2B5EF4-FFF2-40B4-BE49-F238E27FC236}">
                <a16:creationId xmlns:a16="http://schemas.microsoft.com/office/drawing/2014/main" id="{629A853B-6D28-5B9E-76C3-370BB63C1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9A88210-78EB-4E62-8F8A-46EB47C314A3}" type="slidenum">
              <a:rPr lang="en-US" altLang="en-US" sz="1000" smtClean="0"/>
              <a:t>77</a:t>
            </a:fld>
            <a:endParaRPr lang="en-US" altLang="en-US" sz="1000"/>
          </a:p>
        </p:txBody>
      </p:sp>
      <p:sp>
        <p:nvSpPr>
          <p:cNvPr id="71703" name="TextBox 27">
            <a:extLst>
              <a:ext uri="{FF2B5EF4-FFF2-40B4-BE49-F238E27FC236}">
                <a16:creationId xmlns:a16="http://schemas.microsoft.com/office/drawing/2014/main" id="{2965AC26-E740-FE81-8214-CD93E15A6C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1</a:t>
            </a:r>
            <a:r>
              <a:rPr lang="en-US" altLang="en-US" sz="1200" baseline="30000"/>
              <a:t>st</a:t>
            </a:r>
            <a:endParaRPr lang="en-US" altLang="en-US" sz="1800"/>
          </a:p>
        </p:txBody>
      </p:sp>
      <p:sp>
        <p:nvSpPr>
          <p:cNvPr id="71704" name="TextBox 28">
            <a:extLst>
              <a:ext uri="{FF2B5EF4-FFF2-40B4-BE49-F238E27FC236}">
                <a16:creationId xmlns:a16="http://schemas.microsoft.com/office/drawing/2014/main" id="{68EA076E-985F-707E-CDF5-8218F4ED1C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2</a:t>
            </a:r>
            <a:r>
              <a:rPr lang="en-US" altLang="en-US" sz="1200" baseline="30000"/>
              <a:t>nd</a:t>
            </a:r>
            <a:endParaRPr lang="en-US" altLang="en-US" sz="1800"/>
          </a:p>
        </p:txBody>
      </p:sp>
      <p:sp>
        <p:nvSpPr>
          <p:cNvPr id="2" name="Rectangle 23">
            <a:extLst>
              <a:ext uri="{FF2B5EF4-FFF2-40B4-BE49-F238E27FC236}">
                <a16:creationId xmlns:a16="http://schemas.microsoft.com/office/drawing/2014/main" id="{DDF40C20-4A32-B52B-5E94-F99602FEAE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5800165"/>
            <a:ext cx="1482580" cy="228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ts val="7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800" dirty="0"/>
          </a:p>
        </p:txBody>
      </p:sp>
      <p:sp>
        <p:nvSpPr>
          <p:cNvPr id="3" name="Rectangle 23">
            <a:extLst>
              <a:ext uri="{FF2B5EF4-FFF2-40B4-BE49-F238E27FC236}">
                <a16:creationId xmlns:a16="http://schemas.microsoft.com/office/drawing/2014/main" id="{769F87A0-AD27-7F52-FCE1-A9C098885C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7975" y="5800165"/>
            <a:ext cx="1554480" cy="228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ts val="7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800" dirty="0"/>
          </a:p>
        </p:txBody>
      </p:sp>
      <p:sp>
        <p:nvSpPr>
          <p:cNvPr id="4" name="Text Box 17">
            <a:extLst>
              <a:ext uri="{FF2B5EF4-FFF2-40B4-BE49-F238E27FC236}">
                <a16:creationId xmlns:a16="http://schemas.microsoft.com/office/drawing/2014/main" id="{6E8187AD-EA00-05E1-253C-F0978482D2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Übertragung</a:t>
            </a:r>
            <a:r>
              <a:rPr lang="en-US" altLang="en-US" sz="1200" b="1" i="1" dirty="0">
                <a:solidFill>
                  <a:srgbClr val="0000FF"/>
                </a:solidFill>
              </a:rPr>
              <a:t> </a:t>
            </a:r>
            <a:r>
              <a:rPr lang="en-US" altLang="en-US" sz="1200" b="1" i="1" dirty="0" err="1">
                <a:solidFill>
                  <a:srgbClr val="0000FF"/>
                </a:solidFill>
              </a:rPr>
              <a:t>durch</a:t>
            </a:r>
            <a:r>
              <a:rPr lang="en-US" altLang="en-US" sz="1200" b="1" i="1" dirty="0">
                <a:solidFill>
                  <a:srgbClr val="0000FF"/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 und 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65202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989288-743D-4F04-FAB8-6F45DA7F94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6CF4CE8B-280E-3A3F-0673-E6ED336209C5}"/>
              </a:ext>
            </a:extLst>
          </p:cNvPr>
          <p:cNvSpPr/>
          <p:nvPr/>
        </p:nvSpPr>
        <p:spPr>
          <a:xfrm>
            <a:off x="822325" y="4486275"/>
            <a:ext cx="4273550" cy="22463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228A42AA-2DB7-4F3C-03EE-CAC08F8255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71684" name="Line 3">
            <a:extLst>
              <a:ext uri="{FF2B5EF4-FFF2-40B4-BE49-F238E27FC236}">
                <a16:creationId xmlns:a16="http://schemas.microsoft.com/office/drawing/2014/main" id="{46659B96-0297-4B19-E407-F3ECD8F6950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5" name="Text Box 4">
            <a:extLst>
              <a:ext uri="{FF2B5EF4-FFF2-40B4-BE49-F238E27FC236}">
                <a16:creationId xmlns:a16="http://schemas.microsoft.com/office/drawing/2014/main" id="{30922414-D59E-6B32-AB0B-293DEC386B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Drei Augensyndrome</a:t>
            </a:r>
          </a:p>
        </p:txBody>
      </p:sp>
      <p:sp>
        <p:nvSpPr>
          <p:cNvPr id="71686" name="Line 6">
            <a:extLst>
              <a:ext uri="{FF2B5EF4-FFF2-40B4-BE49-F238E27FC236}">
                <a16:creationId xmlns:a16="http://schemas.microsoft.com/office/drawing/2014/main" id="{E8CB86E3-60CA-66B7-4223-79FE734260D2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7" name="Rectangle 7">
            <a:extLst>
              <a:ext uri="{FF2B5EF4-FFF2-40B4-BE49-F238E27FC236}">
                <a16:creationId xmlns:a16="http://schemas.microsoft.com/office/drawing/2014/main" id="{F0869066-6373-0373-F3CE-16494806C8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1688" name="Text Box 8">
            <a:extLst>
              <a:ext uri="{FF2B5EF4-FFF2-40B4-BE49-F238E27FC236}">
                <a16:creationId xmlns:a16="http://schemas.microsoft.com/office/drawing/2014/main" id="{A8340771-D07F-F668-6C95-9C73726DD8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/>
              <a:t>Follikuläre Konjunktivitis</a:t>
            </a:r>
          </a:p>
        </p:txBody>
      </p:sp>
      <p:sp>
        <p:nvSpPr>
          <p:cNvPr id="71689" name="Text Box 9">
            <a:extLst>
              <a:ext uri="{FF2B5EF4-FFF2-40B4-BE49-F238E27FC236}">
                <a16:creationId xmlns:a16="http://schemas.microsoft.com/office/drawing/2014/main" id="{F9532C53-A8E9-1061-848A-29E68DFB1E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621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--Leichte, vorübergehende </a:t>
            </a:r>
            <a:r>
              <a:rPr lang="en-US" altLang="en-US" sz="1200"/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--Keine ärztliche Behandlung</a:t>
            </a:r>
          </a:p>
        </p:txBody>
      </p:sp>
      <p:sp>
        <p:nvSpPr>
          <p:cNvPr id="71690" name="Rectangle 10">
            <a:extLst>
              <a:ext uri="{FF2B5EF4-FFF2-40B4-BE49-F238E27FC236}">
                <a16:creationId xmlns:a16="http://schemas.microsoft.com/office/drawing/2014/main" id="{4D04EEB7-9F55-DD7C-6080-BE67B33E5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1691" name="Text Box 11">
            <a:extLst>
              <a:ext uri="{FF2B5EF4-FFF2-40B4-BE49-F238E27FC236}">
                <a16:creationId xmlns:a16="http://schemas.microsoft.com/office/drawing/2014/main" id="{E8FB374A-423B-344D-6445-BCCCD22BD0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Pharyngokonjunktivales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Fieber</a:t>
            </a:r>
            <a:r>
              <a:rPr lang="en-US" altLang="en-US" sz="1200" i="1" dirty="0"/>
              <a:t> </a:t>
            </a:r>
            <a:r>
              <a:rPr lang="en-US" altLang="en-US" sz="1200" dirty="0"/>
              <a:t>(PCF)</a:t>
            </a:r>
          </a:p>
        </p:txBody>
      </p:sp>
      <p:sp>
        <p:nvSpPr>
          <p:cNvPr id="71692" name="Text Box 12">
            <a:extLst>
              <a:ext uri="{FF2B5EF4-FFF2-40B4-BE49-F238E27FC236}">
                <a16:creationId xmlns:a16="http://schemas.microsoft.com/office/drawing/2014/main" id="{51995624-E743-4E46-5A08-CD4CFD9BE7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7015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--Serotypen</a:t>
            </a:r>
            <a:r>
              <a:rPr lang="en-US" altLang="en-US" sz="1200" b="1">
                <a:solidFill>
                  <a:srgbClr val="0000FF"/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--Follikuläre Konjunktivitis + </a:t>
            </a:r>
            <a:r>
              <a:rPr lang="en-US" altLang="en-US" sz="1200" b="1">
                <a:solidFill>
                  <a:srgbClr val="0000FF"/>
                </a:solidFill>
              </a:rPr>
              <a:t>Fieber </a:t>
            </a:r>
            <a:r>
              <a:rPr lang="en-US" altLang="en-US" sz="1200"/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  </a:t>
            </a:r>
            <a:r>
              <a:rPr lang="en-US" altLang="en-US" sz="1200" b="1">
                <a:solidFill>
                  <a:srgbClr val="0000FF"/>
                </a:solidFill>
              </a:rPr>
              <a:t>HA </a:t>
            </a:r>
            <a:r>
              <a:rPr lang="en-US" altLang="en-US" sz="1200"/>
              <a:t>+ </a:t>
            </a:r>
            <a:r>
              <a:rPr lang="en-US" altLang="en-US" sz="1200" b="1">
                <a:solidFill>
                  <a:srgbClr val="0000FF"/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--Ähnlich wie eine </a:t>
            </a:r>
            <a:r>
              <a:rPr lang="en-US" altLang="en-US" sz="1200" b="1">
                <a:solidFill>
                  <a:srgbClr val="0000FF"/>
                </a:solidFill>
              </a:rPr>
              <a:t>Grippe</a:t>
            </a:r>
          </a:p>
        </p:txBody>
      </p:sp>
      <p:sp>
        <p:nvSpPr>
          <p:cNvPr id="71693" name="Line 13">
            <a:extLst>
              <a:ext uri="{FF2B5EF4-FFF2-40B4-BE49-F238E27FC236}">
                <a16:creationId xmlns:a16="http://schemas.microsoft.com/office/drawing/2014/main" id="{D0281773-60BA-E0AC-91E6-634013A4508C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4" name="Rectangle 14">
            <a:extLst>
              <a:ext uri="{FF2B5EF4-FFF2-40B4-BE49-F238E27FC236}">
                <a16:creationId xmlns:a16="http://schemas.microsoft.com/office/drawing/2014/main" id="{5FE2D17C-1887-25B8-C96E-CADF79C8AA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1695" name="Text Box 15">
            <a:extLst>
              <a:ext uri="{FF2B5EF4-FFF2-40B4-BE49-F238E27FC236}">
                <a16:creationId xmlns:a16="http://schemas.microsoft.com/office/drawing/2014/main" id="{53E40C53-DB28-F885-E29F-8158A66A22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Epidemische</a:t>
            </a:r>
            <a:endParaRPr lang="en-US" altLang="en-US" sz="1200" i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/>
              <a:t>Keratokonjunktivitis</a:t>
            </a:r>
            <a:r>
              <a:rPr lang="en-US" altLang="en-US" sz="1200" i="1" dirty="0"/>
              <a:t> </a:t>
            </a:r>
            <a:r>
              <a:rPr lang="en-US" altLang="en-US" sz="1200" dirty="0"/>
              <a:t>(EKC)</a:t>
            </a:r>
          </a:p>
        </p:txBody>
      </p:sp>
      <p:sp>
        <p:nvSpPr>
          <p:cNvPr id="71696" name="Text Box 16">
            <a:extLst>
              <a:ext uri="{FF2B5EF4-FFF2-40B4-BE49-F238E27FC236}">
                <a16:creationId xmlns:a16="http://schemas.microsoft.com/office/drawing/2014/main" id="{937D1A3D-6FFC-518D-FFE3-7ACC824D57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3774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</a:t>
            </a:r>
            <a:r>
              <a:rPr lang="en-US" altLang="en-US" sz="1200" dirty="0" err="1"/>
              <a:t>Serotypen</a:t>
            </a:r>
            <a:r>
              <a:rPr lang="en-US" altLang="en-US" sz="1200" b="1" dirty="0">
                <a:solidFill>
                  <a:srgbClr val="0000FF"/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</a:t>
            </a:r>
            <a:r>
              <a:rPr lang="en-US" altLang="en-US" sz="1200" dirty="0" err="1"/>
              <a:t>Kann</a:t>
            </a:r>
            <a:r>
              <a:rPr lang="en-US" altLang="en-US" sz="1200" dirty="0"/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einer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oberen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Atemwegsinfektion</a:t>
            </a:r>
            <a:r>
              <a:rPr lang="en-US" altLang="en-US" sz="1200" dirty="0"/>
              <a:t> </a:t>
            </a:r>
            <a:r>
              <a:rPr lang="en-US" altLang="en-US" sz="1200" dirty="0" err="1"/>
              <a:t>folgen</a:t>
            </a:r>
            <a:endParaRPr lang="en-US" altLang="en-US" sz="12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 err="1"/>
              <a:t>nd</a:t>
            </a:r>
            <a:r>
              <a:rPr lang="en-US" altLang="en-US" sz="1200" dirty="0"/>
              <a:t>--</a:t>
            </a:r>
            <a:r>
              <a:rPr lang="en-US" altLang="en-US" sz="1200" dirty="0" err="1"/>
              <a:t>Beteiligung</a:t>
            </a:r>
            <a:r>
              <a:rPr lang="en-US" altLang="en-US" sz="1200" dirty="0"/>
              <a:t> des </a:t>
            </a:r>
            <a:r>
              <a:rPr lang="en-US" altLang="en-US" sz="1200" dirty="0" err="1"/>
              <a:t>zweiten</a:t>
            </a:r>
            <a:r>
              <a:rPr lang="en-US" altLang="en-US" sz="1200" dirty="0"/>
              <a:t> </a:t>
            </a:r>
            <a:r>
              <a:rPr lang="en-US" altLang="en-US" sz="1200" dirty="0" err="1"/>
              <a:t>Auges</a:t>
            </a:r>
            <a:r>
              <a:rPr lang="en-US" altLang="en-US" sz="1200" dirty="0"/>
              <a:t> </a:t>
            </a:r>
            <a:r>
              <a:rPr lang="en-US" altLang="en-US" sz="1200" dirty="0" err="1"/>
              <a:t>innerhalb</a:t>
            </a:r>
            <a:r>
              <a:rPr lang="en-US" altLang="en-US" sz="1200" dirty="0"/>
              <a:t> von</a:t>
            </a:r>
            <a:r>
              <a:rPr lang="en-US" altLang="en-US" sz="1200" b="1" dirty="0">
                <a:solidFill>
                  <a:srgbClr val="0000FF"/>
                </a:solidFill>
              </a:rPr>
              <a:t> 3–7 </a:t>
            </a:r>
            <a:r>
              <a:rPr lang="en-US" altLang="en-US" sz="1200" b="1" dirty="0" err="1">
                <a:solidFill>
                  <a:srgbClr val="0000FF"/>
                </a:solidFill>
              </a:rPr>
              <a:t>Tagen</a:t>
            </a:r>
            <a:endParaRPr lang="en-US" altLang="en-US" sz="1200" b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</a:t>
            </a:r>
            <a:r>
              <a:rPr lang="en-US" altLang="en-US" sz="1200" dirty="0" err="1"/>
              <a:t>Stadien</a:t>
            </a:r>
            <a:r>
              <a:rPr lang="en-US" altLang="en-US" sz="1200" dirty="0"/>
              <a:t>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    </a:t>
            </a:r>
            <a:r>
              <a:rPr lang="en-US" altLang="en-US" sz="1200" b="1" dirty="0">
                <a:solidFill>
                  <a:srgbClr val="0000FF"/>
                </a:solidFill>
              </a:rPr>
              <a:t>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     </a:t>
            </a:r>
            <a:r>
              <a:rPr lang="en-US" altLang="en-US" sz="1200" b="1" dirty="0" err="1">
                <a:solidFill>
                  <a:srgbClr val="0000FF"/>
                </a:solidFill>
              </a:rPr>
              <a:t>Schwere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follikuläre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Konjunktivitis</a:t>
            </a:r>
            <a:endParaRPr lang="en-US" altLang="en-US" sz="1200" b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   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</a:t>
            </a:r>
            <a:r>
              <a:rPr lang="en-US" altLang="en-US" sz="1200" dirty="0" err="1">
                <a:solidFill>
                  <a:srgbClr val="DDDDDD"/>
                </a:solidFill>
              </a:rPr>
              <a:t>Behandlung</a:t>
            </a:r>
            <a:endParaRPr lang="en-US" altLang="en-US" sz="12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</a:t>
            </a:r>
            <a:r>
              <a:rPr lang="en-US" altLang="en-US" sz="1200" dirty="0" err="1">
                <a:solidFill>
                  <a:srgbClr val="DDDDDD"/>
                </a:solidFill>
              </a:rPr>
              <a:t>Symptomatische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Behandlung</a:t>
            </a:r>
            <a:r>
              <a:rPr lang="en-US" altLang="en-US" sz="1200" dirty="0">
                <a:solidFill>
                  <a:srgbClr val="DDDDDD"/>
                </a:solidFill>
              </a:rPr>
              <a:t>: ATs, </a:t>
            </a:r>
            <a:r>
              <a:rPr lang="en-US" altLang="en-US" sz="1200" dirty="0" err="1">
                <a:solidFill>
                  <a:srgbClr val="DDDDDD"/>
                </a:solidFill>
              </a:rPr>
              <a:t>kühle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Kompressen</a:t>
            </a:r>
            <a:endParaRPr lang="en-US" altLang="en-US" sz="12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</a:t>
            </a:r>
            <a:r>
              <a:rPr lang="en-US" altLang="en-US" sz="1200" dirty="0" err="1">
                <a:solidFill>
                  <a:srgbClr val="DDDDDD"/>
                </a:solidFill>
              </a:rPr>
              <a:t>Membranen</a:t>
            </a:r>
            <a:r>
              <a:rPr lang="en-US" altLang="en-US" sz="1200" dirty="0">
                <a:solidFill>
                  <a:srgbClr val="DDDDDD"/>
                </a:solidFill>
              </a:rPr>
              <a:t>: </a:t>
            </a:r>
            <a:r>
              <a:rPr lang="en-US" altLang="en-US" sz="1200" dirty="0" err="1">
                <a:solidFill>
                  <a:srgbClr val="DDDDDD"/>
                </a:solidFill>
              </a:rPr>
              <a:t>Abziehen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alle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vier</a:t>
            </a:r>
            <a:r>
              <a:rPr lang="en-US" altLang="en-US" sz="1200" dirty="0">
                <a:solidFill>
                  <a:srgbClr val="DDDDDD"/>
                </a:solidFill>
              </a:rPr>
              <a:t> </a:t>
            </a:r>
            <a:r>
              <a:rPr lang="en-US" altLang="en-US" sz="1200" dirty="0" err="1">
                <a:solidFill>
                  <a:srgbClr val="DDDDDD"/>
                </a:solidFill>
              </a:rPr>
              <a:t>Tage</a:t>
            </a:r>
            <a:r>
              <a:rPr lang="en-US" altLang="en-US" sz="1200" dirty="0">
                <a:solidFill>
                  <a:srgbClr val="DDDDDD"/>
                </a:solidFill>
              </a:rPr>
              <a:t>; +/- </a:t>
            </a:r>
            <a:r>
              <a:rPr lang="en-US" altLang="en-US" sz="1200" dirty="0" err="1">
                <a:solidFill>
                  <a:srgbClr val="DDDDDD"/>
                </a:solidFill>
              </a:rPr>
              <a:t>Steroide</a:t>
            </a:r>
            <a:endParaRPr lang="en-US" altLang="en-US" sz="1200" dirty="0">
              <a:solidFill>
                <a:srgbClr val="DDDDDD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--SEI: +/- </a:t>
            </a:r>
            <a:r>
              <a:rPr lang="en-US" altLang="en-US" sz="1200" dirty="0" err="1">
                <a:solidFill>
                  <a:srgbClr val="DDDDDD"/>
                </a:solidFill>
              </a:rPr>
              <a:t>Steroide</a:t>
            </a:r>
            <a:endParaRPr lang="en-US" altLang="en-US" sz="1200" dirty="0">
              <a:solidFill>
                <a:srgbClr val="DDDDDD"/>
              </a:solidFill>
            </a:endParaRPr>
          </a:p>
        </p:txBody>
      </p:sp>
      <p:sp>
        <p:nvSpPr>
          <p:cNvPr id="71697" name="Text Box 17">
            <a:extLst>
              <a:ext uri="{FF2B5EF4-FFF2-40B4-BE49-F238E27FC236}">
                <a16:creationId xmlns:a16="http://schemas.microsoft.com/office/drawing/2014/main" id="{3F80376A-5438-C96B-11E1-DE87B9901B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1 Woche</a:t>
            </a:r>
          </a:p>
        </p:txBody>
      </p:sp>
      <p:sp>
        <p:nvSpPr>
          <p:cNvPr id="71698" name="Line 18">
            <a:extLst>
              <a:ext uri="{FF2B5EF4-FFF2-40B4-BE49-F238E27FC236}">
                <a16:creationId xmlns:a16="http://schemas.microsoft.com/office/drawing/2014/main" id="{B5DDBC75-FA57-F4FC-3FA8-5150AE43F9D7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9" name="Line 22">
            <a:extLst>
              <a:ext uri="{FF2B5EF4-FFF2-40B4-BE49-F238E27FC236}">
                <a16:creationId xmlns:a16="http://schemas.microsoft.com/office/drawing/2014/main" id="{54E92009-3677-DB3B-EA36-3161B2A3EC60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00" name="Text Box 23">
            <a:extLst>
              <a:ext uri="{FF2B5EF4-FFF2-40B4-BE49-F238E27FC236}">
                <a16:creationId xmlns:a16="http://schemas.microsoft.com/office/drawing/2014/main" id="{F92C402C-AA9A-8F25-F59F-55B6AA1238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4486275"/>
            <a:ext cx="4273550" cy="22463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Worüber klagen die Patienten in diesem Stadium?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Tränenfluss, Fremdkörpergefühl, Lichtempfindlichkeit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Die Spaltlampenuntersuchung des vorderen Augenabschnitts zeigt…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…punktförmige epitheliale Keratopathie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…Petechiale Blutungen +/- subkonjunktivales Häm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…Bindehautmembranen oder Pseudomembranen</a:t>
            </a:r>
            <a:endParaRPr lang="en-US" altLang="en-US" sz="1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FFFF00"/>
                </a:solidFill>
              </a:rPr>
              <a:t>Welche </a:t>
            </a:r>
            <a:r>
              <a:rPr lang="en-US" altLang="en-US" sz="1200" i="1" dirty="0" err="1">
                <a:solidFill>
                  <a:srgbClr val="FFFF00"/>
                </a:solidFill>
              </a:rPr>
              <a:t>nicht-okulären </a:t>
            </a:r>
            <a:r>
              <a:rPr lang="en-US" altLang="en-US" sz="1200" i="1" dirty="0">
                <a:solidFill>
                  <a:srgbClr val="FFFF00"/>
                </a:solidFill>
              </a:rPr>
              <a:t>Symptome könnten auftreten?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FF00"/>
                </a:solidFill>
              </a:rPr>
              <a:t>Preaurikuläre Lymphadenopathie</a:t>
            </a:r>
          </a:p>
        </p:txBody>
      </p:sp>
      <p:sp>
        <p:nvSpPr>
          <p:cNvPr id="71701" name="Line 24">
            <a:extLst>
              <a:ext uri="{FF2B5EF4-FFF2-40B4-BE49-F238E27FC236}">
                <a16:creationId xmlns:a16="http://schemas.microsoft.com/office/drawing/2014/main" id="{6EAEE9E5-A91A-9C33-18AB-997F223D259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105400" y="5029200"/>
            <a:ext cx="812800" cy="76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02" name="Slide Number Placeholder 1">
            <a:extLst>
              <a:ext uri="{FF2B5EF4-FFF2-40B4-BE49-F238E27FC236}">
                <a16:creationId xmlns:a16="http://schemas.microsoft.com/office/drawing/2014/main" id="{ED6F1C90-A5F5-99FF-793B-74486BB5B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9A88210-78EB-4E62-8F8A-46EB47C314A3}" type="slidenum">
              <a:rPr lang="en-US" altLang="en-US" sz="1000" smtClean="0"/>
              <a:t>78</a:t>
            </a:fld>
            <a:endParaRPr lang="en-US" altLang="en-US" sz="1000"/>
          </a:p>
        </p:txBody>
      </p:sp>
      <p:sp>
        <p:nvSpPr>
          <p:cNvPr id="71703" name="TextBox 27">
            <a:extLst>
              <a:ext uri="{FF2B5EF4-FFF2-40B4-BE49-F238E27FC236}">
                <a16:creationId xmlns:a16="http://schemas.microsoft.com/office/drawing/2014/main" id="{FAA65AFD-B695-F265-65D8-7492FFE778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1</a:t>
            </a:r>
            <a:r>
              <a:rPr lang="en-US" altLang="en-US" sz="1200" baseline="30000"/>
              <a:t>st</a:t>
            </a:r>
            <a:endParaRPr lang="en-US" altLang="en-US" sz="1800"/>
          </a:p>
        </p:txBody>
      </p:sp>
      <p:sp>
        <p:nvSpPr>
          <p:cNvPr id="71704" name="TextBox 28">
            <a:extLst>
              <a:ext uri="{FF2B5EF4-FFF2-40B4-BE49-F238E27FC236}">
                <a16:creationId xmlns:a16="http://schemas.microsoft.com/office/drawing/2014/main" id="{E96F22E2-4F0E-1F2D-C12B-E455B18065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2</a:t>
            </a:r>
            <a:r>
              <a:rPr lang="en-US" altLang="en-US" sz="1200" baseline="30000"/>
              <a:t>nd</a:t>
            </a:r>
            <a:endParaRPr lang="en-US" altLang="en-US" sz="1800"/>
          </a:p>
        </p:txBody>
      </p:sp>
      <p:sp>
        <p:nvSpPr>
          <p:cNvPr id="4" name="Text Box 17">
            <a:extLst>
              <a:ext uri="{FF2B5EF4-FFF2-40B4-BE49-F238E27FC236}">
                <a16:creationId xmlns:a16="http://schemas.microsoft.com/office/drawing/2014/main" id="{4E2C9457-E2FF-8EAF-4D45-CBCB6570E6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Übertragung</a:t>
            </a:r>
            <a:r>
              <a:rPr lang="en-US" altLang="en-US" sz="1200" b="1" i="1" dirty="0">
                <a:solidFill>
                  <a:srgbClr val="0000FF"/>
                </a:solidFill>
              </a:rPr>
              <a:t> </a:t>
            </a:r>
            <a:r>
              <a:rPr lang="en-US" altLang="en-US" sz="1200" b="1" i="1" dirty="0" err="1">
                <a:solidFill>
                  <a:srgbClr val="0000FF"/>
                </a:solidFill>
              </a:rPr>
              <a:t>durch</a:t>
            </a:r>
            <a:r>
              <a:rPr lang="en-US" altLang="en-US" sz="1200" b="1" i="1" dirty="0">
                <a:solidFill>
                  <a:srgbClr val="0000FF"/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 und 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450142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938930C-61F1-5676-7019-D518CD451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pPr>
              <a:defRPr/>
            </a:pPr>
            <a:fld id="{9DA36E47-537D-4C10-883D-39433EC17FB5}" type="slidenum">
              <a:rPr lang="en-US" altLang="en-US" smtClean="0"/>
              <a:t>79</a:t>
            </a:fld>
            <a:endParaRPr lang="en-US" alt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06C7D9-B2B8-D893-749F-63C3F52CDF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9224" y="1501045"/>
            <a:ext cx="4125552" cy="3855909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2B22661C-F06A-FA77-E27A-64EAFBCCE8FC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228600"/>
            <a:ext cx="7543800" cy="609600"/>
          </a:xfrm>
          <a:prstGeom prst="rect">
            <a:avLst/>
          </a:prstGeom>
        </p:spPr>
        <p:txBody>
          <a:bodyPr wrap="square" lIns="25400" tIns="12700" rIns="25400" bIns="12700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1200" kern="0"/>
              <a:t>Adenovirale Konjunktivitis</a:t>
            </a:r>
            <a:endParaRPr lang="en-US" altLang="en-US" sz="3200" b="0" kern="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981A9E-0DD9-D32A-CC1A-A6D0392045B0}"/>
              </a:ext>
            </a:extLst>
          </p:cNvPr>
          <p:cNvSpPr txBox="1"/>
          <p:nvPr/>
        </p:nvSpPr>
        <p:spPr>
          <a:xfrm>
            <a:off x="3267800" y="6107668"/>
            <a:ext cx="260840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Bindehaut bei EKC</a:t>
            </a:r>
          </a:p>
        </p:txBody>
      </p:sp>
    </p:spTree>
    <p:extLst>
      <p:ext uri="{BB962C8B-B14F-4D97-AF65-F5344CB8AC3E}">
        <p14:creationId xmlns:p14="http://schemas.microsoft.com/office/powerpoint/2010/main" val="34676430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287EFA-6890-9591-0685-000C8648EB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>
            <a:extLst>
              <a:ext uri="{FF2B5EF4-FFF2-40B4-BE49-F238E27FC236}">
                <a16:creationId xmlns:a16="http://schemas.microsoft.com/office/drawing/2014/main" id="{82187AD4-8130-FFBA-1A4B-10A27EDE38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6148" name="Slide Number Placeholder 1">
            <a:extLst>
              <a:ext uri="{FF2B5EF4-FFF2-40B4-BE49-F238E27FC236}">
                <a16:creationId xmlns:a16="http://schemas.microsoft.com/office/drawing/2014/main" id="{259D2AC3-9E41-0139-63E7-B4F597ED7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2A0B983-D245-402D-A9C2-276FA68C592B}" type="slidenum">
              <a:rPr lang="en-US" altLang="en-US" sz="1000" smtClean="0"/>
              <a:t>8</a:t>
            </a:fld>
            <a:endParaRPr lang="en-US" altLang="en-US" sz="1000"/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6D889454-3D38-29B2-7492-A499E0BDA0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8843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>
                <a:solidFill>
                  <a:srgbClr val="0000FF"/>
                </a:solidFill>
              </a:rPr>
              <a:t>Übertragung durch…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 und 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4BFB11D-2349-E71D-C65B-341656DFD347}"/>
              </a:ext>
            </a:extLst>
          </p:cNvPr>
          <p:cNvSpPr txBox="1"/>
          <p:nvPr/>
        </p:nvSpPr>
        <p:spPr>
          <a:xfrm>
            <a:off x="4613245" y="1447800"/>
            <a:ext cx="1939955" cy="30777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latin typeface="Segoe Script" panose="030B0504020000000003" pitchFamily="66" charset="0"/>
              </a:rPr>
              <a:t>…den Augenarzt?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0DA3D28-EC19-D3CB-4DD3-00951EBD7897}"/>
              </a:ext>
            </a:extLst>
          </p:cNvPr>
          <p:cNvSpPr txBox="1"/>
          <p:nvPr/>
        </p:nvSpPr>
        <p:spPr>
          <a:xfrm>
            <a:off x="1981200" y="2013582"/>
            <a:ext cx="6591869" cy="584775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Ist eine Adeno-Konjunktivitis durch routinemäßige Augenuntersuchungen übertragbar?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Oh ja, am häufigsten bei </a:t>
            </a:r>
            <a:r>
              <a:rPr lang="en-US" sz="1200" b="1" dirty="0"/>
              <a:t>der Applanationstonometrie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und der Tropfengabe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AD471A-62F4-B8EF-795A-7D1D04E6C96A}"/>
              </a:ext>
            </a:extLst>
          </p:cNvPr>
          <p:cNvSpPr txBox="1"/>
          <p:nvPr/>
        </p:nvSpPr>
        <p:spPr>
          <a:xfrm>
            <a:off x="2220305" y="2802431"/>
            <a:ext cx="6543779" cy="57964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Ich wische </a:t>
            </a:r>
            <a:r>
              <a:rPr lang="en-US" sz="1200" i="1" dirty="0" err="1">
                <a:solidFill>
                  <a:srgbClr val="0000FF"/>
                </a:solidFill>
              </a:rPr>
              <a:t>meine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Goldmann-Prismen</a:t>
            </a:r>
            <a:r>
              <a:rPr lang="en-US" sz="1200" i="1" dirty="0">
                <a:solidFill>
                  <a:srgbClr val="0000FF"/>
                </a:solidFill>
              </a:rPr>
              <a:t> immer mit einem Alkoholtupfer ab, also kein Grund zur Sorge, oder?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Leider nein – </a:t>
            </a:r>
            <a:r>
              <a:rPr lang="en-US" sz="1200" dirty="0" err="1">
                <a:solidFill>
                  <a:srgbClr val="0000FF"/>
                </a:solidFill>
              </a:rPr>
              <a:t>Adenoviren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sind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zähe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kleine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Kerle</a:t>
            </a:r>
            <a:r>
              <a:rPr lang="en-US" sz="1200" dirty="0">
                <a:solidFill>
                  <a:srgbClr val="0000FF"/>
                </a:solidFill>
              </a:rPr>
              <a:t>, die </a:t>
            </a:r>
            <a:r>
              <a:rPr lang="en-US" sz="1200" dirty="0" err="1">
                <a:solidFill>
                  <a:srgbClr val="0000FF"/>
                </a:solidFill>
              </a:rPr>
              <a:t>Alkohol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überleben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können</a:t>
            </a:r>
            <a:endParaRPr lang="en-US" sz="12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47455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9AF763-7929-ADBD-2FD6-ABDAA094BC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ECE4973A-2078-C67E-EBCE-53260D6120B5}"/>
              </a:ext>
            </a:extLst>
          </p:cNvPr>
          <p:cNvSpPr/>
          <p:nvPr/>
        </p:nvSpPr>
        <p:spPr>
          <a:xfrm>
            <a:off x="822325" y="4486275"/>
            <a:ext cx="4273550" cy="22463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EF10F5A4-3B67-12BB-D40E-6ABEAD182F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71684" name="Line 3">
            <a:extLst>
              <a:ext uri="{FF2B5EF4-FFF2-40B4-BE49-F238E27FC236}">
                <a16:creationId xmlns:a16="http://schemas.microsoft.com/office/drawing/2014/main" id="{D109AAF6-500A-19DE-4303-8CE237D7AA3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5" name="Text Box 4">
            <a:extLst>
              <a:ext uri="{FF2B5EF4-FFF2-40B4-BE49-F238E27FC236}">
                <a16:creationId xmlns:a16="http://schemas.microsoft.com/office/drawing/2014/main" id="{3C21754C-A4DB-6AAC-8785-8C2501ED74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Drei Augensyndrome</a:t>
            </a:r>
          </a:p>
        </p:txBody>
      </p:sp>
      <p:sp>
        <p:nvSpPr>
          <p:cNvPr id="71686" name="Line 6">
            <a:extLst>
              <a:ext uri="{FF2B5EF4-FFF2-40B4-BE49-F238E27FC236}">
                <a16:creationId xmlns:a16="http://schemas.microsoft.com/office/drawing/2014/main" id="{0982445D-5F2C-0A39-7802-E9B781549C41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7" name="Rectangle 7">
            <a:extLst>
              <a:ext uri="{FF2B5EF4-FFF2-40B4-BE49-F238E27FC236}">
                <a16:creationId xmlns:a16="http://schemas.microsoft.com/office/drawing/2014/main" id="{B8FDBD5C-9085-AC03-AF99-037A5B3558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88" name="Text Box 8">
            <a:extLst>
              <a:ext uri="{FF2B5EF4-FFF2-40B4-BE49-F238E27FC236}">
                <a16:creationId xmlns:a16="http://schemas.microsoft.com/office/drawing/2014/main" id="{451803C1-59E4-11D3-DB31-B19F8C6598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chemeClr val="bg1">
                    <a:lumMod val="75000"/>
                  </a:schemeClr>
                </a:solidFill>
              </a:rPr>
              <a:t>Follikuläre Konjunktivitis</a:t>
            </a:r>
          </a:p>
        </p:txBody>
      </p:sp>
      <p:sp>
        <p:nvSpPr>
          <p:cNvPr id="71689" name="Text Box 9">
            <a:extLst>
              <a:ext uri="{FF2B5EF4-FFF2-40B4-BE49-F238E27FC236}">
                <a16:creationId xmlns:a16="http://schemas.microsoft.com/office/drawing/2014/main" id="{67FD3841-DF91-4674-FBE2-A938E815BB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8200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--Leichte, vorübergehende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--Keine ärztliche Behandlung</a:t>
            </a:r>
          </a:p>
        </p:txBody>
      </p:sp>
      <p:sp>
        <p:nvSpPr>
          <p:cNvPr id="71690" name="Rectangle 10">
            <a:extLst>
              <a:ext uri="{FF2B5EF4-FFF2-40B4-BE49-F238E27FC236}">
                <a16:creationId xmlns:a16="http://schemas.microsoft.com/office/drawing/2014/main" id="{9D00A866-55E5-BFDA-62D2-E94C886409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91" name="Text Box 11">
            <a:extLst>
              <a:ext uri="{FF2B5EF4-FFF2-40B4-BE49-F238E27FC236}">
                <a16:creationId xmlns:a16="http://schemas.microsoft.com/office/drawing/2014/main" id="{0B873129-9B7E-883B-1C7D-DEBC00F9A6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Pharyngokonjunktivales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Fieber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(PCF)</a:t>
            </a:r>
          </a:p>
        </p:txBody>
      </p:sp>
      <p:sp>
        <p:nvSpPr>
          <p:cNvPr id="71692" name="Text Box 12">
            <a:extLst>
              <a:ext uri="{FF2B5EF4-FFF2-40B4-BE49-F238E27FC236}">
                <a16:creationId xmlns:a16="http://schemas.microsoft.com/office/drawing/2014/main" id="{DEE492C0-BEA1-D7DD-0F25-5EBFB6606D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92990" cy="911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--Follikuläre Konjunktivitis 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Fieber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HA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--Ähnlich wie eine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Grippe</a:t>
            </a:r>
          </a:p>
        </p:txBody>
      </p:sp>
      <p:sp>
        <p:nvSpPr>
          <p:cNvPr id="71693" name="Line 13">
            <a:extLst>
              <a:ext uri="{FF2B5EF4-FFF2-40B4-BE49-F238E27FC236}">
                <a16:creationId xmlns:a16="http://schemas.microsoft.com/office/drawing/2014/main" id="{3043D60E-B799-2DF5-69C7-684B878CF47D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4" name="Rectangle 14">
            <a:extLst>
              <a:ext uri="{FF2B5EF4-FFF2-40B4-BE49-F238E27FC236}">
                <a16:creationId xmlns:a16="http://schemas.microsoft.com/office/drawing/2014/main" id="{C8811349-FDA1-6728-2F2A-9E9D3D756E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1695" name="Text Box 15">
            <a:extLst>
              <a:ext uri="{FF2B5EF4-FFF2-40B4-BE49-F238E27FC236}">
                <a16:creationId xmlns:a16="http://schemas.microsoft.com/office/drawing/2014/main" id="{A9B5B261-10A5-EB2F-AD7E-3A5093E131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Epidemische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Keratokonjunktivitis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71696" name="Text Box 16">
            <a:extLst>
              <a:ext uri="{FF2B5EF4-FFF2-40B4-BE49-F238E27FC236}">
                <a16:creationId xmlns:a16="http://schemas.microsoft.com/office/drawing/2014/main" id="{66FF7B66-D697-AAB3-5D3D-2728523E22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3774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--Kann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einer oberen 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Atemwegsinfektion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folgen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--Beteiligung des zweiten Auges innerhalb von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3–7 Tagen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--Stadien: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   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Schwere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   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--Behandlung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--Symptomatische Behandlung: ATs, kühle Kompressen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--Membranen: Abziehen </a:t>
            </a:r>
            <a:r>
              <a:rPr lang="en-US" altLang="en-US" sz="1200" dirty="0" err="1">
                <a:solidFill>
                  <a:srgbClr val="DDDDDD"/>
                </a:solidFill>
              </a:rPr>
              <a:t>alle vier Tage</a:t>
            </a:r>
            <a:r>
              <a:rPr lang="en-US" altLang="en-US" sz="1200" dirty="0">
                <a:solidFill>
                  <a:srgbClr val="DDDDDD"/>
                </a:solidFill>
              </a:rPr>
              <a:t>; +/- Steroide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--SEI: +/- Steroide</a:t>
            </a:r>
          </a:p>
        </p:txBody>
      </p:sp>
      <p:sp>
        <p:nvSpPr>
          <p:cNvPr id="71697" name="Text Box 17">
            <a:extLst>
              <a:ext uri="{FF2B5EF4-FFF2-40B4-BE49-F238E27FC236}">
                <a16:creationId xmlns:a16="http://schemas.microsoft.com/office/drawing/2014/main" id="{8D1674AE-4EE4-E7CB-FC58-F2154B9356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 Woche</a:t>
            </a:r>
          </a:p>
        </p:txBody>
      </p:sp>
      <p:sp>
        <p:nvSpPr>
          <p:cNvPr id="71698" name="Line 18">
            <a:extLst>
              <a:ext uri="{FF2B5EF4-FFF2-40B4-BE49-F238E27FC236}">
                <a16:creationId xmlns:a16="http://schemas.microsoft.com/office/drawing/2014/main" id="{86FCDFF1-839E-F496-7304-7966D0E6F1CA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9" name="Line 22">
            <a:extLst>
              <a:ext uri="{FF2B5EF4-FFF2-40B4-BE49-F238E27FC236}">
                <a16:creationId xmlns:a16="http://schemas.microsoft.com/office/drawing/2014/main" id="{2209E8CF-0C01-C334-39F1-5C659CC5C202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0" name="Text Box 23">
            <a:extLst>
              <a:ext uri="{FF2B5EF4-FFF2-40B4-BE49-F238E27FC236}">
                <a16:creationId xmlns:a16="http://schemas.microsoft.com/office/drawing/2014/main" id="{BD8E1351-97FB-FD46-12DA-41A24E6D4B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4486275"/>
            <a:ext cx="4273550" cy="22463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Worüber klagen die Patienten in diesem Stadium?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Tränenfluss, Fremdkörpergefühl, Lichtempfindlichkeit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Die Spaltlampenuntersuchung des vorderen Augenabschnitts zeigt…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…punktförmige epitheliale Keratopathie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…Subkonjunktivales Häm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…Bindehautmembranen oder Pseudomembranen</a:t>
            </a:r>
            <a:endParaRPr lang="en-US" altLang="en-US" sz="1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FFFF00"/>
                </a:solidFill>
              </a:rPr>
              <a:t>Welches </a:t>
            </a:r>
            <a:r>
              <a:rPr lang="en-US" altLang="en-US" sz="1200" i="1" dirty="0" err="1">
                <a:solidFill>
                  <a:srgbClr val="FFFF00"/>
                </a:solidFill>
              </a:rPr>
              <a:t>nicht-okulare </a:t>
            </a:r>
            <a:r>
              <a:rPr lang="en-US" altLang="en-US" sz="1200" i="1" dirty="0">
                <a:solidFill>
                  <a:srgbClr val="FFFF00"/>
                </a:solidFill>
              </a:rPr>
              <a:t>Symptom könnte auftreten?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FF00"/>
                </a:solidFill>
              </a:rPr>
              <a:t>Preaurikuläre Lymphadenopathie</a:t>
            </a:r>
          </a:p>
        </p:txBody>
      </p:sp>
      <p:sp>
        <p:nvSpPr>
          <p:cNvPr id="71701" name="Line 24">
            <a:extLst>
              <a:ext uri="{FF2B5EF4-FFF2-40B4-BE49-F238E27FC236}">
                <a16:creationId xmlns:a16="http://schemas.microsoft.com/office/drawing/2014/main" id="{F89C2630-8F40-FF73-D16E-9466FA20326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105400" y="5029200"/>
            <a:ext cx="812800" cy="76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2" name="Slide Number Placeholder 1">
            <a:extLst>
              <a:ext uri="{FF2B5EF4-FFF2-40B4-BE49-F238E27FC236}">
                <a16:creationId xmlns:a16="http://schemas.microsoft.com/office/drawing/2014/main" id="{79B98D12-D8FD-B5E9-35E9-AC7298AF5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9A88210-78EB-4E62-8F8A-46EB47C314A3}" type="slidenum">
              <a:rPr lang="en-US" altLang="en-US" sz="1000" smtClean="0"/>
              <a:t>80</a:t>
            </a:fld>
            <a:endParaRPr lang="en-US" altLang="en-US" sz="1000"/>
          </a:p>
        </p:txBody>
      </p:sp>
      <p:sp>
        <p:nvSpPr>
          <p:cNvPr id="71703" name="TextBox 27">
            <a:extLst>
              <a:ext uri="{FF2B5EF4-FFF2-40B4-BE49-F238E27FC236}">
                <a16:creationId xmlns:a16="http://schemas.microsoft.com/office/drawing/2014/main" id="{A12035F0-49E8-289E-64A7-6C9259A8A5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</a:t>
            </a:r>
            <a:r>
              <a:rPr lang="en-US" altLang="en-US" sz="1200" baseline="30000">
                <a:solidFill>
                  <a:schemeClr val="bg1">
                    <a:lumMod val="75000"/>
                  </a:schemeClr>
                </a:solidFill>
              </a:rPr>
              <a:t>st</a:t>
            </a: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4" name="TextBox 28">
            <a:extLst>
              <a:ext uri="{FF2B5EF4-FFF2-40B4-BE49-F238E27FC236}">
                <a16:creationId xmlns:a16="http://schemas.microsoft.com/office/drawing/2014/main" id="{7F89828E-21C3-A447-68D0-90C67A2DA7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2</a:t>
            </a: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98A2CD8-5464-F1DD-CFFE-16EBCF472D8A}"/>
              </a:ext>
            </a:extLst>
          </p:cNvPr>
          <p:cNvSpPr txBox="1"/>
          <p:nvPr/>
        </p:nvSpPr>
        <p:spPr>
          <a:xfrm>
            <a:off x="858379" y="3005039"/>
            <a:ext cx="4189412" cy="2677656"/>
          </a:xfrm>
          <a:prstGeom prst="rect">
            <a:avLst/>
          </a:prstGeom>
          <a:solidFill>
            <a:schemeClr val="accent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Woraus bestehen (Pseudo-)Membranen?</a:t>
            </a:r>
          </a:p>
          <a:p>
            <a:r>
              <a:rPr lang="en-US" sz="1200" dirty="0">
                <a:solidFill>
                  <a:schemeClr val="accent5"/>
                </a:solidFill>
              </a:rPr>
              <a:t>Fibrin, Schleim und Entzündungszellen</a:t>
            </a:r>
          </a:p>
          <a:p>
            <a:endParaRPr lang="en-US" sz="1400" dirty="0">
              <a:solidFill>
                <a:schemeClr val="accent5"/>
              </a:solidFill>
            </a:endParaRPr>
          </a:p>
          <a:p>
            <a:r>
              <a:rPr lang="en-US" sz="1200" i="1" dirty="0">
                <a:solidFill>
                  <a:schemeClr val="accent5"/>
                </a:solidFill>
              </a:rPr>
              <a:t>Wo sind sie am ehesten zu finden?</a:t>
            </a:r>
          </a:p>
          <a:p>
            <a:r>
              <a:rPr lang="en-US" sz="1200" dirty="0">
                <a:solidFill>
                  <a:schemeClr val="accent5"/>
                </a:solidFill>
              </a:rPr>
              <a:t>Im Tarsalconjunctiva</a:t>
            </a:r>
          </a:p>
          <a:p>
            <a:endParaRPr lang="en-US" sz="1400" dirty="0">
              <a:solidFill>
                <a:schemeClr val="accent5"/>
              </a:solidFill>
            </a:endParaRPr>
          </a:p>
          <a:p>
            <a:r>
              <a:rPr lang="en-US" sz="1200" i="1" dirty="0">
                <a:solidFill>
                  <a:schemeClr val="accent5"/>
                </a:solidFill>
              </a:rPr>
              <a:t>Was ist der wesentliche Unterschied zwischen den beiden?</a:t>
            </a:r>
          </a:p>
          <a:p>
            <a:r>
              <a:rPr lang="en-US" sz="1200" dirty="0">
                <a:solidFill>
                  <a:schemeClr val="accent5"/>
                </a:solidFill>
              </a:rPr>
              <a:t>Wie stark sie an der Augenoberfläche haften</a:t>
            </a:r>
          </a:p>
          <a:p>
            <a:endParaRPr lang="en-US" sz="1400" i="1" dirty="0">
              <a:solidFill>
                <a:schemeClr val="accent5"/>
              </a:solidFill>
            </a:endParaRPr>
          </a:p>
          <a:p>
            <a:r>
              <a:rPr lang="en-US" sz="1200" i="1" dirty="0">
                <a:solidFill>
                  <a:schemeClr val="accent5"/>
                </a:solidFill>
              </a:rPr>
              <a:t>Woran erkennt man den Unterschied?</a:t>
            </a:r>
          </a:p>
          <a:p>
            <a:r>
              <a:rPr lang="en-US" sz="1200" dirty="0">
                <a:solidFill>
                  <a:schemeClr val="accent5"/>
                </a:solidFill>
              </a:rPr>
              <a:t>Indem man sie abzieht – wenn das darunterliegende Gewebe blutet, handelte es sich um eine echte Membran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6287215-024D-CB6C-5AED-43A10A350493}"/>
              </a:ext>
            </a:extLst>
          </p:cNvPr>
          <p:cNvSpPr/>
          <p:nvPr/>
        </p:nvSpPr>
        <p:spPr>
          <a:xfrm>
            <a:off x="733989" y="5590237"/>
            <a:ext cx="4438191" cy="643037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Box 17">
            <a:extLst>
              <a:ext uri="{FF2B5EF4-FFF2-40B4-BE49-F238E27FC236}">
                <a16:creationId xmlns:a16="http://schemas.microsoft.com/office/drawing/2014/main" id="{D5DFA076-7B97-8D10-ADFE-77655566E4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Übertragung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durch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engen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Kontakt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Augen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oder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Atemwegssekreten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Gegenstände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Schwimmbäder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49149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C1E9F1-00BB-0067-2A7F-E8E89C4E8F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2962AA24-7CD7-A388-70B6-508480D524E7}"/>
              </a:ext>
            </a:extLst>
          </p:cNvPr>
          <p:cNvSpPr/>
          <p:nvPr/>
        </p:nvSpPr>
        <p:spPr>
          <a:xfrm>
            <a:off x="822325" y="4486275"/>
            <a:ext cx="4273550" cy="22463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E555D9BD-D3A6-F9A1-15B3-067411F768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71684" name="Line 3">
            <a:extLst>
              <a:ext uri="{FF2B5EF4-FFF2-40B4-BE49-F238E27FC236}">
                <a16:creationId xmlns:a16="http://schemas.microsoft.com/office/drawing/2014/main" id="{BBD974B6-3F74-7ED8-8067-CD66D7C0669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5" name="Text Box 4">
            <a:extLst>
              <a:ext uri="{FF2B5EF4-FFF2-40B4-BE49-F238E27FC236}">
                <a16:creationId xmlns:a16="http://schemas.microsoft.com/office/drawing/2014/main" id="{1DEFB30B-4AF9-3862-C233-9660056F38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Drei Augensyndrome</a:t>
            </a:r>
          </a:p>
        </p:txBody>
      </p:sp>
      <p:sp>
        <p:nvSpPr>
          <p:cNvPr id="71686" name="Line 6">
            <a:extLst>
              <a:ext uri="{FF2B5EF4-FFF2-40B4-BE49-F238E27FC236}">
                <a16:creationId xmlns:a16="http://schemas.microsoft.com/office/drawing/2014/main" id="{62034B0E-2DF2-140F-2398-D155725E6F30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7" name="Rectangle 7">
            <a:extLst>
              <a:ext uri="{FF2B5EF4-FFF2-40B4-BE49-F238E27FC236}">
                <a16:creationId xmlns:a16="http://schemas.microsoft.com/office/drawing/2014/main" id="{65F256D5-E503-BCAE-313A-6120343BC1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88" name="Text Box 8">
            <a:extLst>
              <a:ext uri="{FF2B5EF4-FFF2-40B4-BE49-F238E27FC236}">
                <a16:creationId xmlns:a16="http://schemas.microsoft.com/office/drawing/2014/main" id="{8A3B337A-DE4D-D54F-8D3A-E52D069B66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chemeClr val="bg1">
                    <a:lumMod val="75000"/>
                  </a:schemeClr>
                </a:solidFill>
              </a:rPr>
              <a:t>Follikuläre Konjunktivitis</a:t>
            </a:r>
          </a:p>
        </p:txBody>
      </p:sp>
      <p:sp>
        <p:nvSpPr>
          <p:cNvPr id="71689" name="Text Box 9">
            <a:extLst>
              <a:ext uri="{FF2B5EF4-FFF2-40B4-BE49-F238E27FC236}">
                <a16:creationId xmlns:a16="http://schemas.microsoft.com/office/drawing/2014/main" id="{873C829C-43FA-763F-4B77-E36841EF38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8200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--Leichte, vorübergehende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--Keine ärztliche Behandlung</a:t>
            </a:r>
          </a:p>
        </p:txBody>
      </p:sp>
      <p:sp>
        <p:nvSpPr>
          <p:cNvPr id="71690" name="Rectangle 10">
            <a:extLst>
              <a:ext uri="{FF2B5EF4-FFF2-40B4-BE49-F238E27FC236}">
                <a16:creationId xmlns:a16="http://schemas.microsoft.com/office/drawing/2014/main" id="{2D3445AF-2DB6-F6DF-DF72-A079D58B6C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91" name="Text Box 11">
            <a:extLst>
              <a:ext uri="{FF2B5EF4-FFF2-40B4-BE49-F238E27FC236}">
                <a16:creationId xmlns:a16="http://schemas.microsoft.com/office/drawing/2014/main" id="{224A38BE-BF5F-9D91-B553-58933E00A3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Pharyngokonjunktivales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Fieber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(PCF)</a:t>
            </a:r>
          </a:p>
        </p:txBody>
      </p:sp>
      <p:sp>
        <p:nvSpPr>
          <p:cNvPr id="71692" name="Text Box 12">
            <a:extLst>
              <a:ext uri="{FF2B5EF4-FFF2-40B4-BE49-F238E27FC236}">
                <a16:creationId xmlns:a16="http://schemas.microsoft.com/office/drawing/2014/main" id="{15F0197B-771F-A630-AE69-1E13104C11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92990" cy="911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--Follikuläre Konjunktivitis 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Fieber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HA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--Ähnlich wie eine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Grippe</a:t>
            </a:r>
          </a:p>
        </p:txBody>
      </p:sp>
      <p:sp>
        <p:nvSpPr>
          <p:cNvPr id="71693" name="Line 13">
            <a:extLst>
              <a:ext uri="{FF2B5EF4-FFF2-40B4-BE49-F238E27FC236}">
                <a16:creationId xmlns:a16="http://schemas.microsoft.com/office/drawing/2014/main" id="{FC76A6D5-FDDB-B864-84BA-8FE8B9FDF67F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4" name="Rectangle 14">
            <a:extLst>
              <a:ext uri="{FF2B5EF4-FFF2-40B4-BE49-F238E27FC236}">
                <a16:creationId xmlns:a16="http://schemas.microsoft.com/office/drawing/2014/main" id="{38D42511-E0DA-C8E4-0793-CB7DCB1160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1695" name="Text Box 15">
            <a:extLst>
              <a:ext uri="{FF2B5EF4-FFF2-40B4-BE49-F238E27FC236}">
                <a16:creationId xmlns:a16="http://schemas.microsoft.com/office/drawing/2014/main" id="{7219C131-031E-2F4A-6E18-6DE952AB49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Epidemische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Keratokonjunktivitis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71696" name="Text Box 16">
            <a:extLst>
              <a:ext uri="{FF2B5EF4-FFF2-40B4-BE49-F238E27FC236}">
                <a16:creationId xmlns:a16="http://schemas.microsoft.com/office/drawing/2014/main" id="{498EE54B-1A3C-434D-F904-2D6C0446BC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3774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--Kann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einer oberen 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Atemwegsinfektion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folgen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--Beteiligung des zweiten Auges innerhalb von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3–7 Tagen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--Stadien: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   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Schwere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   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--Behandlung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--Symptomatische Behandlung: ATs, kühle Kompressen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--Membranen: Abziehen </a:t>
            </a:r>
            <a:r>
              <a:rPr lang="en-US" altLang="en-US" sz="1200" dirty="0" err="1">
                <a:solidFill>
                  <a:srgbClr val="DDDDDD"/>
                </a:solidFill>
              </a:rPr>
              <a:t>alle vier Tage</a:t>
            </a:r>
            <a:r>
              <a:rPr lang="en-US" altLang="en-US" sz="1200" dirty="0">
                <a:solidFill>
                  <a:srgbClr val="DDDDDD"/>
                </a:solidFill>
              </a:rPr>
              <a:t>; +/- Steroide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--SEI: +/- Steroide</a:t>
            </a:r>
          </a:p>
        </p:txBody>
      </p:sp>
      <p:sp>
        <p:nvSpPr>
          <p:cNvPr id="71697" name="Text Box 17">
            <a:extLst>
              <a:ext uri="{FF2B5EF4-FFF2-40B4-BE49-F238E27FC236}">
                <a16:creationId xmlns:a16="http://schemas.microsoft.com/office/drawing/2014/main" id="{14F384A5-4CE4-EE14-7CFE-AED69914CA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 Woche</a:t>
            </a:r>
          </a:p>
        </p:txBody>
      </p:sp>
      <p:sp>
        <p:nvSpPr>
          <p:cNvPr id="71698" name="Line 18">
            <a:extLst>
              <a:ext uri="{FF2B5EF4-FFF2-40B4-BE49-F238E27FC236}">
                <a16:creationId xmlns:a16="http://schemas.microsoft.com/office/drawing/2014/main" id="{357C8250-4C9D-59E7-C255-26012927A35E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9" name="Line 22">
            <a:extLst>
              <a:ext uri="{FF2B5EF4-FFF2-40B4-BE49-F238E27FC236}">
                <a16:creationId xmlns:a16="http://schemas.microsoft.com/office/drawing/2014/main" id="{A75E6F1C-A998-F9EF-2C82-7B0E242310A2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0" name="Text Box 23">
            <a:extLst>
              <a:ext uri="{FF2B5EF4-FFF2-40B4-BE49-F238E27FC236}">
                <a16:creationId xmlns:a16="http://schemas.microsoft.com/office/drawing/2014/main" id="{2A6F08A7-03AA-0134-CEE2-D3988D5145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4486275"/>
            <a:ext cx="4273550" cy="22463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Worüber klagen die Patienten in diesem Stadium?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Tränenfluss, Fremdkörpergefühl, Lichtempfindlichkeit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Die Spaltlampenuntersuchung des vorderen Augenabschnitts zeigt…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…punktförmige epitheliale Keratopathie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…Subkonjunktivales Häm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…Bindehautmembranen oder Pseudomembranen</a:t>
            </a:r>
            <a:endParaRPr lang="en-US" altLang="en-US" sz="1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FFFF00"/>
                </a:solidFill>
              </a:rPr>
              <a:t>Welches </a:t>
            </a:r>
            <a:r>
              <a:rPr lang="en-US" altLang="en-US" sz="1200" i="1" dirty="0" err="1">
                <a:solidFill>
                  <a:srgbClr val="FFFF00"/>
                </a:solidFill>
              </a:rPr>
              <a:t>nicht-okulare </a:t>
            </a:r>
            <a:r>
              <a:rPr lang="en-US" altLang="en-US" sz="1200" i="1" dirty="0">
                <a:solidFill>
                  <a:srgbClr val="FFFF00"/>
                </a:solidFill>
              </a:rPr>
              <a:t>Symptom könnte auftreten?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FF00"/>
                </a:solidFill>
              </a:rPr>
              <a:t>Preaurikuläre Lymphadenopathie</a:t>
            </a:r>
          </a:p>
        </p:txBody>
      </p:sp>
      <p:sp>
        <p:nvSpPr>
          <p:cNvPr id="71701" name="Line 24">
            <a:extLst>
              <a:ext uri="{FF2B5EF4-FFF2-40B4-BE49-F238E27FC236}">
                <a16:creationId xmlns:a16="http://schemas.microsoft.com/office/drawing/2014/main" id="{133AF1A3-2821-FB2F-F268-D3B855536EE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105400" y="5029200"/>
            <a:ext cx="812800" cy="76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2" name="Slide Number Placeholder 1">
            <a:extLst>
              <a:ext uri="{FF2B5EF4-FFF2-40B4-BE49-F238E27FC236}">
                <a16:creationId xmlns:a16="http://schemas.microsoft.com/office/drawing/2014/main" id="{91DBEF63-0FD0-1F8E-AB58-DF6341B72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9A88210-78EB-4E62-8F8A-46EB47C314A3}" type="slidenum">
              <a:rPr lang="en-US" altLang="en-US" sz="1000" smtClean="0"/>
              <a:t>81</a:t>
            </a:fld>
            <a:endParaRPr lang="en-US" altLang="en-US" sz="1000"/>
          </a:p>
        </p:txBody>
      </p:sp>
      <p:sp>
        <p:nvSpPr>
          <p:cNvPr id="71703" name="TextBox 27">
            <a:extLst>
              <a:ext uri="{FF2B5EF4-FFF2-40B4-BE49-F238E27FC236}">
                <a16:creationId xmlns:a16="http://schemas.microsoft.com/office/drawing/2014/main" id="{53F3D9BE-1F31-E4FC-25B0-0BF9A3FF13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</a:t>
            </a:r>
            <a:r>
              <a:rPr lang="en-US" altLang="en-US" sz="1200" baseline="30000">
                <a:solidFill>
                  <a:schemeClr val="bg1">
                    <a:lumMod val="75000"/>
                  </a:schemeClr>
                </a:solidFill>
              </a:rPr>
              <a:t>st</a:t>
            </a: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4" name="TextBox 28">
            <a:extLst>
              <a:ext uri="{FF2B5EF4-FFF2-40B4-BE49-F238E27FC236}">
                <a16:creationId xmlns:a16="http://schemas.microsoft.com/office/drawing/2014/main" id="{3CB3637F-8604-389B-8E73-8756DC9EDC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2</a:t>
            </a: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CF6F6B9-4637-FD58-2A3F-F9ED798670B0}"/>
              </a:ext>
            </a:extLst>
          </p:cNvPr>
          <p:cNvSpPr txBox="1"/>
          <p:nvPr/>
        </p:nvSpPr>
        <p:spPr>
          <a:xfrm>
            <a:off x="858379" y="3005039"/>
            <a:ext cx="4189412" cy="2677656"/>
          </a:xfrm>
          <a:prstGeom prst="rect">
            <a:avLst/>
          </a:prstGeom>
          <a:solidFill>
            <a:schemeClr val="accent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Woraus bestehen (Pseudo-)Membranen?</a:t>
            </a:r>
          </a:p>
          <a:p>
            <a:r>
              <a:rPr lang="en-US" sz="1200" dirty="0"/>
              <a:t>Fibrin, Schleim und Entzündungszellen</a:t>
            </a:r>
          </a:p>
          <a:p>
            <a:endParaRPr lang="en-US" sz="1400" dirty="0">
              <a:solidFill>
                <a:schemeClr val="accent5"/>
              </a:solidFill>
            </a:endParaRPr>
          </a:p>
          <a:p>
            <a:r>
              <a:rPr lang="en-US" sz="1200" i="1" dirty="0">
                <a:solidFill>
                  <a:schemeClr val="accent5"/>
                </a:solidFill>
              </a:rPr>
              <a:t>Wo sind sie am ehesten anzutreffen?</a:t>
            </a:r>
          </a:p>
          <a:p>
            <a:r>
              <a:rPr lang="en-US" sz="1200" dirty="0">
                <a:solidFill>
                  <a:schemeClr val="accent5"/>
                </a:solidFill>
              </a:rPr>
              <a:t>Das Tarsalgelenk</a:t>
            </a:r>
          </a:p>
          <a:p>
            <a:endParaRPr lang="en-US" sz="1400" dirty="0">
              <a:solidFill>
                <a:schemeClr val="accent5"/>
              </a:solidFill>
            </a:endParaRPr>
          </a:p>
          <a:p>
            <a:r>
              <a:rPr lang="en-US" sz="1200" i="1" dirty="0">
                <a:solidFill>
                  <a:schemeClr val="accent5"/>
                </a:solidFill>
              </a:rPr>
              <a:t>Was ist der wesentliche Unterschied zwischen den beiden?</a:t>
            </a:r>
          </a:p>
          <a:p>
            <a:r>
              <a:rPr lang="en-US" sz="1200" dirty="0">
                <a:solidFill>
                  <a:schemeClr val="accent5"/>
                </a:solidFill>
              </a:rPr>
              <a:t>Wie stark sie an der Augenoberfläche haften</a:t>
            </a:r>
          </a:p>
          <a:p>
            <a:endParaRPr lang="en-US" sz="1400" i="1" dirty="0">
              <a:solidFill>
                <a:schemeClr val="accent5"/>
              </a:solidFill>
            </a:endParaRPr>
          </a:p>
          <a:p>
            <a:r>
              <a:rPr lang="en-US" sz="1200" i="1" dirty="0">
                <a:solidFill>
                  <a:schemeClr val="accent5"/>
                </a:solidFill>
              </a:rPr>
              <a:t>Wie kann man sie voneinander unterscheiden?</a:t>
            </a:r>
          </a:p>
          <a:p>
            <a:r>
              <a:rPr lang="en-US" sz="1200" dirty="0">
                <a:solidFill>
                  <a:schemeClr val="accent5"/>
                </a:solidFill>
              </a:rPr>
              <a:t>Indem man sie abzieht – wenn das darunterliegende Gewebe blutet, handelte es sich um eine echte Membran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37CD2DE5-BBDE-5F39-6357-EED2484CB67B}"/>
              </a:ext>
            </a:extLst>
          </p:cNvPr>
          <p:cNvSpPr/>
          <p:nvPr/>
        </p:nvSpPr>
        <p:spPr>
          <a:xfrm>
            <a:off x="733989" y="5590237"/>
            <a:ext cx="4438191" cy="643037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 Box 17">
            <a:extLst>
              <a:ext uri="{FF2B5EF4-FFF2-40B4-BE49-F238E27FC236}">
                <a16:creationId xmlns:a16="http://schemas.microsoft.com/office/drawing/2014/main" id="{C1D2C5F0-D974-4288-BC0E-3ED749455F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Übertragung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durch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engen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Kontakt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Augen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oder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Atemwegssekreten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Gegenstände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Schwimmbäder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4086043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0859DD-C581-1523-B560-280179E078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6F382E7B-CDE3-5AEF-45E3-D477543EBA81}"/>
              </a:ext>
            </a:extLst>
          </p:cNvPr>
          <p:cNvSpPr/>
          <p:nvPr/>
        </p:nvSpPr>
        <p:spPr>
          <a:xfrm>
            <a:off x="822325" y="4486275"/>
            <a:ext cx="4273550" cy="22463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54BF4AEA-CFB8-FEB8-C8E8-F603B8ED67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71684" name="Line 3">
            <a:extLst>
              <a:ext uri="{FF2B5EF4-FFF2-40B4-BE49-F238E27FC236}">
                <a16:creationId xmlns:a16="http://schemas.microsoft.com/office/drawing/2014/main" id="{78EFACA5-1C3A-7DB0-2428-168A9C89635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5" name="Text Box 4">
            <a:extLst>
              <a:ext uri="{FF2B5EF4-FFF2-40B4-BE49-F238E27FC236}">
                <a16:creationId xmlns:a16="http://schemas.microsoft.com/office/drawing/2014/main" id="{5CC20F5E-F1A2-6B09-9C83-DBE2416912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Drei Augensyndrome</a:t>
            </a:r>
          </a:p>
        </p:txBody>
      </p:sp>
      <p:sp>
        <p:nvSpPr>
          <p:cNvPr id="71686" name="Line 6">
            <a:extLst>
              <a:ext uri="{FF2B5EF4-FFF2-40B4-BE49-F238E27FC236}">
                <a16:creationId xmlns:a16="http://schemas.microsoft.com/office/drawing/2014/main" id="{7026FCB7-48CB-FAAF-84BE-6F7899EAA128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7" name="Rectangle 7">
            <a:extLst>
              <a:ext uri="{FF2B5EF4-FFF2-40B4-BE49-F238E27FC236}">
                <a16:creationId xmlns:a16="http://schemas.microsoft.com/office/drawing/2014/main" id="{5C39C213-213C-78F0-02BF-9C81F343D4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88" name="Text Box 8">
            <a:extLst>
              <a:ext uri="{FF2B5EF4-FFF2-40B4-BE49-F238E27FC236}">
                <a16:creationId xmlns:a16="http://schemas.microsoft.com/office/drawing/2014/main" id="{93AC107B-374E-8A1E-E367-BF50386849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chemeClr val="bg1">
                    <a:lumMod val="75000"/>
                  </a:schemeClr>
                </a:solidFill>
              </a:rPr>
              <a:t>Follikuläre Konjunktivitis</a:t>
            </a:r>
          </a:p>
        </p:txBody>
      </p:sp>
      <p:sp>
        <p:nvSpPr>
          <p:cNvPr id="71689" name="Text Box 9">
            <a:extLst>
              <a:ext uri="{FF2B5EF4-FFF2-40B4-BE49-F238E27FC236}">
                <a16:creationId xmlns:a16="http://schemas.microsoft.com/office/drawing/2014/main" id="{4161CABC-299E-2AF2-04A3-0934E6ECC9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8200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--Leichte, vorübergehende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--Keine ärztliche Behandlung</a:t>
            </a:r>
          </a:p>
        </p:txBody>
      </p:sp>
      <p:sp>
        <p:nvSpPr>
          <p:cNvPr id="71690" name="Rectangle 10">
            <a:extLst>
              <a:ext uri="{FF2B5EF4-FFF2-40B4-BE49-F238E27FC236}">
                <a16:creationId xmlns:a16="http://schemas.microsoft.com/office/drawing/2014/main" id="{F9D1FAF9-ADD3-946F-13FC-F93920163B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91" name="Text Box 11">
            <a:extLst>
              <a:ext uri="{FF2B5EF4-FFF2-40B4-BE49-F238E27FC236}">
                <a16:creationId xmlns:a16="http://schemas.microsoft.com/office/drawing/2014/main" id="{F2DE551B-10D5-1D24-ADD9-B2A78D3265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Pharyngokonjunktivales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Fieber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(PCF)</a:t>
            </a:r>
          </a:p>
        </p:txBody>
      </p:sp>
      <p:sp>
        <p:nvSpPr>
          <p:cNvPr id="71692" name="Text Box 12">
            <a:extLst>
              <a:ext uri="{FF2B5EF4-FFF2-40B4-BE49-F238E27FC236}">
                <a16:creationId xmlns:a16="http://schemas.microsoft.com/office/drawing/2014/main" id="{E821A8C9-F4BF-3D79-E6A6-02235E4FA3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92990" cy="911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--Follikuläre Konjunktivitis 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Fieber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HA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--Ähnlich wie eine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Grippe</a:t>
            </a:r>
          </a:p>
        </p:txBody>
      </p:sp>
      <p:sp>
        <p:nvSpPr>
          <p:cNvPr id="71693" name="Line 13">
            <a:extLst>
              <a:ext uri="{FF2B5EF4-FFF2-40B4-BE49-F238E27FC236}">
                <a16:creationId xmlns:a16="http://schemas.microsoft.com/office/drawing/2014/main" id="{006D59CF-5F16-24A1-7248-A147CCB8C639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4" name="Rectangle 14">
            <a:extLst>
              <a:ext uri="{FF2B5EF4-FFF2-40B4-BE49-F238E27FC236}">
                <a16:creationId xmlns:a16="http://schemas.microsoft.com/office/drawing/2014/main" id="{602FCDB1-EDE1-F5B8-A17E-3206E8B0C5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1695" name="Text Box 15">
            <a:extLst>
              <a:ext uri="{FF2B5EF4-FFF2-40B4-BE49-F238E27FC236}">
                <a16:creationId xmlns:a16="http://schemas.microsoft.com/office/drawing/2014/main" id="{A5EA0465-16E5-5FCF-B3A5-0209AB5748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Epidemische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Keratokonjunktivitis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71696" name="Text Box 16">
            <a:extLst>
              <a:ext uri="{FF2B5EF4-FFF2-40B4-BE49-F238E27FC236}">
                <a16:creationId xmlns:a16="http://schemas.microsoft.com/office/drawing/2014/main" id="{FBEC3129-6DED-68B5-2B34-8D9CBC02FA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3774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--Kann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einer oberen 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Atemwegsinfektion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folgen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--Beteiligung des zweiten Auges innerhalb von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3–7 Tagen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--Stadien: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   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Schwere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   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--Behandlung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--Symptomatische Behandlung: ATs, kühle Kompressen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--Membranen: Ablösen </a:t>
            </a:r>
            <a:r>
              <a:rPr lang="en-US" altLang="en-US" sz="1200" dirty="0" err="1">
                <a:solidFill>
                  <a:srgbClr val="DDDDDD"/>
                </a:solidFill>
              </a:rPr>
              <a:t>alle vier Tage</a:t>
            </a:r>
            <a:r>
              <a:rPr lang="en-US" altLang="en-US" sz="1200" dirty="0">
                <a:solidFill>
                  <a:srgbClr val="DDDDDD"/>
                </a:solidFill>
              </a:rPr>
              <a:t>; +/- Steroide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--SEI: +/- Steroide</a:t>
            </a:r>
          </a:p>
        </p:txBody>
      </p:sp>
      <p:sp>
        <p:nvSpPr>
          <p:cNvPr id="71697" name="Text Box 17">
            <a:extLst>
              <a:ext uri="{FF2B5EF4-FFF2-40B4-BE49-F238E27FC236}">
                <a16:creationId xmlns:a16="http://schemas.microsoft.com/office/drawing/2014/main" id="{9FE591A8-0B81-9964-F89E-30BD663168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 Woche</a:t>
            </a:r>
          </a:p>
        </p:txBody>
      </p:sp>
      <p:sp>
        <p:nvSpPr>
          <p:cNvPr id="71698" name="Line 18">
            <a:extLst>
              <a:ext uri="{FF2B5EF4-FFF2-40B4-BE49-F238E27FC236}">
                <a16:creationId xmlns:a16="http://schemas.microsoft.com/office/drawing/2014/main" id="{69966C3C-1B92-7BC3-8E2B-1E36FD5A02FE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9" name="Line 22">
            <a:extLst>
              <a:ext uri="{FF2B5EF4-FFF2-40B4-BE49-F238E27FC236}">
                <a16:creationId xmlns:a16="http://schemas.microsoft.com/office/drawing/2014/main" id="{5534A369-E7FB-FD3D-CEF7-7564AEEC77D6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0" name="Text Box 23">
            <a:extLst>
              <a:ext uri="{FF2B5EF4-FFF2-40B4-BE49-F238E27FC236}">
                <a16:creationId xmlns:a16="http://schemas.microsoft.com/office/drawing/2014/main" id="{EE211D3B-8210-F4B1-F331-76D510B2EA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4486275"/>
            <a:ext cx="4273550" cy="22463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Worüber klagen die Patienten in diesem Stadium?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Tränenfluss, Fremdkörpergefühl, Lichtempfindlichkeit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Die Spaltlampenuntersuchung des vorderen Augenabschnitts zeigt…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…punktförmige epitheliale Keratopathie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…Subkonjunktivales Häm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…Bindehautmembranen oder Pseudomembranen</a:t>
            </a:r>
            <a:endParaRPr lang="en-US" altLang="en-US" sz="1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FFFF00"/>
                </a:solidFill>
              </a:rPr>
              <a:t>Welches </a:t>
            </a:r>
            <a:r>
              <a:rPr lang="en-US" altLang="en-US" sz="1200" i="1" dirty="0" err="1">
                <a:solidFill>
                  <a:srgbClr val="FFFF00"/>
                </a:solidFill>
              </a:rPr>
              <a:t>nicht-okulare </a:t>
            </a:r>
            <a:r>
              <a:rPr lang="en-US" altLang="en-US" sz="1200" i="1" dirty="0">
                <a:solidFill>
                  <a:srgbClr val="FFFF00"/>
                </a:solidFill>
              </a:rPr>
              <a:t>Symptom könnte auftreten?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FF00"/>
                </a:solidFill>
              </a:rPr>
              <a:t>Preaurikuläre Lymphadenopathie</a:t>
            </a:r>
          </a:p>
        </p:txBody>
      </p:sp>
      <p:sp>
        <p:nvSpPr>
          <p:cNvPr id="71701" name="Line 24">
            <a:extLst>
              <a:ext uri="{FF2B5EF4-FFF2-40B4-BE49-F238E27FC236}">
                <a16:creationId xmlns:a16="http://schemas.microsoft.com/office/drawing/2014/main" id="{4D4AC767-49E0-361B-B7D3-96779BB56D4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105400" y="5029200"/>
            <a:ext cx="812800" cy="76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2" name="Slide Number Placeholder 1">
            <a:extLst>
              <a:ext uri="{FF2B5EF4-FFF2-40B4-BE49-F238E27FC236}">
                <a16:creationId xmlns:a16="http://schemas.microsoft.com/office/drawing/2014/main" id="{71CBCFDF-92C7-8DF0-83FE-18609AED5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9A88210-78EB-4E62-8F8A-46EB47C314A3}" type="slidenum">
              <a:rPr lang="en-US" altLang="en-US" sz="1000" smtClean="0"/>
              <a:t>82</a:t>
            </a:fld>
            <a:endParaRPr lang="en-US" altLang="en-US" sz="1000"/>
          </a:p>
        </p:txBody>
      </p:sp>
      <p:sp>
        <p:nvSpPr>
          <p:cNvPr id="71703" name="TextBox 27">
            <a:extLst>
              <a:ext uri="{FF2B5EF4-FFF2-40B4-BE49-F238E27FC236}">
                <a16:creationId xmlns:a16="http://schemas.microsoft.com/office/drawing/2014/main" id="{C54BAF3D-929F-9797-9F07-3263DF8433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</a:t>
            </a:r>
            <a:r>
              <a:rPr lang="en-US" altLang="en-US" sz="1200" baseline="30000">
                <a:solidFill>
                  <a:schemeClr val="bg1">
                    <a:lumMod val="75000"/>
                  </a:schemeClr>
                </a:solidFill>
              </a:rPr>
              <a:t>st</a:t>
            </a: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4" name="TextBox 28">
            <a:extLst>
              <a:ext uri="{FF2B5EF4-FFF2-40B4-BE49-F238E27FC236}">
                <a16:creationId xmlns:a16="http://schemas.microsoft.com/office/drawing/2014/main" id="{4E10C9CE-D109-67C8-2B15-F5DDABC385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2</a:t>
            </a: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CE0CA0D-BF37-A38C-D788-96A78FD237A5}"/>
              </a:ext>
            </a:extLst>
          </p:cNvPr>
          <p:cNvSpPr txBox="1"/>
          <p:nvPr/>
        </p:nvSpPr>
        <p:spPr>
          <a:xfrm>
            <a:off x="858379" y="3005039"/>
            <a:ext cx="4189412" cy="2677656"/>
          </a:xfrm>
          <a:prstGeom prst="rect">
            <a:avLst/>
          </a:prstGeom>
          <a:solidFill>
            <a:schemeClr val="accent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Woraus bestehen (Pseudo-)Membranen?</a:t>
            </a:r>
          </a:p>
          <a:p>
            <a:r>
              <a:rPr lang="en-US" sz="1200" dirty="0"/>
              <a:t>Fibrin, Schleim und Entzündungszellen</a:t>
            </a:r>
          </a:p>
          <a:p>
            <a:endParaRPr lang="en-US" sz="1400" dirty="0"/>
          </a:p>
          <a:p>
            <a:r>
              <a:rPr lang="en-US" sz="1200" i="1" dirty="0"/>
              <a:t>Wo sind sie am ehesten anzutreffen?</a:t>
            </a:r>
          </a:p>
          <a:p>
            <a:r>
              <a:rPr lang="en-US" sz="1200" dirty="0">
                <a:solidFill>
                  <a:schemeClr val="accent5"/>
                </a:solidFill>
              </a:rPr>
              <a:t>Das Tarsalgelenk</a:t>
            </a:r>
          </a:p>
          <a:p>
            <a:endParaRPr lang="en-US" sz="1400" dirty="0">
              <a:solidFill>
                <a:schemeClr val="accent5"/>
              </a:solidFill>
            </a:endParaRPr>
          </a:p>
          <a:p>
            <a:r>
              <a:rPr lang="en-US" sz="1200" i="1" dirty="0">
                <a:solidFill>
                  <a:schemeClr val="accent5"/>
                </a:solidFill>
              </a:rPr>
              <a:t>Was ist der wesentliche Unterschied zwischen den beiden?</a:t>
            </a:r>
          </a:p>
          <a:p>
            <a:r>
              <a:rPr lang="en-US" sz="1200" dirty="0">
                <a:solidFill>
                  <a:schemeClr val="accent5"/>
                </a:solidFill>
              </a:rPr>
              <a:t>Wie stark sie an der Augenoberfläche haften</a:t>
            </a:r>
          </a:p>
          <a:p>
            <a:endParaRPr lang="en-US" sz="1400" i="1" dirty="0">
              <a:solidFill>
                <a:schemeClr val="accent5"/>
              </a:solidFill>
            </a:endParaRPr>
          </a:p>
          <a:p>
            <a:r>
              <a:rPr lang="en-US" sz="1200" i="1" dirty="0">
                <a:solidFill>
                  <a:schemeClr val="accent5"/>
                </a:solidFill>
              </a:rPr>
              <a:t>Wie kann man sie voneinander unterscheiden?</a:t>
            </a:r>
          </a:p>
          <a:p>
            <a:r>
              <a:rPr lang="en-US" sz="1200" dirty="0">
                <a:solidFill>
                  <a:schemeClr val="accent5"/>
                </a:solidFill>
              </a:rPr>
              <a:t>Indem man sie abzieht – wenn das darunterliegende Gewebe blutet, handelte es sich um eine echte Membran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32F8F0A-8867-7600-789F-CC613FDB145C}"/>
              </a:ext>
            </a:extLst>
          </p:cNvPr>
          <p:cNvSpPr/>
          <p:nvPr/>
        </p:nvSpPr>
        <p:spPr>
          <a:xfrm>
            <a:off x="733989" y="5590237"/>
            <a:ext cx="4438191" cy="643037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 Box 17">
            <a:extLst>
              <a:ext uri="{FF2B5EF4-FFF2-40B4-BE49-F238E27FC236}">
                <a16:creationId xmlns:a16="http://schemas.microsoft.com/office/drawing/2014/main" id="{17F42B7E-9764-47AD-85AC-CE0A3DA2A0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Übertragung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durch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engen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Kontakt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Augen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oder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Atemwegssekreten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Gegenstände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Schwimmbäder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130888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F7D950-D6AE-42DE-F9A7-3BEA72FF04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963D8511-DEB7-E531-D737-8CADFCCA7C7C}"/>
              </a:ext>
            </a:extLst>
          </p:cNvPr>
          <p:cNvSpPr/>
          <p:nvPr/>
        </p:nvSpPr>
        <p:spPr>
          <a:xfrm>
            <a:off x="822325" y="4486275"/>
            <a:ext cx="4273550" cy="22463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F3D364CB-D682-D4B1-1A01-38941FC6BF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71684" name="Line 3">
            <a:extLst>
              <a:ext uri="{FF2B5EF4-FFF2-40B4-BE49-F238E27FC236}">
                <a16:creationId xmlns:a16="http://schemas.microsoft.com/office/drawing/2014/main" id="{B1CAFD55-6B2C-1BAF-3E3D-A29B14ECB2C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5" name="Text Box 4">
            <a:extLst>
              <a:ext uri="{FF2B5EF4-FFF2-40B4-BE49-F238E27FC236}">
                <a16:creationId xmlns:a16="http://schemas.microsoft.com/office/drawing/2014/main" id="{5649217E-1D6B-C42F-3C0A-BB6445932B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Drei Augensyndrome</a:t>
            </a:r>
          </a:p>
        </p:txBody>
      </p:sp>
      <p:sp>
        <p:nvSpPr>
          <p:cNvPr id="71686" name="Line 6">
            <a:extLst>
              <a:ext uri="{FF2B5EF4-FFF2-40B4-BE49-F238E27FC236}">
                <a16:creationId xmlns:a16="http://schemas.microsoft.com/office/drawing/2014/main" id="{BCF0BF6D-2988-E2ED-7789-23FD89235B6B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7" name="Rectangle 7">
            <a:extLst>
              <a:ext uri="{FF2B5EF4-FFF2-40B4-BE49-F238E27FC236}">
                <a16:creationId xmlns:a16="http://schemas.microsoft.com/office/drawing/2014/main" id="{F7FF9ADD-DA13-7D8A-269E-7B0B61757B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88" name="Text Box 8">
            <a:extLst>
              <a:ext uri="{FF2B5EF4-FFF2-40B4-BE49-F238E27FC236}">
                <a16:creationId xmlns:a16="http://schemas.microsoft.com/office/drawing/2014/main" id="{6CADB35D-C13E-652D-A8A6-C1CA814AC2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chemeClr val="bg1">
                    <a:lumMod val="75000"/>
                  </a:schemeClr>
                </a:solidFill>
              </a:rPr>
              <a:t>Follikuläre Konjunktivitis</a:t>
            </a:r>
          </a:p>
        </p:txBody>
      </p:sp>
      <p:sp>
        <p:nvSpPr>
          <p:cNvPr id="71689" name="Text Box 9">
            <a:extLst>
              <a:ext uri="{FF2B5EF4-FFF2-40B4-BE49-F238E27FC236}">
                <a16:creationId xmlns:a16="http://schemas.microsoft.com/office/drawing/2014/main" id="{256B40D2-5294-D8BC-DE6A-F153763A74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8200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--Leichte, vorübergehende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--Keine ärztliche Behandlung</a:t>
            </a:r>
          </a:p>
        </p:txBody>
      </p:sp>
      <p:sp>
        <p:nvSpPr>
          <p:cNvPr id="71690" name="Rectangle 10">
            <a:extLst>
              <a:ext uri="{FF2B5EF4-FFF2-40B4-BE49-F238E27FC236}">
                <a16:creationId xmlns:a16="http://schemas.microsoft.com/office/drawing/2014/main" id="{07977ACA-3870-2485-E7FE-C7832C0644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91" name="Text Box 11">
            <a:extLst>
              <a:ext uri="{FF2B5EF4-FFF2-40B4-BE49-F238E27FC236}">
                <a16:creationId xmlns:a16="http://schemas.microsoft.com/office/drawing/2014/main" id="{A7486AA9-EB9D-1667-8493-D73F5E5D85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Pharyngokonjunktivales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Fieber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(PCF)</a:t>
            </a:r>
          </a:p>
        </p:txBody>
      </p:sp>
      <p:sp>
        <p:nvSpPr>
          <p:cNvPr id="71692" name="Text Box 12">
            <a:extLst>
              <a:ext uri="{FF2B5EF4-FFF2-40B4-BE49-F238E27FC236}">
                <a16:creationId xmlns:a16="http://schemas.microsoft.com/office/drawing/2014/main" id="{B1EA0FAF-074F-BAF5-CF71-27325AEEF2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92990" cy="911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--Follikuläre Konjunktivitis 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Fieber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HA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--Ähnlich wie eine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Grippe</a:t>
            </a:r>
          </a:p>
        </p:txBody>
      </p:sp>
      <p:sp>
        <p:nvSpPr>
          <p:cNvPr id="71693" name="Line 13">
            <a:extLst>
              <a:ext uri="{FF2B5EF4-FFF2-40B4-BE49-F238E27FC236}">
                <a16:creationId xmlns:a16="http://schemas.microsoft.com/office/drawing/2014/main" id="{07976834-B4A3-8DC9-804B-F2B3A38076D2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4" name="Rectangle 14">
            <a:extLst>
              <a:ext uri="{FF2B5EF4-FFF2-40B4-BE49-F238E27FC236}">
                <a16:creationId xmlns:a16="http://schemas.microsoft.com/office/drawing/2014/main" id="{FB77A117-9E6D-1E66-3F3D-6C2ED39607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1695" name="Text Box 15">
            <a:extLst>
              <a:ext uri="{FF2B5EF4-FFF2-40B4-BE49-F238E27FC236}">
                <a16:creationId xmlns:a16="http://schemas.microsoft.com/office/drawing/2014/main" id="{6E0F6CAD-5C28-1D11-49AC-1C23A61433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Epidemische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Keratokonjunktivitis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71696" name="Text Box 16">
            <a:extLst>
              <a:ext uri="{FF2B5EF4-FFF2-40B4-BE49-F238E27FC236}">
                <a16:creationId xmlns:a16="http://schemas.microsoft.com/office/drawing/2014/main" id="{40C8B09D-A27C-7054-B26D-8ABD8B8075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3487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--Kann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einer oberen Atemwegsinfektion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vorausgehen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--Beteiligung des zweiten Auges innerhalb von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3–7 Tagen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--Stadien: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   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Schwere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   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--Behandlung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--Symptomatische Behandlung: ATs, kühle Kompressen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--Membranen: Abziehen </a:t>
            </a:r>
            <a:r>
              <a:rPr lang="en-US" altLang="en-US" sz="1200" dirty="0" err="1">
                <a:solidFill>
                  <a:srgbClr val="DDDDDD"/>
                </a:solidFill>
              </a:rPr>
              <a:t>alle vier Tage</a:t>
            </a:r>
            <a:r>
              <a:rPr lang="en-US" altLang="en-US" sz="1200" dirty="0">
                <a:solidFill>
                  <a:srgbClr val="DDDDDD"/>
                </a:solidFill>
              </a:rPr>
              <a:t>; +/- Steroide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--SEI: +/- Steroide</a:t>
            </a:r>
          </a:p>
        </p:txBody>
      </p:sp>
      <p:sp>
        <p:nvSpPr>
          <p:cNvPr id="71697" name="Text Box 17">
            <a:extLst>
              <a:ext uri="{FF2B5EF4-FFF2-40B4-BE49-F238E27FC236}">
                <a16:creationId xmlns:a16="http://schemas.microsoft.com/office/drawing/2014/main" id="{9044F879-F493-5520-7F25-8D281652BC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 Woche</a:t>
            </a:r>
          </a:p>
        </p:txBody>
      </p:sp>
      <p:sp>
        <p:nvSpPr>
          <p:cNvPr id="71698" name="Line 18">
            <a:extLst>
              <a:ext uri="{FF2B5EF4-FFF2-40B4-BE49-F238E27FC236}">
                <a16:creationId xmlns:a16="http://schemas.microsoft.com/office/drawing/2014/main" id="{71B95C3A-13D9-0256-8B2E-D18C5C696BEF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9" name="Line 22">
            <a:extLst>
              <a:ext uri="{FF2B5EF4-FFF2-40B4-BE49-F238E27FC236}">
                <a16:creationId xmlns:a16="http://schemas.microsoft.com/office/drawing/2014/main" id="{B81F8760-0EFE-1DB3-04E5-7DDBAC2FC573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0" name="Text Box 23">
            <a:extLst>
              <a:ext uri="{FF2B5EF4-FFF2-40B4-BE49-F238E27FC236}">
                <a16:creationId xmlns:a16="http://schemas.microsoft.com/office/drawing/2014/main" id="{6EC7C93D-3562-C4C0-82E1-425CD0C800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4486275"/>
            <a:ext cx="4273550" cy="22463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Worüber klagen die Patienten in diesem Stadium?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Tränenfluss, Fremdkörpergefühl, Lichtempfindlichkeit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Die Spaltlampenuntersuchung des vorderen Augenabschnitts zeigt…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…punktförmige epitheliale Keratopathie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…Subkonjunktivales Häm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…Bindehautmembranen oder Pseudomembranen</a:t>
            </a:r>
            <a:endParaRPr lang="en-US" altLang="en-US" sz="1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FFFF00"/>
                </a:solidFill>
              </a:rPr>
              <a:t>Welches </a:t>
            </a:r>
            <a:r>
              <a:rPr lang="en-US" altLang="en-US" sz="1200" i="1" dirty="0" err="1">
                <a:solidFill>
                  <a:srgbClr val="FFFF00"/>
                </a:solidFill>
              </a:rPr>
              <a:t>nicht-okulare </a:t>
            </a:r>
            <a:r>
              <a:rPr lang="en-US" altLang="en-US" sz="1200" i="1" dirty="0">
                <a:solidFill>
                  <a:srgbClr val="FFFF00"/>
                </a:solidFill>
              </a:rPr>
              <a:t>Symptom könnte auftreten?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FF00"/>
                </a:solidFill>
              </a:rPr>
              <a:t>Preaurikuläre Lymphadenopathie</a:t>
            </a:r>
          </a:p>
        </p:txBody>
      </p:sp>
      <p:sp>
        <p:nvSpPr>
          <p:cNvPr id="71701" name="Line 24">
            <a:extLst>
              <a:ext uri="{FF2B5EF4-FFF2-40B4-BE49-F238E27FC236}">
                <a16:creationId xmlns:a16="http://schemas.microsoft.com/office/drawing/2014/main" id="{74F619A7-DBF7-7BD1-2CC6-69F880926B1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105400" y="5029200"/>
            <a:ext cx="812800" cy="76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2" name="Slide Number Placeholder 1">
            <a:extLst>
              <a:ext uri="{FF2B5EF4-FFF2-40B4-BE49-F238E27FC236}">
                <a16:creationId xmlns:a16="http://schemas.microsoft.com/office/drawing/2014/main" id="{9D04BF2B-3596-BFED-8323-2D117DF32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9A88210-78EB-4E62-8F8A-46EB47C314A3}" type="slidenum">
              <a:rPr lang="en-US" altLang="en-US" sz="1000" smtClean="0"/>
              <a:t>83</a:t>
            </a:fld>
            <a:endParaRPr lang="en-US" altLang="en-US" sz="1000"/>
          </a:p>
        </p:txBody>
      </p:sp>
      <p:sp>
        <p:nvSpPr>
          <p:cNvPr id="71703" name="TextBox 27">
            <a:extLst>
              <a:ext uri="{FF2B5EF4-FFF2-40B4-BE49-F238E27FC236}">
                <a16:creationId xmlns:a16="http://schemas.microsoft.com/office/drawing/2014/main" id="{8343C64A-FCD3-2413-369A-AEBD5F8FC8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</a:t>
            </a:r>
            <a:r>
              <a:rPr lang="en-US" altLang="en-US" sz="1200" baseline="30000">
                <a:solidFill>
                  <a:schemeClr val="bg1">
                    <a:lumMod val="75000"/>
                  </a:schemeClr>
                </a:solidFill>
              </a:rPr>
              <a:t>st</a:t>
            </a: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4" name="TextBox 28">
            <a:extLst>
              <a:ext uri="{FF2B5EF4-FFF2-40B4-BE49-F238E27FC236}">
                <a16:creationId xmlns:a16="http://schemas.microsoft.com/office/drawing/2014/main" id="{34729B2B-00B3-D825-C439-109CEFCF1E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2</a:t>
            </a: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E89DE77-4910-4001-A475-7F60349B23A6}"/>
              </a:ext>
            </a:extLst>
          </p:cNvPr>
          <p:cNvSpPr txBox="1"/>
          <p:nvPr/>
        </p:nvSpPr>
        <p:spPr>
          <a:xfrm>
            <a:off x="858379" y="3005039"/>
            <a:ext cx="4189412" cy="2333972"/>
          </a:xfrm>
          <a:prstGeom prst="rect">
            <a:avLst/>
          </a:prstGeom>
          <a:solidFill>
            <a:schemeClr val="accent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Woraus bestehen (Pseudo-)Membranen?</a:t>
            </a:r>
          </a:p>
          <a:p>
            <a:r>
              <a:rPr lang="en-US" sz="1200" dirty="0"/>
              <a:t>Fibrin, Schleim und Entzündungszellen</a:t>
            </a:r>
          </a:p>
          <a:p>
            <a:endParaRPr lang="en-US" sz="1400" dirty="0"/>
          </a:p>
          <a:p>
            <a:r>
              <a:rPr lang="en-US" sz="1200" i="1" dirty="0"/>
              <a:t>Wo sind sie am ehesten anzutreffen?</a:t>
            </a:r>
          </a:p>
          <a:p>
            <a:r>
              <a:rPr lang="en-US" sz="1200" dirty="0"/>
              <a:t>Tarsus</a:t>
            </a:r>
          </a:p>
          <a:p>
            <a:endParaRPr lang="en-US" sz="1400" dirty="0">
              <a:solidFill>
                <a:schemeClr val="accent5"/>
              </a:solidFill>
            </a:endParaRPr>
          </a:p>
          <a:p>
            <a:r>
              <a:rPr lang="en-US" sz="1200" i="1" dirty="0">
                <a:solidFill>
                  <a:schemeClr val="accent5"/>
                </a:solidFill>
              </a:rPr>
              <a:t>Was ist der wesentliche Unterschied zwischen den beiden?</a:t>
            </a:r>
          </a:p>
          <a:p>
            <a:r>
              <a:rPr lang="en-US" sz="1200" dirty="0">
                <a:solidFill>
                  <a:schemeClr val="accent5"/>
                </a:solidFill>
              </a:rPr>
              <a:t>Wie stark haften sie an der Augenoberfläche?</a:t>
            </a:r>
          </a:p>
          <a:p>
            <a:endParaRPr lang="en-US" sz="1400" i="1" dirty="0">
              <a:solidFill>
                <a:schemeClr val="accent5"/>
              </a:solidFill>
            </a:endParaRPr>
          </a:p>
          <a:p>
            <a:r>
              <a:rPr lang="en-US" sz="1200" i="1" dirty="0">
                <a:solidFill>
                  <a:schemeClr val="accent5"/>
                </a:solidFill>
              </a:rPr>
              <a:t>Wie kann man sie voneinander unterscheiden?</a:t>
            </a:r>
          </a:p>
          <a:p>
            <a:r>
              <a:rPr lang="en-US" sz="1200" dirty="0">
                <a:solidFill>
                  <a:schemeClr val="accent5"/>
                </a:solidFill>
              </a:rPr>
              <a:t>Indem man sie abzieht – wenn das darunterliegende Gewebe blutet, handelte es sich um eine echte Membran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EC424E1-CEF5-7308-0FDB-2463C3D89BC4}"/>
              </a:ext>
            </a:extLst>
          </p:cNvPr>
          <p:cNvSpPr/>
          <p:nvPr/>
        </p:nvSpPr>
        <p:spPr>
          <a:xfrm>
            <a:off x="733989" y="5590237"/>
            <a:ext cx="4438191" cy="643037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 Box 17">
            <a:extLst>
              <a:ext uri="{FF2B5EF4-FFF2-40B4-BE49-F238E27FC236}">
                <a16:creationId xmlns:a16="http://schemas.microsoft.com/office/drawing/2014/main" id="{806D6ABC-6A58-4BBE-877E-B63E52994B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Übertragung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durch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engen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Kontakt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Augen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oder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Atemwegssekreten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Gegenstände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Schwimmbäder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89133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67B9C4-241F-4177-4A1E-3AF12CC32E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07CE9289-EE4E-8B8D-248F-9EC85F33FA6B}"/>
              </a:ext>
            </a:extLst>
          </p:cNvPr>
          <p:cNvSpPr/>
          <p:nvPr/>
        </p:nvSpPr>
        <p:spPr>
          <a:xfrm>
            <a:off x="822325" y="4486275"/>
            <a:ext cx="4273550" cy="22463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B3E8F578-B160-DF73-BD78-B1D7F97672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71684" name="Line 3">
            <a:extLst>
              <a:ext uri="{FF2B5EF4-FFF2-40B4-BE49-F238E27FC236}">
                <a16:creationId xmlns:a16="http://schemas.microsoft.com/office/drawing/2014/main" id="{59F48972-A124-74F2-E322-8FD350FE667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5" name="Text Box 4">
            <a:extLst>
              <a:ext uri="{FF2B5EF4-FFF2-40B4-BE49-F238E27FC236}">
                <a16:creationId xmlns:a16="http://schemas.microsoft.com/office/drawing/2014/main" id="{02A2B13B-2824-B750-BCE7-BDE4568A77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Drei Augensyndrome</a:t>
            </a:r>
          </a:p>
        </p:txBody>
      </p:sp>
      <p:sp>
        <p:nvSpPr>
          <p:cNvPr id="71686" name="Line 6">
            <a:extLst>
              <a:ext uri="{FF2B5EF4-FFF2-40B4-BE49-F238E27FC236}">
                <a16:creationId xmlns:a16="http://schemas.microsoft.com/office/drawing/2014/main" id="{3AF05919-BC3D-77E2-7BC7-B5B694B38AAF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7" name="Rectangle 7">
            <a:extLst>
              <a:ext uri="{FF2B5EF4-FFF2-40B4-BE49-F238E27FC236}">
                <a16:creationId xmlns:a16="http://schemas.microsoft.com/office/drawing/2014/main" id="{B407FF29-B17A-0C17-F34A-6B4DC55331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88" name="Text Box 8">
            <a:extLst>
              <a:ext uri="{FF2B5EF4-FFF2-40B4-BE49-F238E27FC236}">
                <a16:creationId xmlns:a16="http://schemas.microsoft.com/office/drawing/2014/main" id="{059FAD06-AF89-9FC6-2DC5-332107CAAB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chemeClr val="bg1">
                    <a:lumMod val="75000"/>
                  </a:schemeClr>
                </a:solidFill>
              </a:rPr>
              <a:t>Follikuläre Konjunktivitis</a:t>
            </a:r>
          </a:p>
        </p:txBody>
      </p:sp>
      <p:sp>
        <p:nvSpPr>
          <p:cNvPr id="71689" name="Text Box 9">
            <a:extLst>
              <a:ext uri="{FF2B5EF4-FFF2-40B4-BE49-F238E27FC236}">
                <a16:creationId xmlns:a16="http://schemas.microsoft.com/office/drawing/2014/main" id="{F5234CCE-DAE9-F8D9-30EB-21A2E5AE01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8200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--Leichte, vorübergehende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--Keine ärztliche Behandlung</a:t>
            </a:r>
          </a:p>
        </p:txBody>
      </p:sp>
      <p:sp>
        <p:nvSpPr>
          <p:cNvPr id="71690" name="Rectangle 10">
            <a:extLst>
              <a:ext uri="{FF2B5EF4-FFF2-40B4-BE49-F238E27FC236}">
                <a16:creationId xmlns:a16="http://schemas.microsoft.com/office/drawing/2014/main" id="{AD87C330-0A29-E35B-A2E2-4161E8D6AD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91" name="Text Box 11">
            <a:extLst>
              <a:ext uri="{FF2B5EF4-FFF2-40B4-BE49-F238E27FC236}">
                <a16:creationId xmlns:a16="http://schemas.microsoft.com/office/drawing/2014/main" id="{8FF16F50-C5D8-8DF0-2785-853F66BF9A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Pharyngokonjunktivales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Fieber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(PCF)</a:t>
            </a:r>
          </a:p>
        </p:txBody>
      </p:sp>
      <p:sp>
        <p:nvSpPr>
          <p:cNvPr id="71692" name="Text Box 12">
            <a:extLst>
              <a:ext uri="{FF2B5EF4-FFF2-40B4-BE49-F238E27FC236}">
                <a16:creationId xmlns:a16="http://schemas.microsoft.com/office/drawing/2014/main" id="{B561F83A-8426-B7C5-0BDA-4430FBFE64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92990" cy="911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--Follikuläre Konjunktivitis 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Fieber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HA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--Ähnlich wie eine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Grippe</a:t>
            </a:r>
          </a:p>
        </p:txBody>
      </p:sp>
      <p:sp>
        <p:nvSpPr>
          <p:cNvPr id="71693" name="Line 13">
            <a:extLst>
              <a:ext uri="{FF2B5EF4-FFF2-40B4-BE49-F238E27FC236}">
                <a16:creationId xmlns:a16="http://schemas.microsoft.com/office/drawing/2014/main" id="{85AA1C36-F52F-B794-592E-022A3B5E68AB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4" name="Rectangle 14">
            <a:extLst>
              <a:ext uri="{FF2B5EF4-FFF2-40B4-BE49-F238E27FC236}">
                <a16:creationId xmlns:a16="http://schemas.microsoft.com/office/drawing/2014/main" id="{57D6B555-BCBD-1ED0-4F59-21A1C5EA5F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1695" name="Text Box 15">
            <a:extLst>
              <a:ext uri="{FF2B5EF4-FFF2-40B4-BE49-F238E27FC236}">
                <a16:creationId xmlns:a16="http://schemas.microsoft.com/office/drawing/2014/main" id="{650C7CDF-2BD1-FC2D-E7A2-6D5CF8C5C2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Epidemische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Keratokonjunktivitis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71696" name="Text Box 16">
            <a:extLst>
              <a:ext uri="{FF2B5EF4-FFF2-40B4-BE49-F238E27FC236}">
                <a16:creationId xmlns:a16="http://schemas.microsoft.com/office/drawing/2014/main" id="{01A0006B-82C1-F29A-31F5-7C874B8DF7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3487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--Kann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einer oberen Atemwegsinfektion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vorausgehen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--Beteiligung des zweiten Auges innerhalb von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3–7 Tagen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--Stadien: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   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Schwere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   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--Behandlung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--Symptomatische Behandlung: ATs, kühle Kompressen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--Membranen: Abziehen </a:t>
            </a:r>
            <a:r>
              <a:rPr lang="en-US" altLang="en-US" sz="1200" dirty="0" err="1">
                <a:solidFill>
                  <a:srgbClr val="DDDDDD"/>
                </a:solidFill>
              </a:rPr>
              <a:t>alle vier Tage</a:t>
            </a:r>
            <a:r>
              <a:rPr lang="en-US" altLang="en-US" sz="1200" dirty="0">
                <a:solidFill>
                  <a:srgbClr val="DDDDDD"/>
                </a:solidFill>
              </a:rPr>
              <a:t>; +/- Steroide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--SEI: +/- Steroide</a:t>
            </a:r>
          </a:p>
        </p:txBody>
      </p:sp>
      <p:sp>
        <p:nvSpPr>
          <p:cNvPr id="71697" name="Text Box 17">
            <a:extLst>
              <a:ext uri="{FF2B5EF4-FFF2-40B4-BE49-F238E27FC236}">
                <a16:creationId xmlns:a16="http://schemas.microsoft.com/office/drawing/2014/main" id="{A9363823-02B9-2AE5-4A7A-3E8AA626A0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 Woche</a:t>
            </a:r>
          </a:p>
        </p:txBody>
      </p:sp>
      <p:sp>
        <p:nvSpPr>
          <p:cNvPr id="71698" name="Line 18">
            <a:extLst>
              <a:ext uri="{FF2B5EF4-FFF2-40B4-BE49-F238E27FC236}">
                <a16:creationId xmlns:a16="http://schemas.microsoft.com/office/drawing/2014/main" id="{5489F78D-C1B6-DA69-B3A6-A143BBB97505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9" name="Line 22">
            <a:extLst>
              <a:ext uri="{FF2B5EF4-FFF2-40B4-BE49-F238E27FC236}">
                <a16:creationId xmlns:a16="http://schemas.microsoft.com/office/drawing/2014/main" id="{82381B18-9036-D033-B847-963ACA129F41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0" name="Text Box 23">
            <a:extLst>
              <a:ext uri="{FF2B5EF4-FFF2-40B4-BE49-F238E27FC236}">
                <a16:creationId xmlns:a16="http://schemas.microsoft.com/office/drawing/2014/main" id="{9406D615-3FFA-7852-D35E-5F5C1D71D3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4486275"/>
            <a:ext cx="4273550" cy="22463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Worüber klagen die Patienten in diesem Stadium?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Tränenfluss, Fremdkörpergefühl, Lichtempfindlichkeit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Die Spaltlampenuntersuchung des vorderen Augenabschnitts zeigt…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…punktförmige epitheliale Keratopathie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…Subkonjunktivales Häm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…Bindehautmembranen oder Pseudomembranen</a:t>
            </a:r>
            <a:endParaRPr lang="en-US" altLang="en-US" sz="1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FFFF00"/>
                </a:solidFill>
              </a:rPr>
              <a:t>Welches </a:t>
            </a:r>
            <a:r>
              <a:rPr lang="en-US" altLang="en-US" sz="1200" i="1" dirty="0" err="1">
                <a:solidFill>
                  <a:srgbClr val="FFFF00"/>
                </a:solidFill>
              </a:rPr>
              <a:t>nicht-okulare </a:t>
            </a:r>
            <a:r>
              <a:rPr lang="en-US" altLang="en-US" sz="1200" i="1" dirty="0">
                <a:solidFill>
                  <a:srgbClr val="FFFF00"/>
                </a:solidFill>
              </a:rPr>
              <a:t>Symptom könnte auftreten?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FF00"/>
                </a:solidFill>
              </a:rPr>
              <a:t>Preaurikuläre Lymphadenopathie</a:t>
            </a:r>
          </a:p>
        </p:txBody>
      </p:sp>
      <p:sp>
        <p:nvSpPr>
          <p:cNvPr id="71701" name="Line 24">
            <a:extLst>
              <a:ext uri="{FF2B5EF4-FFF2-40B4-BE49-F238E27FC236}">
                <a16:creationId xmlns:a16="http://schemas.microsoft.com/office/drawing/2014/main" id="{0323F46D-9A45-5101-6735-9BCDC43EF4D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105400" y="5029200"/>
            <a:ext cx="812800" cy="76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2" name="Slide Number Placeholder 1">
            <a:extLst>
              <a:ext uri="{FF2B5EF4-FFF2-40B4-BE49-F238E27FC236}">
                <a16:creationId xmlns:a16="http://schemas.microsoft.com/office/drawing/2014/main" id="{5BAF602D-38C4-D5D5-4D5A-3B8275F8E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9A88210-78EB-4E62-8F8A-46EB47C314A3}" type="slidenum">
              <a:rPr lang="en-US" altLang="en-US" sz="1000" smtClean="0"/>
              <a:t>84</a:t>
            </a:fld>
            <a:endParaRPr lang="en-US" altLang="en-US" sz="1000"/>
          </a:p>
        </p:txBody>
      </p:sp>
      <p:sp>
        <p:nvSpPr>
          <p:cNvPr id="71703" name="TextBox 27">
            <a:extLst>
              <a:ext uri="{FF2B5EF4-FFF2-40B4-BE49-F238E27FC236}">
                <a16:creationId xmlns:a16="http://schemas.microsoft.com/office/drawing/2014/main" id="{78F7CE40-74BA-AA31-D2C3-E95F4182D1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</a:t>
            </a:r>
            <a:r>
              <a:rPr lang="en-US" altLang="en-US" sz="1200" baseline="30000">
                <a:solidFill>
                  <a:schemeClr val="bg1">
                    <a:lumMod val="75000"/>
                  </a:schemeClr>
                </a:solidFill>
              </a:rPr>
              <a:t>st</a:t>
            </a: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4" name="TextBox 28">
            <a:extLst>
              <a:ext uri="{FF2B5EF4-FFF2-40B4-BE49-F238E27FC236}">
                <a16:creationId xmlns:a16="http://schemas.microsoft.com/office/drawing/2014/main" id="{F113671B-F17A-B172-9CA9-82229D9864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2</a:t>
            </a: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AE1EBDC-1D9C-580F-6815-6196D1FD6A76}"/>
              </a:ext>
            </a:extLst>
          </p:cNvPr>
          <p:cNvSpPr txBox="1"/>
          <p:nvPr/>
        </p:nvSpPr>
        <p:spPr>
          <a:xfrm>
            <a:off x="858379" y="3005039"/>
            <a:ext cx="4189412" cy="2333972"/>
          </a:xfrm>
          <a:prstGeom prst="rect">
            <a:avLst/>
          </a:prstGeom>
          <a:solidFill>
            <a:schemeClr val="accent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Woraus bestehen (Pseudo-)Membranen?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Fibrin, Schleim und Entzündungszellen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Wo sind sie am ehesten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anzutreffen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?</a:t>
            </a:r>
          </a:p>
          <a:p>
            <a:r>
              <a:rPr lang="en-US" sz="1200" b="1" dirty="0"/>
              <a:t>Tarsus</a:t>
            </a:r>
          </a:p>
          <a:p>
            <a:endParaRPr lang="en-US" sz="1400" dirty="0">
              <a:solidFill>
                <a:schemeClr val="accent5"/>
              </a:solidFill>
            </a:endParaRPr>
          </a:p>
          <a:p>
            <a:r>
              <a:rPr lang="en-US" sz="1200" i="1" dirty="0">
                <a:solidFill>
                  <a:schemeClr val="accent5"/>
                </a:solidFill>
              </a:rPr>
              <a:t>Was ist der wesentliche Unterschied zwischen den beiden?</a:t>
            </a:r>
          </a:p>
          <a:p>
            <a:r>
              <a:rPr lang="en-US" sz="1200" dirty="0">
                <a:solidFill>
                  <a:schemeClr val="accent5"/>
                </a:solidFill>
              </a:rPr>
              <a:t>Wie stark sie an der Augenoberfläche haften</a:t>
            </a:r>
          </a:p>
          <a:p>
            <a:endParaRPr lang="en-US" sz="1400" i="1" dirty="0">
              <a:solidFill>
                <a:schemeClr val="accent5"/>
              </a:solidFill>
            </a:endParaRPr>
          </a:p>
          <a:p>
            <a:r>
              <a:rPr lang="en-US" sz="1200" i="1" dirty="0">
                <a:solidFill>
                  <a:schemeClr val="accent5"/>
                </a:solidFill>
              </a:rPr>
              <a:t>Wie kann man sie voneinander unterscheiden?</a:t>
            </a:r>
          </a:p>
          <a:p>
            <a:r>
              <a:rPr lang="en-US" sz="1200" dirty="0">
                <a:solidFill>
                  <a:schemeClr val="accent5"/>
                </a:solidFill>
              </a:rPr>
              <a:t>Indem man sie abzieht – wenn das darunterliegende Gewebe blutet, handelte es sich um eine echte Membran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5AF63F2-7529-0507-5E0B-4C478D80C2AE}"/>
              </a:ext>
            </a:extLst>
          </p:cNvPr>
          <p:cNvSpPr txBox="1"/>
          <p:nvPr/>
        </p:nvSpPr>
        <p:spPr>
          <a:xfrm>
            <a:off x="239440" y="4198849"/>
            <a:ext cx="5759910" cy="523220"/>
          </a:xfrm>
          <a:prstGeom prst="rect">
            <a:avLst/>
          </a:prstGeom>
          <a:solidFill>
            <a:srgbClr val="C9C96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Was bedeutet dies im Hinblick auf die Beurteilung eines Patienten, der möglicherweise an EKC leidet?</a:t>
            </a:r>
          </a:p>
          <a:p>
            <a:r>
              <a:rPr lang="en-US" sz="1200" dirty="0">
                <a:solidFill>
                  <a:srgbClr val="C9C960"/>
                </a:solidFill>
              </a:rPr>
              <a:t>Sie </a:t>
            </a:r>
            <a:r>
              <a:rPr lang="en-US" sz="1200" dirty="0" err="1">
                <a:solidFill>
                  <a:srgbClr val="C9C960"/>
                </a:solidFill>
              </a:rPr>
              <a:t>müssen </a:t>
            </a:r>
            <a:r>
              <a:rPr lang="en-US" sz="1200" dirty="0">
                <a:solidFill>
                  <a:srgbClr val="C9C960"/>
                </a:solidFill>
              </a:rPr>
              <a:t>das Oberlid umstülpen und </a:t>
            </a:r>
            <a:r>
              <a:rPr lang="en-US" sz="1200" dirty="0" err="1">
                <a:solidFill>
                  <a:srgbClr val="C9C960"/>
                </a:solidFill>
              </a:rPr>
              <a:t>die </a:t>
            </a:r>
            <a:r>
              <a:rPr lang="en-US" sz="1200" dirty="0">
                <a:solidFill>
                  <a:srgbClr val="C9C960"/>
                </a:solidFill>
              </a:rPr>
              <a:t>Bindehaut des Tarsus untersuchen, </a:t>
            </a:r>
            <a:r>
              <a:rPr lang="en-US" sz="1200" dirty="0" err="1">
                <a:solidFill>
                  <a:srgbClr val="C9C960"/>
                </a:solidFill>
              </a:rPr>
              <a:t>Mann</a:t>
            </a:r>
            <a:endParaRPr lang="en-US" sz="1400" dirty="0">
              <a:solidFill>
                <a:srgbClr val="C9C960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A2EC70C8-033A-7D58-07CB-1ACBB4E9601F}"/>
              </a:ext>
            </a:extLst>
          </p:cNvPr>
          <p:cNvSpPr/>
          <p:nvPr/>
        </p:nvSpPr>
        <p:spPr>
          <a:xfrm>
            <a:off x="733989" y="5590237"/>
            <a:ext cx="4438191" cy="643037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Box 17">
            <a:extLst>
              <a:ext uri="{FF2B5EF4-FFF2-40B4-BE49-F238E27FC236}">
                <a16:creationId xmlns:a16="http://schemas.microsoft.com/office/drawing/2014/main" id="{65B8388F-905F-4D1B-A6DD-E7B6ABD4AD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Übertragung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durch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engen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Kontakt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Augen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oder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Atemwegssekreten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Gegenstände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Schwimmbäder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766528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A4944B-1A4C-EB59-34F3-770D54E5E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580E5B4D-ED0D-6F6D-5A1D-9EB6F43C1EAA}"/>
              </a:ext>
            </a:extLst>
          </p:cNvPr>
          <p:cNvSpPr/>
          <p:nvPr/>
        </p:nvSpPr>
        <p:spPr>
          <a:xfrm>
            <a:off x="822325" y="4486275"/>
            <a:ext cx="4273550" cy="22463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17681403-DC4B-5705-7298-B15440CCC6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71684" name="Line 3">
            <a:extLst>
              <a:ext uri="{FF2B5EF4-FFF2-40B4-BE49-F238E27FC236}">
                <a16:creationId xmlns:a16="http://schemas.microsoft.com/office/drawing/2014/main" id="{DDBB1A61-B3B7-CB92-1F4B-F48C4615D50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5" name="Text Box 4">
            <a:extLst>
              <a:ext uri="{FF2B5EF4-FFF2-40B4-BE49-F238E27FC236}">
                <a16:creationId xmlns:a16="http://schemas.microsoft.com/office/drawing/2014/main" id="{E032D6AE-0A27-ECA9-4A7E-081EC730F3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Drei Augensyndrome</a:t>
            </a:r>
          </a:p>
        </p:txBody>
      </p:sp>
      <p:sp>
        <p:nvSpPr>
          <p:cNvPr id="71686" name="Line 6">
            <a:extLst>
              <a:ext uri="{FF2B5EF4-FFF2-40B4-BE49-F238E27FC236}">
                <a16:creationId xmlns:a16="http://schemas.microsoft.com/office/drawing/2014/main" id="{8B8CB55C-604A-0B5E-26DB-D985999DCBA9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7" name="Rectangle 7">
            <a:extLst>
              <a:ext uri="{FF2B5EF4-FFF2-40B4-BE49-F238E27FC236}">
                <a16:creationId xmlns:a16="http://schemas.microsoft.com/office/drawing/2014/main" id="{EE4DE19B-9267-8F2A-37F3-863312A74A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88" name="Text Box 8">
            <a:extLst>
              <a:ext uri="{FF2B5EF4-FFF2-40B4-BE49-F238E27FC236}">
                <a16:creationId xmlns:a16="http://schemas.microsoft.com/office/drawing/2014/main" id="{BD9488C2-8D40-A451-6F99-4309A6A9AD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chemeClr val="bg1">
                    <a:lumMod val="75000"/>
                  </a:schemeClr>
                </a:solidFill>
              </a:rPr>
              <a:t>Follikuläre Konjunktivitis</a:t>
            </a:r>
          </a:p>
        </p:txBody>
      </p:sp>
      <p:sp>
        <p:nvSpPr>
          <p:cNvPr id="71689" name="Text Box 9">
            <a:extLst>
              <a:ext uri="{FF2B5EF4-FFF2-40B4-BE49-F238E27FC236}">
                <a16:creationId xmlns:a16="http://schemas.microsoft.com/office/drawing/2014/main" id="{56A4E287-36FA-D8FC-E627-DB93A5A084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8200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--Leichte, vorübergehende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--Keine ärztliche Behandlung</a:t>
            </a:r>
          </a:p>
        </p:txBody>
      </p:sp>
      <p:sp>
        <p:nvSpPr>
          <p:cNvPr id="71690" name="Rectangle 10">
            <a:extLst>
              <a:ext uri="{FF2B5EF4-FFF2-40B4-BE49-F238E27FC236}">
                <a16:creationId xmlns:a16="http://schemas.microsoft.com/office/drawing/2014/main" id="{869770FD-066E-7124-F2CE-FF201C43E4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91" name="Text Box 11">
            <a:extLst>
              <a:ext uri="{FF2B5EF4-FFF2-40B4-BE49-F238E27FC236}">
                <a16:creationId xmlns:a16="http://schemas.microsoft.com/office/drawing/2014/main" id="{8DED8130-1421-3051-CDD9-96B146C3BE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Pharyngokonjunktivales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Fieber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(PCF)</a:t>
            </a:r>
          </a:p>
        </p:txBody>
      </p:sp>
      <p:sp>
        <p:nvSpPr>
          <p:cNvPr id="71692" name="Text Box 12">
            <a:extLst>
              <a:ext uri="{FF2B5EF4-FFF2-40B4-BE49-F238E27FC236}">
                <a16:creationId xmlns:a16="http://schemas.microsoft.com/office/drawing/2014/main" id="{A263A8FD-8181-FC1A-B846-F8FAA2FF72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92990" cy="911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--Follikuläre Konjunktivitis 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Fieber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HA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--Ähnlich wie eine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Grippe</a:t>
            </a:r>
          </a:p>
        </p:txBody>
      </p:sp>
      <p:sp>
        <p:nvSpPr>
          <p:cNvPr id="71693" name="Line 13">
            <a:extLst>
              <a:ext uri="{FF2B5EF4-FFF2-40B4-BE49-F238E27FC236}">
                <a16:creationId xmlns:a16="http://schemas.microsoft.com/office/drawing/2014/main" id="{2714DAEA-A2BE-EF69-04DD-DD3034DF61E5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4" name="Rectangle 14">
            <a:extLst>
              <a:ext uri="{FF2B5EF4-FFF2-40B4-BE49-F238E27FC236}">
                <a16:creationId xmlns:a16="http://schemas.microsoft.com/office/drawing/2014/main" id="{FA7D88C1-7ADF-88ED-90C2-51E6788F75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1695" name="Text Box 15">
            <a:extLst>
              <a:ext uri="{FF2B5EF4-FFF2-40B4-BE49-F238E27FC236}">
                <a16:creationId xmlns:a16="http://schemas.microsoft.com/office/drawing/2014/main" id="{6FE2D00E-FBBF-E75D-E6A6-3E3AF3C6E3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Epidemische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Keratokonjunktivitis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71696" name="Text Box 16">
            <a:extLst>
              <a:ext uri="{FF2B5EF4-FFF2-40B4-BE49-F238E27FC236}">
                <a16:creationId xmlns:a16="http://schemas.microsoft.com/office/drawing/2014/main" id="{4371941C-A1D4-7E32-652F-DC52521C05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3774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--Kann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einer oberen 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Atemwegsinfektion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folgen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--Beteiligung des zweiten Auges innerhalb von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3–7 Tagen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--Stadien: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   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Schwere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   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--Behandlung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--Symptomatische Behandlung: ATs, kühle Kompressen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--Membranen: Abziehen </a:t>
            </a:r>
            <a:r>
              <a:rPr lang="en-US" altLang="en-US" sz="1200" dirty="0" err="1">
                <a:solidFill>
                  <a:srgbClr val="DDDDDD"/>
                </a:solidFill>
              </a:rPr>
              <a:t>alle vier Tage</a:t>
            </a:r>
            <a:r>
              <a:rPr lang="en-US" altLang="en-US" sz="1200" dirty="0">
                <a:solidFill>
                  <a:srgbClr val="DDDDDD"/>
                </a:solidFill>
              </a:rPr>
              <a:t>; +/- Steroide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--SEI: +/- Steroide</a:t>
            </a:r>
          </a:p>
        </p:txBody>
      </p:sp>
      <p:sp>
        <p:nvSpPr>
          <p:cNvPr id="71697" name="Text Box 17">
            <a:extLst>
              <a:ext uri="{FF2B5EF4-FFF2-40B4-BE49-F238E27FC236}">
                <a16:creationId xmlns:a16="http://schemas.microsoft.com/office/drawing/2014/main" id="{0E6F9BF6-B7B1-8FD6-6318-DFBAB303F8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 Woche</a:t>
            </a:r>
          </a:p>
        </p:txBody>
      </p:sp>
      <p:sp>
        <p:nvSpPr>
          <p:cNvPr id="71698" name="Line 18">
            <a:extLst>
              <a:ext uri="{FF2B5EF4-FFF2-40B4-BE49-F238E27FC236}">
                <a16:creationId xmlns:a16="http://schemas.microsoft.com/office/drawing/2014/main" id="{92BE7FD2-78CB-EFBC-8690-14800C65B4BB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9" name="Line 22">
            <a:extLst>
              <a:ext uri="{FF2B5EF4-FFF2-40B4-BE49-F238E27FC236}">
                <a16:creationId xmlns:a16="http://schemas.microsoft.com/office/drawing/2014/main" id="{61AE37AD-3D1E-76E8-7C6D-4679C20227DB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0" name="Text Box 23">
            <a:extLst>
              <a:ext uri="{FF2B5EF4-FFF2-40B4-BE49-F238E27FC236}">
                <a16:creationId xmlns:a16="http://schemas.microsoft.com/office/drawing/2014/main" id="{AC2CFE85-ABE3-F9C8-9440-29E21361FB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4486275"/>
            <a:ext cx="4273550" cy="22463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Worüber klagen die Patienten in diesem Stadium?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Tränenfluss, Fremdkörpergefühl, Lichtempfindlichkeit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Die Spaltlampenuntersuchung des vorderen Augenabschnitts zeigt…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…punktförmige epitheliale Keratopathie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…Subkonjunktivales Häm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…Bindehautmembranen oder Pseudomembranen</a:t>
            </a:r>
            <a:endParaRPr lang="en-US" altLang="en-US" sz="1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FFFF00"/>
                </a:solidFill>
              </a:rPr>
              <a:t>Welches </a:t>
            </a:r>
            <a:r>
              <a:rPr lang="en-US" altLang="en-US" sz="1200" i="1" dirty="0" err="1">
                <a:solidFill>
                  <a:srgbClr val="FFFF00"/>
                </a:solidFill>
              </a:rPr>
              <a:t>nicht-okulare </a:t>
            </a:r>
            <a:r>
              <a:rPr lang="en-US" altLang="en-US" sz="1200" i="1" dirty="0">
                <a:solidFill>
                  <a:srgbClr val="FFFF00"/>
                </a:solidFill>
              </a:rPr>
              <a:t>Symptom könnte auftreten?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FF00"/>
                </a:solidFill>
              </a:rPr>
              <a:t>Preaurikuläre Lymphadenopathie</a:t>
            </a:r>
          </a:p>
        </p:txBody>
      </p:sp>
      <p:sp>
        <p:nvSpPr>
          <p:cNvPr id="71701" name="Line 24">
            <a:extLst>
              <a:ext uri="{FF2B5EF4-FFF2-40B4-BE49-F238E27FC236}">
                <a16:creationId xmlns:a16="http://schemas.microsoft.com/office/drawing/2014/main" id="{31E4A714-3CDA-597A-79E4-0C048449106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105400" y="5029200"/>
            <a:ext cx="812800" cy="76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2" name="Slide Number Placeholder 1">
            <a:extLst>
              <a:ext uri="{FF2B5EF4-FFF2-40B4-BE49-F238E27FC236}">
                <a16:creationId xmlns:a16="http://schemas.microsoft.com/office/drawing/2014/main" id="{5854C53A-8EF7-1347-7EA6-BB08FFC3D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9A88210-78EB-4E62-8F8A-46EB47C314A3}" type="slidenum">
              <a:rPr lang="en-US" altLang="en-US" sz="1000" smtClean="0"/>
              <a:t>85</a:t>
            </a:fld>
            <a:endParaRPr lang="en-US" altLang="en-US" sz="1000"/>
          </a:p>
        </p:txBody>
      </p:sp>
      <p:sp>
        <p:nvSpPr>
          <p:cNvPr id="71703" name="TextBox 27">
            <a:extLst>
              <a:ext uri="{FF2B5EF4-FFF2-40B4-BE49-F238E27FC236}">
                <a16:creationId xmlns:a16="http://schemas.microsoft.com/office/drawing/2014/main" id="{C31FB4C4-9C09-C0F7-F4DA-72B8BE5E5F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</a:t>
            </a:r>
            <a:r>
              <a:rPr lang="en-US" altLang="en-US" sz="1200" baseline="30000">
                <a:solidFill>
                  <a:schemeClr val="bg1">
                    <a:lumMod val="75000"/>
                  </a:schemeClr>
                </a:solidFill>
              </a:rPr>
              <a:t>st</a:t>
            </a: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4" name="TextBox 28">
            <a:extLst>
              <a:ext uri="{FF2B5EF4-FFF2-40B4-BE49-F238E27FC236}">
                <a16:creationId xmlns:a16="http://schemas.microsoft.com/office/drawing/2014/main" id="{9DEDC25A-FA0E-FC8A-429C-91E2575EAE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2</a:t>
            </a: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146468B-BB53-8914-7D68-60CC9315B55D}"/>
              </a:ext>
            </a:extLst>
          </p:cNvPr>
          <p:cNvSpPr txBox="1"/>
          <p:nvPr/>
        </p:nvSpPr>
        <p:spPr>
          <a:xfrm>
            <a:off x="858379" y="3005039"/>
            <a:ext cx="4189412" cy="2333972"/>
          </a:xfrm>
          <a:prstGeom prst="rect">
            <a:avLst/>
          </a:prstGeom>
          <a:solidFill>
            <a:schemeClr val="accent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Woraus bestehen (Pseudo-)Membranen?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Fibrin, Schleim und Entzündungszellen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Wo sind sie am ehesten anzutreffen?</a:t>
            </a:r>
          </a:p>
          <a:p>
            <a:r>
              <a:rPr lang="en-US" sz="1200" b="1" dirty="0"/>
              <a:t>Tarsus</a:t>
            </a:r>
          </a:p>
          <a:p>
            <a:endParaRPr lang="en-US" sz="1400" dirty="0">
              <a:solidFill>
                <a:schemeClr val="accent5"/>
              </a:solidFill>
            </a:endParaRPr>
          </a:p>
          <a:p>
            <a:r>
              <a:rPr lang="en-US" sz="1200" i="1" dirty="0">
                <a:solidFill>
                  <a:schemeClr val="accent5"/>
                </a:solidFill>
              </a:rPr>
              <a:t>Was ist der wesentliche Unterschied zwischen den beiden?</a:t>
            </a:r>
          </a:p>
          <a:p>
            <a:r>
              <a:rPr lang="en-US" sz="1200" dirty="0">
                <a:solidFill>
                  <a:schemeClr val="accent5"/>
                </a:solidFill>
              </a:rPr>
              <a:t>Wie stark sie an der Augenoberfläche haften</a:t>
            </a:r>
          </a:p>
          <a:p>
            <a:endParaRPr lang="en-US" sz="1400" i="1" dirty="0">
              <a:solidFill>
                <a:schemeClr val="accent5"/>
              </a:solidFill>
            </a:endParaRPr>
          </a:p>
          <a:p>
            <a:r>
              <a:rPr lang="en-US" sz="1200" i="1" dirty="0">
                <a:solidFill>
                  <a:schemeClr val="accent5"/>
                </a:solidFill>
              </a:rPr>
              <a:t>Wie kann man sie voneinander unterscheiden?</a:t>
            </a:r>
          </a:p>
          <a:p>
            <a:r>
              <a:rPr lang="en-US" sz="1200" dirty="0">
                <a:solidFill>
                  <a:schemeClr val="accent5"/>
                </a:solidFill>
              </a:rPr>
              <a:t>Indem man sie abzieht – wenn das darunterliegende Gewebe blutet, handelte es sich um eine echte Membran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FE2A64F-F047-170C-6C72-B2465A91D735}"/>
              </a:ext>
            </a:extLst>
          </p:cNvPr>
          <p:cNvSpPr txBox="1"/>
          <p:nvPr/>
        </p:nvSpPr>
        <p:spPr>
          <a:xfrm>
            <a:off x="239440" y="4198849"/>
            <a:ext cx="5759910" cy="579646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Was bedeutet dies im Hinblick auf die Beurteilung eines Patienten, der möglicherweise an EKC leidet?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Sie </a:t>
            </a:r>
            <a:r>
              <a:rPr lang="en-US" sz="1200" dirty="0" err="1">
                <a:solidFill>
                  <a:srgbClr val="0000FF"/>
                </a:solidFill>
              </a:rPr>
              <a:t>müssen</a:t>
            </a:r>
            <a:r>
              <a:rPr lang="en-US" sz="1200" dirty="0">
                <a:solidFill>
                  <a:srgbClr val="0000FF"/>
                </a:solidFill>
              </a:rPr>
              <a:t> das obere Augenlid umstülpen und </a:t>
            </a:r>
            <a:r>
              <a:rPr lang="en-US" sz="1200" dirty="0" err="1">
                <a:solidFill>
                  <a:srgbClr val="0000FF"/>
                </a:solidFill>
              </a:rPr>
              <a:t>nachsehen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6757CA5-3FA9-902C-0BA0-E5B92381FFAD}"/>
              </a:ext>
            </a:extLst>
          </p:cNvPr>
          <p:cNvSpPr/>
          <p:nvPr/>
        </p:nvSpPr>
        <p:spPr>
          <a:xfrm>
            <a:off x="733989" y="5590237"/>
            <a:ext cx="4438191" cy="643037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 Box 17">
            <a:extLst>
              <a:ext uri="{FF2B5EF4-FFF2-40B4-BE49-F238E27FC236}">
                <a16:creationId xmlns:a16="http://schemas.microsoft.com/office/drawing/2014/main" id="{2933D35E-FE83-4C21-91FF-C1A0041366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Übertragung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durch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engen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Kontakt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Augen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oder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Atemwegssekreten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Gegenstände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Schwimmbäder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7403325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F172F5-A4F8-7171-9AEF-03056C0BE9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53AAA076-542D-51EE-73B3-05EAD6EF6C23}"/>
              </a:ext>
            </a:extLst>
          </p:cNvPr>
          <p:cNvSpPr/>
          <p:nvPr/>
        </p:nvSpPr>
        <p:spPr>
          <a:xfrm>
            <a:off x="822325" y="4486275"/>
            <a:ext cx="4273550" cy="22463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E7613C27-256A-C524-76C6-1426DE1E2D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71684" name="Line 3">
            <a:extLst>
              <a:ext uri="{FF2B5EF4-FFF2-40B4-BE49-F238E27FC236}">
                <a16:creationId xmlns:a16="http://schemas.microsoft.com/office/drawing/2014/main" id="{7B81EEF7-F605-6C65-719C-FC996AB4DA3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5" name="Text Box 4">
            <a:extLst>
              <a:ext uri="{FF2B5EF4-FFF2-40B4-BE49-F238E27FC236}">
                <a16:creationId xmlns:a16="http://schemas.microsoft.com/office/drawing/2014/main" id="{BF44F49D-5E1C-869B-5487-EE5F651FC3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Drei Augensyndrome</a:t>
            </a:r>
          </a:p>
        </p:txBody>
      </p:sp>
      <p:sp>
        <p:nvSpPr>
          <p:cNvPr id="71686" name="Line 6">
            <a:extLst>
              <a:ext uri="{FF2B5EF4-FFF2-40B4-BE49-F238E27FC236}">
                <a16:creationId xmlns:a16="http://schemas.microsoft.com/office/drawing/2014/main" id="{B9D06C9D-FE9A-D067-FBE1-7E50B93303D3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7" name="Rectangle 7">
            <a:extLst>
              <a:ext uri="{FF2B5EF4-FFF2-40B4-BE49-F238E27FC236}">
                <a16:creationId xmlns:a16="http://schemas.microsoft.com/office/drawing/2014/main" id="{20FACFFD-9327-06CF-9FF3-F3E1EB2B94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88" name="Text Box 8">
            <a:extLst>
              <a:ext uri="{FF2B5EF4-FFF2-40B4-BE49-F238E27FC236}">
                <a16:creationId xmlns:a16="http://schemas.microsoft.com/office/drawing/2014/main" id="{6481C4F3-2FFF-93FB-9766-CE7AB874B3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chemeClr val="bg1">
                    <a:lumMod val="75000"/>
                  </a:schemeClr>
                </a:solidFill>
              </a:rPr>
              <a:t>Follikuläre Konjunktivitis</a:t>
            </a:r>
          </a:p>
        </p:txBody>
      </p:sp>
      <p:sp>
        <p:nvSpPr>
          <p:cNvPr id="71689" name="Text Box 9">
            <a:extLst>
              <a:ext uri="{FF2B5EF4-FFF2-40B4-BE49-F238E27FC236}">
                <a16:creationId xmlns:a16="http://schemas.microsoft.com/office/drawing/2014/main" id="{BC1A8250-EE6E-9CA9-D9B4-DB6A6376A4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8200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--Leichte, vorübergehende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--Keine ärztliche Behandlung</a:t>
            </a:r>
          </a:p>
        </p:txBody>
      </p:sp>
      <p:sp>
        <p:nvSpPr>
          <p:cNvPr id="71690" name="Rectangle 10">
            <a:extLst>
              <a:ext uri="{FF2B5EF4-FFF2-40B4-BE49-F238E27FC236}">
                <a16:creationId xmlns:a16="http://schemas.microsoft.com/office/drawing/2014/main" id="{4E582668-D0FF-D0E9-033D-FA32FFCEE7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91" name="Text Box 11">
            <a:extLst>
              <a:ext uri="{FF2B5EF4-FFF2-40B4-BE49-F238E27FC236}">
                <a16:creationId xmlns:a16="http://schemas.microsoft.com/office/drawing/2014/main" id="{97CF8460-4DDA-312E-45F6-159AA3A263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Pharyngokonjunktivales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Fieber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(PCF)</a:t>
            </a:r>
          </a:p>
        </p:txBody>
      </p:sp>
      <p:sp>
        <p:nvSpPr>
          <p:cNvPr id="71692" name="Text Box 12">
            <a:extLst>
              <a:ext uri="{FF2B5EF4-FFF2-40B4-BE49-F238E27FC236}">
                <a16:creationId xmlns:a16="http://schemas.microsoft.com/office/drawing/2014/main" id="{0734C9D4-56E6-1652-C6AE-20AC9FF803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92990" cy="911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--Follikuläre Konjunktivitis 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Fieber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HA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--Ähnlich wie eine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Grippe</a:t>
            </a:r>
          </a:p>
        </p:txBody>
      </p:sp>
      <p:sp>
        <p:nvSpPr>
          <p:cNvPr id="71693" name="Line 13">
            <a:extLst>
              <a:ext uri="{FF2B5EF4-FFF2-40B4-BE49-F238E27FC236}">
                <a16:creationId xmlns:a16="http://schemas.microsoft.com/office/drawing/2014/main" id="{4BD5EDBC-75B8-B85A-0687-B87E43F65AAD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4" name="Rectangle 14">
            <a:extLst>
              <a:ext uri="{FF2B5EF4-FFF2-40B4-BE49-F238E27FC236}">
                <a16:creationId xmlns:a16="http://schemas.microsoft.com/office/drawing/2014/main" id="{0997E68C-EEDC-C24F-CD9B-D591751C0E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1695" name="Text Box 15">
            <a:extLst>
              <a:ext uri="{FF2B5EF4-FFF2-40B4-BE49-F238E27FC236}">
                <a16:creationId xmlns:a16="http://schemas.microsoft.com/office/drawing/2014/main" id="{6AEBA354-C909-4CD9-2F9A-ED81323466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Epidemische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Keratokonjunktivitis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71696" name="Text Box 16">
            <a:extLst>
              <a:ext uri="{FF2B5EF4-FFF2-40B4-BE49-F238E27FC236}">
                <a16:creationId xmlns:a16="http://schemas.microsoft.com/office/drawing/2014/main" id="{A7CD5E2B-F0F3-A047-59D0-0E62778BBC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3774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--Kann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einer oberen 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Atemwegsinfektion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folgen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--Beteiligung des zweiten Auges innerhalb von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3–7 Tagen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--Stadien: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   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Schwere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   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--Behandlung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--Symptomatische Behandlung: ATs, kühle Kompressen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--Membranen: Abziehen </a:t>
            </a:r>
            <a:r>
              <a:rPr lang="en-US" altLang="en-US" sz="1200" dirty="0" err="1">
                <a:solidFill>
                  <a:srgbClr val="DDDDDD"/>
                </a:solidFill>
              </a:rPr>
              <a:t>alle vier Tage</a:t>
            </a:r>
            <a:r>
              <a:rPr lang="en-US" altLang="en-US" sz="1200" dirty="0">
                <a:solidFill>
                  <a:srgbClr val="DDDDDD"/>
                </a:solidFill>
              </a:rPr>
              <a:t>; +/- Steroide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--SEI: +/- Steroide</a:t>
            </a:r>
          </a:p>
        </p:txBody>
      </p:sp>
      <p:sp>
        <p:nvSpPr>
          <p:cNvPr id="71697" name="Text Box 17">
            <a:extLst>
              <a:ext uri="{FF2B5EF4-FFF2-40B4-BE49-F238E27FC236}">
                <a16:creationId xmlns:a16="http://schemas.microsoft.com/office/drawing/2014/main" id="{82946526-7ED9-9152-E4CE-E25F9F0F7C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 Woche</a:t>
            </a:r>
          </a:p>
        </p:txBody>
      </p:sp>
      <p:sp>
        <p:nvSpPr>
          <p:cNvPr id="71698" name="Line 18">
            <a:extLst>
              <a:ext uri="{FF2B5EF4-FFF2-40B4-BE49-F238E27FC236}">
                <a16:creationId xmlns:a16="http://schemas.microsoft.com/office/drawing/2014/main" id="{30A5203A-F232-0C33-C531-6C57CD69DA14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9" name="Line 22">
            <a:extLst>
              <a:ext uri="{FF2B5EF4-FFF2-40B4-BE49-F238E27FC236}">
                <a16:creationId xmlns:a16="http://schemas.microsoft.com/office/drawing/2014/main" id="{CD416414-A68E-0BFC-3C2E-AF047FB32793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0" name="Text Box 23">
            <a:extLst>
              <a:ext uri="{FF2B5EF4-FFF2-40B4-BE49-F238E27FC236}">
                <a16:creationId xmlns:a16="http://schemas.microsoft.com/office/drawing/2014/main" id="{03E2885A-28A2-1BFC-B043-88990D463B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4486275"/>
            <a:ext cx="4273550" cy="22463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Worüber klagen die Patienten in diesem Stadium?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Tränenfluss, Fremdkörpergefühl, Lichtempfindlichkeit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Die Spaltlampenuntersuchung des vorderen Augenabschnitts zeigt…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…punktförmige epitheliale Keratopathie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…Subkonjunktivales Häm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…Bindehautmembranen oder Pseudomembranen</a:t>
            </a:r>
            <a:endParaRPr lang="en-US" altLang="en-US" sz="1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FFFF00"/>
                </a:solidFill>
              </a:rPr>
              <a:t>Welches </a:t>
            </a:r>
            <a:r>
              <a:rPr lang="en-US" altLang="en-US" sz="1200" i="1" dirty="0" err="1">
                <a:solidFill>
                  <a:srgbClr val="FFFF00"/>
                </a:solidFill>
              </a:rPr>
              <a:t>nicht-okulare </a:t>
            </a:r>
            <a:r>
              <a:rPr lang="en-US" altLang="en-US" sz="1200" i="1" dirty="0">
                <a:solidFill>
                  <a:srgbClr val="FFFF00"/>
                </a:solidFill>
              </a:rPr>
              <a:t>Symptom könnte auftreten?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FF00"/>
                </a:solidFill>
              </a:rPr>
              <a:t>Preaurikuläre Lymphadenopathie</a:t>
            </a:r>
          </a:p>
        </p:txBody>
      </p:sp>
      <p:sp>
        <p:nvSpPr>
          <p:cNvPr id="71701" name="Line 24">
            <a:extLst>
              <a:ext uri="{FF2B5EF4-FFF2-40B4-BE49-F238E27FC236}">
                <a16:creationId xmlns:a16="http://schemas.microsoft.com/office/drawing/2014/main" id="{75B0068A-B346-DF30-EB23-EDACB762722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105400" y="5029200"/>
            <a:ext cx="812800" cy="76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2" name="Slide Number Placeholder 1">
            <a:extLst>
              <a:ext uri="{FF2B5EF4-FFF2-40B4-BE49-F238E27FC236}">
                <a16:creationId xmlns:a16="http://schemas.microsoft.com/office/drawing/2014/main" id="{57A1B413-97DC-349D-D14C-4EFF1B900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9A88210-78EB-4E62-8F8A-46EB47C314A3}" type="slidenum">
              <a:rPr lang="en-US" altLang="en-US" sz="1000" smtClean="0"/>
              <a:t>86</a:t>
            </a:fld>
            <a:endParaRPr lang="en-US" altLang="en-US" sz="1000"/>
          </a:p>
        </p:txBody>
      </p:sp>
      <p:sp>
        <p:nvSpPr>
          <p:cNvPr id="71703" name="TextBox 27">
            <a:extLst>
              <a:ext uri="{FF2B5EF4-FFF2-40B4-BE49-F238E27FC236}">
                <a16:creationId xmlns:a16="http://schemas.microsoft.com/office/drawing/2014/main" id="{E5947E69-059E-A98D-C3EA-A961C6E3F5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</a:t>
            </a:r>
            <a:r>
              <a:rPr lang="en-US" altLang="en-US" sz="1200" baseline="30000">
                <a:solidFill>
                  <a:schemeClr val="bg1">
                    <a:lumMod val="75000"/>
                  </a:schemeClr>
                </a:solidFill>
              </a:rPr>
              <a:t>st</a:t>
            </a: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4" name="TextBox 28">
            <a:extLst>
              <a:ext uri="{FF2B5EF4-FFF2-40B4-BE49-F238E27FC236}">
                <a16:creationId xmlns:a16="http://schemas.microsoft.com/office/drawing/2014/main" id="{08FFE1F0-6102-E399-0D5C-D5E4457D55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2</a:t>
            </a: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C08D5BC-A77C-602E-A81D-036077F024DE}"/>
              </a:ext>
            </a:extLst>
          </p:cNvPr>
          <p:cNvSpPr txBox="1"/>
          <p:nvPr/>
        </p:nvSpPr>
        <p:spPr>
          <a:xfrm>
            <a:off x="858379" y="3005039"/>
            <a:ext cx="4189412" cy="2333972"/>
          </a:xfrm>
          <a:prstGeom prst="rect">
            <a:avLst/>
          </a:prstGeom>
          <a:solidFill>
            <a:schemeClr val="accent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Woraus bestehen (Pseudo-)Membranen?</a:t>
            </a:r>
          </a:p>
          <a:p>
            <a:r>
              <a:rPr lang="en-US" sz="1200" dirty="0"/>
              <a:t>Fibrin, Schleim und Entzündungszellen</a:t>
            </a:r>
          </a:p>
          <a:p>
            <a:endParaRPr lang="en-US" sz="1400" dirty="0"/>
          </a:p>
          <a:p>
            <a:r>
              <a:rPr lang="en-US" sz="1200" i="1" dirty="0"/>
              <a:t>Wo sind sie am ehesten anzutreffen?</a:t>
            </a:r>
          </a:p>
          <a:p>
            <a:r>
              <a:rPr lang="en-US" sz="1200" dirty="0"/>
              <a:t>Tarsus</a:t>
            </a:r>
          </a:p>
          <a:p>
            <a:endParaRPr lang="en-US" sz="1400" dirty="0"/>
          </a:p>
          <a:p>
            <a:r>
              <a:rPr lang="en-US" sz="1200" i="1" dirty="0"/>
              <a:t>Was ist der wesentliche Unterschied zwischen den beiden?</a:t>
            </a:r>
          </a:p>
          <a:p>
            <a:r>
              <a:rPr lang="en-US" sz="1200" dirty="0">
                <a:solidFill>
                  <a:schemeClr val="accent5"/>
                </a:solidFill>
              </a:rPr>
              <a:t>Wie stark sie an der Augenoberfläche haften</a:t>
            </a:r>
          </a:p>
          <a:p>
            <a:endParaRPr lang="en-US" sz="1400" i="1" dirty="0">
              <a:solidFill>
                <a:schemeClr val="accent5"/>
              </a:solidFill>
            </a:endParaRPr>
          </a:p>
          <a:p>
            <a:r>
              <a:rPr lang="en-US" sz="1200" i="1" dirty="0">
                <a:solidFill>
                  <a:schemeClr val="accent5"/>
                </a:solidFill>
              </a:rPr>
              <a:t>Wie kann man sie voneinander unterscheiden?</a:t>
            </a:r>
          </a:p>
          <a:p>
            <a:r>
              <a:rPr lang="en-US" sz="1200" dirty="0">
                <a:solidFill>
                  <a:schemeClr val="accent5"/>
                </a:solidFill>
              </a:rPr>
              <a:t>Indem man sie abzieht – wenn das darunterliegende Gewebe blutet, handelte es sich um eine echte Membran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D12CF7EE-E555-394F-5971-C4BFFF8F85C4}"/>
              </a:ext>
            </a:extLst>
          </p:cNvPr>
          <p:cNvSpPr/>
          <p:nvPr/>
        </p:nvSpPr>
        <p:spPr>
          <a:xfrm>
            <a:off x="733989" y="5590237"/>
            <a:ext cx="4438191" cy="643037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 Box 17">
            <a:extLst>
              <a:ext uri="{FF2B5EF4-FFF2-40B4-BE49-F238E27FC236}">
                <a16:creationId xmlns:a16="http://schemas.microsoft.com/office/drawing/2014/main" id="{3EBF3BCD-DBD6-445F-98B7-0ED6A1236B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Übertragung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durch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engen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Kontakt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Augen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oder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Atemwegssekreten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Gegenstände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Schwimmbäder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298446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358B60-8E99-029B-D219-C6B2D953EB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981AC53D-21AD-B79C-F7D4-1672E6870C0B}"/>
              </a:ext>
            </a:extLst>
          </p:cNvPr>
          <p:cNvSpPr/>
          <p:nvPr/>
        </p:nvSpPr>
        <p:spPr>
          <a:xfrm>
            <a:off x="822325" y="4486275"/>
            <a:ext cx="4273550" cy="22463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6B6F7E67-052C-2974-C513-8CA2FD6F79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71684" name="Line 3">
            <a:extLst>
              <a:ext uri="{FF2B5EF4-FFF2-40B4-BE49-F238E27FC236}">
                <a16:creationId xmlns:a16="http://schemas.microsoft.com/office/drawing/2014/main" id="{5A45B98F-DDCF-9482-128D-E65275C0588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5" name="Text Box 4">
            <a:extLst>
              <a:ext uri="{FF2B5EF4-FFF2-40B4-BE49-F238E27FC236}">
                <a16:creationId xmlns:a16="http://schemas.microsoft.com/office/drawing/2014/main" id="{19423058-FEC6-1DD2-4B8E-0A748D87A1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Drei Augensyndrome</a:t>
            </a:r>
          </a:p>
        </p:txBody>
      </p:sp>
      <p:sp>
        <p:nvSpPr>
          <p:cNvPr id="71686" name="Line 6">
            <a:extLst>
              <a:ext uri="{FF2B5EF4-FFF2-40B4-BE49-F238E27FC236}">
                <a16:creationId xmlns:a16="http://schemas.microsoft.com/office/drawing/2014/main" id="{00EE6717-45A1-CC97-10BB-CEF633FB01ED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7" name="Rectangle 7">
            <a:extLst>
              <a:ext uri="{FF2B5EF4-FFF2-40B4-BE49-F238E27FC236}">
                <a16:creationId xmlns:a16="http://schemas.microsoft.com/office/drawing/2014/main" id="{28960143-DCA4-741F-1DB9-BE1B8EE5E2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88" name="Text Box 8">
            <a:extLst>
              <a:ext uri="{FF2B5EF4-FFF2-40B4-BE49-F238E27FC236}">
                <a16:creationId xmlns:a16="http://schemas.microsoft.com/office/drawing/2014/main" id="{AC3042BE-64A6-A4D7-D7B0-8DF457537D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chemeClr val="bg1">
                    <a:lumMod val="75000"/>
                  </a:schemeClr>
                </a:solidFill>
              </a:rPr>
              <a:t>Follikuläre Konjunktivitis</a:t>
            </a:r>
          </a:p>
        </p:txBody>
      </p:sp>
      <p:sp>
        <p:nvSpPr>
          <p:cNvPr id="71689" name="Text Box 9">
            <a:extLst>
              <a:ext uri="{FF2B5EF4-FFF2-40B4-BE49-F238E27FC236}">
                <a16:creationId xmlns:a16="http://schemas.microsoft.com/office/drawing/2014/main" id="{45C83901-4F64-7CB4-A84C-F28D29189F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8200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--Leichte, vorübergehende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--Keine ärztliche Behandlung</a:t>
            </a:r>
          </a:p>
        </p:txBody>
      </p:sp>
      <p:sp>
        <p:nvSpPr>
          <p:cNvPr id="71690" name="Rectangle 10">
            <a:extLst>
              <a:ext uri="{FF2B5EF4-FFF2-40B4-BE49-F238E27FC236}">
                <a16:creationId xmlns:a16="http://schemas.microsoft.com/office/drawing/2014/main" id="{ACC231B3-E467-E4CF-BAFC-DAAA17D5D0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91" name="Text Box 11">
            <a:extLst>
              <a:ext uri="{FF2B5EF4-FFF2-40B4-BE49-F238E27FC236}">
                <a16:creationId xmlns:a16="http://schemas.microsoft.com/office/drawing/2014/main" id="{54307B34-F442-2A60-0A4C-513DFBB062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Pharyngokonjunktivales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Fieber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(PCF)</a:t>
            </a:r>
          </a:p>
        </p:txBody>
      </p:sp>
      <p:sp>
        <p:nvSpPr>
          <p:cNvPr id="71692" name="Text Box 12">
            <a:extLst>
              <a:ext uri="{FF2B5EF4-FFF2-40B4-BE49-F238E27FC236}">
                <a16:creationId xmlns:a16="http://schemas.microsoft.com/office/drawing/2014/main" id="{88D538E2-6813-8070-571D-1B8B932B26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92990" cy="911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--Follikuläre Konjunktivitis 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Fieber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HA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--Ähnlich wie eine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Grippe</a:t>
            </a:r>
          </a:p>
        </p:txBody>
      </p:sp>
      <p:sp>
        <p:nvSpPr>
          <p:cNvPr id="71693" name="Line 13">
            <a:extLst>
              <a:ext uri="{FF2B5EF4-FFF2-40B4-BE49-F238E27FC236}">
                <a16:creationId xmlns:a16="http://schemas.microsoft.com/office/drawing/2014/main" id="{14CC9DCD-B3C6-FC46-7B5D-B3B82CBF7CEE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4" name="Rectangle 14">
            <a:extLst>
              <a:ext uri="{FF2B5EF4-FFF2-40B4-BE49-F238E27FC236}">
                <a16:creationId xmlns:a16="http://schemas.microsoft.com/office/drawing/2014/main" id="{7D668A16-A514-F1D2-ED92-B2A641970D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1695" name="Text Box 15">
            <a:extLst>
              <a:ext uri="{FF2B5EF4-FFF2-40B4-BE49-F238E27FC236}">
                <a16:creationId xmlns:a16="http://schemas.microsoft.com/office/drawing/2014/main" id="{37AE334A-1EBD-89E7-D299-665A84D661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Epidemische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Keratokonjunktivitis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71696" name="Text Box 16">
            <a:extLst>
              <a:ext uri="{FF2B5EF4-FFF2-40B4-BE49-F238E27FC236}">
                <a16:creationId xmlns:a16="http://schemas.microsoft.com/office/drawing/2014/main" id="{6AF0D20B-0123-6D5E-DC18-ACCCAA700B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3774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--Kann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einer oberen 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Atemwegsinfektion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folgen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--Beteiligung des zweiten Auges innerhalb von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3–7 Tagen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--Stadien: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   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Schwere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   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--Behandlung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--Symptomatische Behandlung: ATs, kühle Kompressen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--Membranen: Abziehen </a:t>
            </a:r>
            <a:r>
              <a:rPr lang="en-US" altLang="en-US" sz="1200" dirty="0" err="1">
                <a:solidFill>
                  <a:srgbClr val="DDDDDD"/>
                </a:solidFill>
              </a:rPr>
              <a:t>alle vier Tage</a:t>
            </a:r>
            <a:r>
              <a:rPr lang="en-US" altLang="en-US" sz="1200" dirty="0">
                <a:solidFill>
                  <a:srgbClr val="DDDDDD"/>
                </a:solidFill>
              </a:rPr>
              <a:t>; +/- Steroide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--SEI: +/- Steroide</a:t>
            </a:r>
          </a:p>
        </p:txBody>
      </p:sp>
      <p:sp>
        <p:nvSpPr>
          <p:cNvPr id="71697" name="Text Box 17">
            <a:extLst>
              <a:ext uri="{FF2B5EF4-FFF2-40B4-BE49-F238E27FC236}">
                <a16:creationId xmlns:a16="http://schemas.microsoft.com/office/drawing/2014/main" id="{9401C29F-4693-9B05-7DEF-A1C56E22FB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 Woche</a:t>
            </a:r>
          </a:p>
        </p:txBody>
      </p:sp>
      <p:sp>
        <p:nvSpPr>
          <p:cNvPr id="71698" name="Line 18">
            <a:extLst>
              <a:ext uri="{FF2B5EF4-FFF2-40B4-BE49-F238E27FC236}">
                <a16:creationId xmlns:a16="http://schemas.microsoft.com/office/drawing/2014/main" id="{2959AC6D-B896-5526-AB3A-8B50E17EFA0E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9" name="Line 22">
            <a:extLst>
              <a:ext uri="{FF2B5EF4-FFF2-40B4-BE49-F238E27FC236}">
                <a16:creationId xmlns:a16="http://schemas.microsoft.com/office/drawing/2014/main" id="{888E6A20-A270-2539-AD1B-E3B325C0A8F7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0" name="Text Box 23">
            <a:extLst>
              <a:ext uri="{FF2B5EF4-FFF2-40B4-BE49-F238E27FC236}">
                <a16:creationId xmlns:a16="http://schemas.microsoft.com/office/drawing/2014/main" id="{CE10EC2B-CB5E-14B2-8F45-7DA880D82A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4486275"/>
            <a:ext cx="4273550" cy="22463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Worüber klagen die Patienten in diesem Stadium?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Tränenfluss, Fremdkörpergefühl, Lichtempfindlichkeit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Die Spaltlampenuntersuchung des vorderen Augenabschnitts zeigt…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…punktförmige epitheliale Keratopathie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…Subkonjunktivales Häm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…Bindehautmembranen oder Pseudomembranen</a:t>
            </a:r>
            <a:endParaRPr lang="en-US" altLang="en-US" sz="1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FFFF00"/>
                </a:solidFill>
              </a:rPr>
              <a:t>Welches </a:t>
            </a:r>
            <a:r>
              <a:rPr lang="en-US" altLang="en-US" sz="1200" i="1" dirty="0" err="1">
                <a:solidFill>
                  <a:srgbClr val="FFFF00"/>
                </a:solidFill>
              </a:rPr>
              <a:t>nicht-okulare </a:t>
            </a:r>
            <a:r>
              <a:rPr lang="en-US" altLang="en-US" sz="1200" i="1" dirty="0">
                <a:solidFill>
                  <a:srgbClr val="FFFF00"/>
                </a:solidFill>
              </a:rPr>
              <a:t>Symptom könnte auftreten?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FF00"/>
                </a:solidFill>
              </a:rPr>
              <a:t>Preaurikuläre Lymphadenopathie</a:t>
            </a:r>
          </a:p>
        </p:txBody>
      </p:sp>
      <p:sp>
        <p:nvSpPr>
          <p:cNvPr id="71701" name="Line 24">
            <a:extLst>
              <a:ext uri="{FF2B5EF4-FFF2-40B4-BE49-F238E27FC236}">
                <a16:creationId xmlns:a16="http://schemas.microsoft.com/office/drawing/2014/main" id="{EE646BC9-6D12-5F40-5BF0-949077E51F2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105400" y="5029200"/>
            <a:ext cx="812800" cy="76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2" name="Slide Number Placeholder 1">
            <a:extLst>
              <a:ext uri="{FF2B5EF4-FFF2-40B4-BE49-F238E27FC236}">
                <a16:creationId xmlns:a16="http://schemas.microsoft.com/office/drawing/2014/main" id="{905D372A-6F1F-E624-92F0-728EF1EA7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9A88210-78EB-4E62-8F8A-46EB47C314A3}" type="slidenum">
              <a:rPr lang="en-US" altLang="en-US" sz="1000" smtClean="0"/>
              <a:t>87</a:t>
            </a:fld>
            <a:endParaRPr lang="en-US" altLang="en-US" sz="1000"/>
          </a:p>
        </p:txBody>
      </p:sp>
      <p:sp>
        <p:nvSpPr>
          <p:cNvPr id="71703" name="TextBox 27">
            <a:extLst>
              <a:ext uri="{FF2B5EF4-FFF2-40B4-BE49-F238E27FC236}">
                <a16:creationId xmlns:a16="http://schemas.microsoft.com/office/drawing/2014/main" id="{DCF3A472-FF8B-CEE8-A529-AA9430F180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</a:t>
            </a:r>
            <a:r>
              <a:rPr lang="en-US" altLang="en-US" sz="1200" baseline="30000">
                <a:solidFill>
                  <a:schemeClr val="bg1">
                    <a:lumMod val="75000"/>
                  </a:schemeClr>
                </a:solidFill>
              </a:rPr>
              <a:t>st</a:t>
            </a: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4" name="TextBox 28">
            <a:extLst>
              <a:ext uri="{FF2B5EF4-FFF2-40B4-BE49-F238E27FC236}">
                <a16:creationId xmlns:a16="http://schemas.microsoft.com/office/drawing/2014/main" id="{5D4EEF44-083F-055C-0B1D-29726535CE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2</a:t>
            </a: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D2B414D-0CA7-CB1F-C4DD-C2D2C0693860}"/>
              </a:ext>
            </a:extLst>
          </p:cNvPr>
          <p:cNvSpPr txBox="1"/>
          <p:nvPr/>
        </p:nvSpPr>
        <p:spPr>
          <a:xfrm>
            <a:off x="858379" y="3005039"/>
            <a:ext cx="4189412" cy="2333972"/>
          </a:xfrm>
          <a:prstGeom prst="rect">
            <a:avLst/>
          </a:prstGeom>
          <a:solidFill>
            <a:schemeClr val="accent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Woraus bestehen (Pseudo-)Membranen?</a:t>
            </a:r>
          </a:p>
          <a:p>
            <a:r>
              <a:rPr lang="en-US" sz="1200" dirty="0"/>
              <a:t>Fibrin, Schleim und Entzündungszellen</a:t>
            </a:r>
          </a:p>
          <a:p>
            <a:endParaRPr lang="en-US" sz="1400" dirty="0"/>
          </a:p>
          <a:p>
            <a:r>
              <a:rPr lang="en-US" sz="1200" i="1" dirty="0"/>
              <a:t>Wo sind sie am ehesten anzutreffen?</a:t>
            </a:r>
          </a:p>
          <a:p>
            <a:r>
              <a:rPr lang="en-US" sz="1200" dirty="0"/>
              <a:t>Tarsus</a:t>
            </a:r>
          </a:p>
          <a:p>
            <a:endParaRPr lang="en-US" sz="1400" dirty="0"/>
          </a:p>
          <a:p>
            <a:r>
              <a:rPr lang="en-US" sz="1200" i="1" dirty="0"/>
              <a:t>Was ist der wesentliche Unterschied zwischen den beiden?</a:t>
            </a:r>
          </a:p>
          <a:p>
            <a:r>
              <a:rPr lang="en-US" sz="1200" dirty="0"/>
              <a:t>Wie stark sie an der Augenoberfläche haften</a:t>
            </a:r>
          </a:p>
          <a:p>
            <a:endParaRPr lang="en-US" sz="1400" i="1" dirty="0">
              <a:solidFill>
                <a:schemeClr val="accent5"/>
              </a:solidFill>
            </a:endParaRPr>
          </a:p>
          <a:p>
            <a:r>
              <a:rPr lang="en-US" sz="1200" i="1" dirty="0">
                <a:solidFill>
                  <a:schemeClr val="accent5"/>
                </a:solidFill>
              </a:rPr>
              <a:t>Wie kann man sie voneinander unterscheiden?</a:t>
            </a:r>
          </a:p>
          <a:p>
            <a:r>
              <a:rPr lang="en-US" sz="1200" dirty="0">
                <a:solidFill>
                  <a:schemeClr val="accent5"/>
                </a:solidFill>
              </a:rPr>
              <a:t>Indem man sie abzieht – wenn das darunterliegende Gewebe blutet, handelte es sich um eine echte Membran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D07D386C-2994-19C9-9F89-0494F4EEBE52}"/>
              </a:ext>
            </a:extLst>
          </p:cNvPr>
          <p:cNvSpPr/>
          <p:nvPr/>
        </p:nvSpPr>
        <p:spPr>
          <a:xfrm>
            <a:off x="733989" y="5590237"/>
            <a:ext cx="4438191" cy="643037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 Box 17">
            <a:extLst>
              <a:ext uri="{FF2B5EF4-FFF2-40B4-BE49-F238E27FC236}">
                <a16:creationId xmlns:a16="http://schemas.microsoft.com/office/drawing/2014/main" id="{65870838-BD74-4BB1-846D-0C1E34FFEB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Übertragung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durch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engen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Kontakt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Augen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oder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Atemwegssekreten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Gegenstände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Schwimmbäder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032570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20B645-AFB3-8C54-3A2C-DBD23BE53A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DB2E3308-D896-214E-9301-9F13AD61C00E}"/>
              </a:ext>
            </a:extLst>
          </p:cNvPr>
          <p:cNvSpPr/>
          <p:nvPr/>
        </p:nvSpPr>
        <p:spPr>
          <a:xfrm>
            <a:off x="822325" y="4486275"/>
            <a:ext cx="4273550" cy="22463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31F4E8D4-516C-96CD-A79A-13F08528262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71684" name="Line 3">
            <a:extLst>
              <a:ext uri="{FF2B5EF4-FFF2-40B4-BE49-F238E27FC236}">
                <a16:creationId xmlns:a16="http://schemas.microsoft.com/office/drawing/2014/main" id="{3929AA00-056B-A075-C303-34B40075E4D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5" name="Text Box 4">
            <a:extLst>
              <a:ext uri="{FF2B5EF4-FFF2-40B4-BE49-F238E27FC236}">
                <a16:creationId xmlns:a16="http://schemas.microsoft.com/office/drawing/2014/main" id="{F4F9F39A-9F38-FF4E-69D3-D329E7610E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Drei Augensyndrome</a:t>
            </a:r>
          </a:p>
        </p:txBody>
      </p:sp>
      <p:sp>
        <p:nvSpPr>
          <p:cNvPr id="71686" name="Line 6">
            <a:extLst>
              <a:ext uri="{FF2B5EF4-FFF2-40B4-BE49-F238E27FC236}">
                <a16:creationId xmlns:a16="http://schemas.microsoft.com/office/drawing/2014/main" id="{AC3F95EB-DBC5-08FA-1856-49A0AF6620C1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7" name="Rectangle 7">
            <a:extLst>
              <a:ext uri="{FF2B5EF4-FFF2-40B4-BE49-F238E27FC236}">
                <a16:creationId xmlns:a16="http://schemas.microsoft.com/office/drawing/2014/main" id="{495902B9-1045-8703-703F-D9233A48B6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88" name="Text Box 8">
            <a:extLst>
              <a:ext uri="{FF2B5EF4-FFF2-40B4-BE49-F238E27FC236}">
                <a16:creationId xmlns:a16="http://schemas.microsoft.com/office/drawing/2014/main" id="{8E7B31E8-C9F5-9803-3616-FC69739FB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chemeClr val="bg1">
                    <a:lumMod val="75000"/>
                  </a:schemeClr>
                </a:solidFill>
              </a:rPr>
              <a:t>Follikuläre Konjunktivitis</a:t>
            </a:r>
          </a:p>
        </p:txBody>
      </p:sp>
      <p:sp>
        <p:nvSpPr>
          <p:cNvPr id="71689" name="Text Box 9">
            <a:extLst>
              <a:ext uri="{FF2B5EF4-FFF2-40B4-BE49-F238E27FC236}">
                <a16:creationId xmlns:a16="http://schemas.microsoft.com/office/drawing/2014/main" id="{688626FE-D54F-DE53-DE7B-3C39D06B04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8200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--Leichte, vorübergehende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--Keine ärztliche Behandlung</a:t>
            </a:r>
          </a:p>
        </p:txBody>
      </p:sp>
      <p:sp>
        <p:nvSpPr>
          <p:cNvPr id="71690" name="Rectangle 10">
            <a:extLst>
              <a:ext uri="{FF2B5EF4-FFF2-40B4-BE49-F238E27FC236}">
                <a16:creationId xmlns:a16="http://schemas.microsoft.com/office/drawing/2014/main" id="{8E1F2DF6-9B70-3312-0AAE-BEC3BF2025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91" name="Text Box 11">
            <a:extLst>
              <a:ext uri="{FF2B5EF4-FFF2-40B4-BE49-F238E27FC236}">
                <a16:creationId xmlns:a16="http://schemas.microsoft.com/office/drawing/2014/main" id="{736115E4-DCD2-627E-DE01-A097D1FFF8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Pharyngokonjunktivales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Fieber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(PCF)</a:t>
            </a:r>
          </a:p>
        </p:txBody>
      </p:sp>
      <p:sp>
        <p:nvSpPr>
          <p:cNvPr id="71692" name="Text Box 12">
            <a:extLst>
              <a:ext uri="{FF2B5EF4-FFF2-40B4-BE49-F238E27FC236}">
                <a16:creationId xmlns:a16="http://schemas.microsoft.com/office/drawing/2014/main" id="{CBEB40EF-EF5A-2DD1-B569-8DA878E0F3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92990" cy="911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--Follikuläre Konjunktivitis 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Fieber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HA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--Ähnlich wie eine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Grippe</a:t>
            </a:r>
          </a:p>
        </p:txBody>
      </p:sp>
      <p:sp>
        <p:nvSpPr>
          <p:cNvPr id="71693" name="Line 13">
            <a:extLst>
              <a:ext uri="{FF2B5EF4-FFF2-40B4-BE49-F238E27FC236}">
                <a16:creationId xmlns:a16="http://schemas.microsoft.com/office/drawing/2014/main" id="{A500A2A0-2A7E-40CA-6745-A50EC59452A8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4" name="Rectangle 14">
            <a:extLst>
              <a:ext uri="{FF2B5EF4-FFF2-40B4-BE49-F238E27FC236}">
                <a16:creationId xmlns:a16="http://schemas.microsoft.com/office/drawing/2014/main" id="{B45C5938-B26A-5686-CB26-0E5B1463CF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1695" name="Text Box 15">
            <a:extLst>
              <a:ext uri="{FF2B5EF4-FFF2-40B4-BE49-F238E27FC236}">
                <a16:creationId xmlns:a16="http://schemas.microsoft.com/office/drawing/2014/main" id="{E14725B3-E706-B01A-574C-A1B6C0DD04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Epidemische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Keratokonjunktivitis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71696" name="Text Box 16">
            <a:extLst>
              <a:ext uri="{FF2B5EF4-FFF2-40B4-BE49-F238E27FC236}">
                <a16:creationId xmlns:a16="http://schemas.microsoft.com/office/drawing/2014/main" id="{04C870C3-6045-28D8-EA91-8E9382849C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3774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--Kann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einer oberen 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Atemwegsinfektion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folgen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--Beteiligung des zweiten Auges innerhalb von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3–7 Tagen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--Stadien: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   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Schwere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   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--Behandlung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--Symptomatische Behandlung: ATs, kühle Kompressen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--Membranen: Abziehen </a:t>
            </a:r>
            <a:r>
              <a:rPr lang="en-US" altLang="en-US" sz="1200" dirty="0" err="1">
                <a:solidFill>
                  <a:srgbClr val="DDDDDD"/>
                </a:solidFill>
              </a:rPr>
              <a:t>alle vier Tage</a:t>
            </a:r>
            <a:r>
              <a:rPr lang="en-US" altLang="en-US" sz="1200" dirty="0">
                <a:solidFill>
                  <a:srgbClr val="DDDDDD"/>
                </a:solidFill>
              </a:rPr>
              <a:t>; +/- Steroide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--SEI: +/- Steroide</a:t>
            </a:r>
          </a:p>
        </p:txBody>
      </p:sp>
      <p:sp>
        <p:nvSpPr>
          <p:cNvPr id="71697" name="Text Box 17">
            <a:extLst>
              <a:ext uri="{FF2B5EF4-FFF2-40B4-BE49-F238E27FC236}">
                <a16:creationId xmlns:a16="http://schemas.microsoft.com/office/drawing/2014/main" id="{9F28EF48-E5D4-0C13-DD9E-265DF32EF4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 Woche</a:t>
            </a:r>
          </a:p>
        </p:txBody>
      </p:sp>
      <p:sp>
        <p:nvSpPr>
          <p:cNvPr id="71698" name="Line 18">
            <a:extLst>
              <a:ext uri="{FF2B5EF4-FFF2-40B4-BE49-F238E27FC236}">
                <a16:creationId xmlns:a16="http://schemas.microsoft.com/office/drawing/2014/main" id="{75438BC7-78C9-7F60-0CB9-8A708C7523C1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9" name="Line 22">
            <a:extLst>
              <a:ext uri="{FF2B5EF4-FFF2-40B4-BE49-F238E27FC236}">
                <a16:creationId xmlns:a16="http://schemas.microsoft.com/office/drawing/2014/main" id="{72513290-D32B-9D90-D7B6-00E1D64FE95A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0" name="Text Box 23">
            <a:extLst>
              <a:ext uri="{FF2B5EF4-FFF2-40B4-BE49-F238E27FC236}">
                <a16:creationId xmlns:a16="http://schemas.microsoft.com/office/drawing/2014/main" id="{0D144C73-C31D-E928-1E4D-1B20CBF874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4486275"/>
            <a:ext cx="4273550" cy="22463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Worüber klagen die Patienten in diesem Stadium?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Tränenfluss, Fremdkörpergefühl, Lichtempfindlichkeit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Die Spaltlampenuntersuchung des vorderen Augenabschnitts zeigt…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…punktförmige epitheliale Keratopathie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…Subkonjunktivales Häm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…Bindehautmembranen oder Pseudomembranen</a:t>
            </a:r>
            <a:endParaRPr lang="en-US" altLang="en-US" sz="1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FFFF00"/>
                </a:solidFill>
              </a:rPr>
              <a:t>Welches </a:t>
            </a:r>
            <a:r>
              <a:rPr lang="en-US" altLang="en-US" sz="1200" i="1" dirty="0" err="1">
                <a:solidFill>
                  <a:srgbClr val="FFFF00"/>
                </a:solidFill>
              </a:rPr>
              <a:t>nicht-okulare </a:t>
            </a:r>
            <a:r>
              <a:rPr lang="en-US" altLang="en-US" sz="1200" i="1" dirty="0">
                <a:solidFill>
                  <a:srgbClr val="FFFF00"/>
                </a:solidFill>
              </a:rPr>
              <a:t>Symptom könnte auftreten?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FF00"/>
                </a:solidFill>
              </a:rPr>
              <a:t>Preaurikuläre Lymphadenopathie</a:t>
            </a:r>
          </a:p>
        </p:txBody>
      </p:sp>
      <p:sp>
        <p:nvSpPr>
          <p:cNvPr id="71701" name="Line 24">
            <a:extLst>
              <a:ext uri="{FF2B5EF4-FFF2-40B4-BE49-F238E27FC236}">
                <a16:creationId xmlns:a16="http://schemas.microsoft.com/office/drawing/2014/main" id="{A064A70C-F2CA-310E-0C68-A426C36EFE1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105400" y="5029200"/>
            <a:ext cx="812800" cy="76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2" name="Slide Number Placeholder 1">
            <a:extLst>
              <a:ext uri="{FF2B5EF4-FFF2-40B4-BE49-F238E27FC236}">
                <a16:creationId xmlns:a16="http://schemas.microsoft.com/office/drawing/2014/main" id="{5D370469-1BC6-DDA1-80A8-8E4E38623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9A88210-78EB-4E62-8F8A-46EB47C314A3}" type="slidenum">
              <a:rPr lang="en-US" altLang="en-US" sz="1000" smtClean="0"/>
              <a:t>88</a:t>
            </a:fld>
            <a:endParaRPr lang="en-US" altLang="en-US" sz="1000"/>
          </a:p>
        </p:txBody>
      </p:sp>
      <p:sp>
        <p:nvSpPr>
          <p:cNvPr id="71703" name="TextBox 27">
            <a:extLst>
              <a:ext uri="{FF2B5EF4-FFF2-40B4-BE49-F238E27FC236}">
                <a16:creationId xmlns:a16="http://schemas.microsoft.com/office/drawing/2014/main" id="{A69A5FFB-189A-15AE-5B42-596C868391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</a:t>
            </a:r>
            <a:r>
              <a:rPr lang="en-US" altLang="en-US" sz="1200" baseline="30000">
                <a:solidFill>
                  <a:schemeClr val="bg1">
                    <a:lumMod val="75000"/>
                  </a:schemeClr>
                </a:solidFill>
              </a:rPr>
              <a:t>st</a:t>
            </a: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4" name="TextBox 28">
            <a:extLst>
              <a:ext uri="{FF2B5EF4-FFF2-40B4-BE49-F238E27FC236}">
                <a16:creationId xmlns:a16="http://schemas.microsoft.com/office/drawing/2014/main" id="{4CC71811-84E1-B5F6-4C34-2BBAF29A52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2</a:t>
            </a: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6EA6D6-89E5-7F09-2793-447208E01007}"/>
              </a:ext>
            </a:extLst>
          </p:cNvPr>
          <p:cNvSpPr txBox="1"/>
          <p:nvPr/>
        </p:nvSpPr>
        <p:spPr>
          <a:xfrm>
            <a:off x="858379" y="3005039"/>
            <a:ext cx="4189412" cy="2333972"/>
          </a:xfrm>
          <a:prstGeom prst="rect">
            <a:avLst/>
          </a:prstGeom>
          <a:solidFill>
            <a:schemeClr val="accent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Woraus bestehen (Pseudo-)Membranen?</a:t>
            </a:r>
          </a:p>
          <a:p>
            <a:r>
              <a:rPr lang="en-US" sz="1200" dirty="0"/>
              <a:t>Fibrin, Schleim und Entzündungszellen</a:t>
            </a:r>
          </a:p>
          <a:p>
            <a:endParaRPr lang="en-US" sz="1400" dirty="0"/>
          </a:p>
          <a:p>
            <a:r>
              <a:rPr lang="en-US" sz="1200" i="1" dirty="0"/>
              <a:t>Wo sind sie am ehesten anzutreffen?</a:t>
            </a:r>
          </a:p>
          <a:p>
            <a:r>
              <a:rPr lang="en-US" sz="1200" dirty="0"/>
              <a:t>Tarsus</a:t>
            </a:r>
          </a:p>
          <a:p>
            <a:endParaRPr lang="en-US" sz="1400" dirty="0"/>
          </a:p>
          <a:p>
            <a:r>
              <a:rPr lang="en-US" sz="1200" i="1" dirty="0"/>
              <a:t>Was ist der wesentliche Unterschied zwischen den beiden?</a:t>
            </a:r>
          </a:p>
          <a:p>
            <a:r>
              <a:rPr lang="en-US" sz="1200" dirty="0"/>
              <a:t>Wie stark sie an der Augenoberfläche haften</a:t>
            </a:r>
          </a:p>
          <a:p>
            <a:endParaRPr lang="en-US" sz="1400" i="1" dirty="0"/>
          </a:p>
          <a:p>
            <a:r>
              <a:rPr lang="en-US" sz="1200" i="1" dirty="0"/>
              <a:t>Woran erkennt man, um welche Art es sich handelt?</a:t>
            </a:r>
          </a:p>
          <a:p>
            <a:r>
              <a:rPr lang="en-US" sz="1200" dirty="0">
                <a:solidFill>
                  <a:schemeClr val="accent5"/>
                </a:solidFill>
              </a:rPr>
              <a:t>Indem man sie abzieht – wenn das darunterliegende Gewebe blutet, handelte es sich um eine echte Membran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3A2AF4A2-B0B6-94FA-A2BD-A7E997D1A994}"/>
              </a:ext>
            </a:extLst>
          </p:cNvPr>
          <p:cNvSpPr/>
          <p:nvPr/>
        </p:nvSpPr>
        <p:spPr>
          <a:xfrm>
            <a:off x="733989" y="5590237"/>
            <a:ext cx="4438191" cy="643037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 Box 17">
            <a:extLst>
              <a:ext uri="{FF2B5EF4-FFF2-40B4-BE49-F238E27FC236}">
                <a16:creationId xmlns:a16="http://schemas.microsoft.com/office/drawing/2014/main" id="{46FC3D93-AD93-43DB-9B24-88ABB78E11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Übertragung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durch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engen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Kontakt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Augen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oder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Atemwegssekreten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Gegenstände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Schwimmbäder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1959320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AB0ABC-757F-B3BB-6B7B-78AC43081C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3C3AF766-FC57-D3B5-3D5F-899E6CAE3847}"/>
              </a:ext>
            </a:extLst>
          </p:cNvPr>
          <p:cNvSpPr/>
          <p:nvPr/>
        </p:nvSpPr>
        <p:spPr>
          <a:xfrm>
            <a:off x="822325" y="4486275"/>
            <a:ext cx="4273550" cy="22463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C0FAAE0C-1EF0-B5F4-55AD-1128426DE1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71684" name="Line 3">
            <a:extLst>
              <a:ext uri="{FF2B5EF4-FFF2-40B4-BE49-F238E27FC236}">
                <a16:creationId xmlns:a16="http://schemas.microsoft.com/office/drawing/2014/main" id="{C8B46E5A-2D6A-4EAD-B3A0-8BDD3E75F6C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5" name="Text Box 4">
            <a:extLst>
              <a:ext uri="{FF2B5EF4-FFF2-40B4-BE49-F238E27FC236}">
                <a16:creationId xmlns:a16="http://schemas.microsoft.com/office/drawing/2014/main" id="{E7D63404-EA41-E0D5-6E45-30C0EA9456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Drei Augensyndrome</a:t>
            </a:r>
          </a:p>
        </p:txBody>
      </p:sp>
      <p:sp>
        <p:nvSpPr>
          <p:cNvPr id="71686" name="Line 6">
            <a:extLst>
              <a:ext uri="{FF2B5EF4-FFF2-40B4-BE49-F238E27FC236}">
                <a16:creationId xmlns:a16="http://schemas.microsoft.com/office/drawing/2014/main" id="{A04F0B55-10DE-8A4B-DF5B-CDB178AD4043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7" name="Rectangle 7">
            <a:extLst>
              <a:ext uri="{FF2B5EF4-FFF2-40B4-BE49-F238E27FC236}">
                <a16:creationId xmlns:a16="http://schemas.microsoft.com/office/drawing/2014/main" id="{7B02D96E-0D80-574D-1C65-DED70CE554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88" name="Text Box 8">
            <a:extLst>
              <a:ext uri="{FF2B5EF4-FFF2-40B4-BE49-F238E27FC236}">
                <a16:creationId xmlns:a16="http://schemas.microsoft.com/office/drawing/2014/main" id="{88F52357-B464-E30A-DFAC-F5AD08240D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chemeClr val="bg1">
                    <a:lumMod val="75000"/>
                  </a:schemeClr>
                </a:solidFill>
              </a:rPr>
              <a:t>Follikuläre Konjunktivitis</a:t>
            </a:r>
          </a:p>
        </p:txBody>
      </p:sp>
      <p:sp>
        <p:nvSpPr>
          <p:cNvPr id="71689" name="Text Box 9">
            <a:extLst>
              <a:ext uri="{FF2B5EF4-FFF2-40B4-BE49-F238E27FC236}">
                <a16:creationId xmlns:a16="http://schemas.microsoft.com/office/drawing/2014/main" id="{C553BD17-C0BC-2DE6-7090-1BCEA1D1D9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8200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--Leichte, vorübergehende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--Keine ärztliche Behandlung</a:t>
            </a:r>
          </a:p>
        </p:txBody>
      </p:sp>
      <p:sp>
        <p:nvSpPr>
          <p:cNvPr id="71690" name="Rectangle 10">
            <a:extLst>
              <a:ext uri="{FF2B5EF4-FFF2-40B4-BE49-F238E27FC236}">
                <a16:creationId xmlns:a16="http://schemas.microsoft.com/office/drawing/2014/main" id="{6CD3158C-BF25-D90E-6C66-CCA735D1DC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91" name="Text Box 11">
            <a:extLst>
              <a:ext uri="{FF2B5EF4-FFF2-40B4-BE49-F238E27FC236}">
                <a16:creationId xmlns:a16="http://schemas.microsoft.com/office/drawing/2014/main" id="{42182582-EAED-1A34-A5C0-F3B499AA88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Pharyngokonjunktivales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Fieber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(PCF)</a:t>
            </a:r>
          </a:p>
        </p:txBody>
      </p:sp>
      <p:sp>
        <p:nvSpPr>
          <p:cNvPr id="71692" name="Text Box 12">
            <a:extLst>
              <a:ext uri="{FF2B5EF4-FFF2-40B4-BE49-F238E27FC236}">
                <a16:creationId xmlns:a16="http://schemas.microsoft.com/office/drawing/2014/main" id="{FE08D85F-42A0-7D3D-1E7C-1D27BF9972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92990" cy="911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--Follikuläre Konjunktivitis 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Fieber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HA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--Ähnlich wie eine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Grippe</a:t>
            </a:r>
          </a:p>
        </p:txBody>
      </p:sp>
      <p:sp>
        <p:nvSpPr>
          <p:cNvPr id="71693" name="Line 13">
            <a:extLst>
              <a:ext uri="{FF2B5EF4-FFF2-40B4-BE49-F238E27FC236}">
                <a16:creationId xmlns:a16="http://schemas.microsoft.com/office/drawing/2014/main" id="{A54ABCDE-844C-44DB-1A0A-E93C5523EB1C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4" name="Rectangle 14">
            <a:extLst>
              <a:ext uri="{FF2B5EF4-FFF2-40B4-BE49-F238E27FC236}">
                <a16:creationId xmlns:a16="http://schemas.microsoft.com/office/drawing/2014/main" id="{BCC5A34F-C24A-334A-FF58-2567A5609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1695" name="Text Box 15">
            <a:extLst>
              <a:ext uri="{FF2B5EF4-FFF2-40B4-BE49-F238E27FC236}">
                <a16:creationId xmlns:a16="http://schemas.microsoft.com/office/drawing/2014/main" id="{FC1126EB-C41F-E3C8-D2D8-9004F1150F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Epidemische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Keratokonjunktivitis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71696" name="Text Box 16">
            <a:extLst>
              <a:ext uri="{FF2B5EF4-FFF2-40B4-BE49-F238E27FC236}">
                <a16:creationId xmlns:a16="http://schemas.microsoft.com/office/drawing/2014/main" id="{FD293E76-BCAB-B2A7-78D5-526E55903A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3774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--Kann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einer oberen 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Atemwegsinfektion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folgen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--Beteiligung des zweiten Auges innerhalb von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3–7 Tagen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--Stadien: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   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Schwere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   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--Behandlung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--Symptomatische Behandlung: ATs, kühle Kompressen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--Membranen: Ablösen </a:t>
            </a:r>
            <a:r>
              <a:rPr lang="en-US" altLang="en-US" sz="1200" dirty="0" err="1">
                <a:solidFill>
                  <a:srgbClr val="DDDDDD"/>
                </a:solidFill>
              </a:rPr>
              <a:t>alle vier Tage</a:t>
            </a:r>
            <a:r>
              <a:rPr lang="en-US" altLang="en-US" sz="1200" dirty="0">
                <a:solidFill>
                  <a:srgbClr val="DDDDDD"/>
                </a:solidFill>
              </a:rPr>
              <a:t>; +/- Steroide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--SEI: +/- Steroide</a:t>
            </a:r>
          </a:p>
        </p:txBody>
      </p:sp>
      <p:sp>
        <p:nvSpPr>
          <p:cNvPr id="71697" name="Text Box 17">
            <a:extLst>
              <a:ext uri="{FF2B5EF4-FFF2-40B4-BE49-F238E27FC236}">
                <a16:creationId xmlns:a16="http://schemas.microsoft.com/office/drawing/2014/main" id="{2613F8A9-7C51-7E37-6655-100A36C3E1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 Woche</a:t>
            </a:r>
          </a:p>
        </p:txBody>
      </p:sp>
      <p:sp>
        <p:nvSpPr>
          <p:cNvPr id="71698" name="Line 18">
            <a:extLst>
              <a:ext uri="{FF2B5EF4-FFF2-40B4-BE49-F238E27FC236}">
                <a16:creationId xmlns:a16="http://schemas.microsoft.com/office/drawing/2014/main" id="{ABE80493-D49D-A286-00CF-7DE6C8CD775E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9" name="Line 22">
            <a:extLst>
              <a:ext uri="{FF2B5EF4-FFF2-40B4-BE49-F238E27FC236}">
                <a16:creationId xmlns:a16="http://schemas.microsoft.com/office/drawing/2014/main" id="{D2B588E4-75E3-1BBC-8FB6-5910F6CBC5BA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0" name="Text Box 23">
            <a:extLst>
              <a:ext uri="{FF2B5EF4-FFF2-40B4-BE49-F238E27FC236}">
                <a16:creationId xmlns:a16="http://schemas.microsoft.com/office/drawing/2014/main" id="{C4E048DC-9869-9E73-103C-A52910CCF0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4486275"/>
            <a:ext cx="4273550" cy="22463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Worüber klagen die Patienten in diesem Stadium?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Tränenfluss, Fremdkörpergefühl, Lichtempfindlichkeit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Die Spaltlampenuntersuchung des vorderen Augenabschnitts zeigt…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…punktförmige epitheliale Keratopathie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…Subkonjunktivales Häm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…Bindehautmembranen oder Pseudomembranen</a:t>
            </a:r>
            <a:endParaRPr lang="en-US" altLang="en-US" sz="1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FFFF00"/>
                </a:solidFill>
              </a:rPr>
              <a:t>Welches </a:t>
            </a:r>
            <a:r>
              <a:rPr lang="en-US" altLang="en-US" sz="1200" i="1" dirty="0" err="1">
                <a:solidFill>
                  <a:srgbClr val="FFFF00"/>
                </a:solidFill>
              </a:rPr>
              <a:t>nicht-okulare </a:t>
            </a:r>
            <a:r>
              <a:rPr lang="en-US" altLang="en-US" sz="1200" i="1" dirty="0">
                <a:solidFill>
                  <a:srgbClr val="FFFF00"/>
                </a:solidFill>
              </a:rPr>
              <a:t>Symptom könnte auftreten?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FF00"/>
                </a:solidFill>
              </a:rPr>
              <a:t>Preaurikuläre Lymphadenopathie</a:t>
            </a:r>
          </a:p>
        </p:txBody>
      </p:sp>
      <p:sp>
        <p:nvSpPr>
          <p:cNvPr id="71701" name="Line 24">
            <a:extLst>
              <a:ext uri="{FF2B5EF4-FFF2-40B4-BE49-F238E27FC236}">
                <a16:creationId xmlns:a16="http://schemas.microsoft.com/office/drawing/2014/main" id="{7A0DBD6B-5CAD-894D-C183-A3254CA4719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105400" y="5029200"/>
            <a:ext cx="812800" cy="76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2" name="Slide Number Placeholder 1">
            <a:extLst>
              <a:ext uri="{FF2B5EF4-FFF2-40B4-BE49-F238E27FC236}">
                <a16:creationId xmlns:a16="http://schemas.microsoft.com/office/drawing/2014/main" id="{3073FB0F-8A11-9063-6915-863AEEFA2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9A88210-78EB-4E62-8F8A-46EB47C314A3}" type="slidenum">
              <a:rPr lang="en-US" altLang="en-US" sz="1000" smtClean="0"/>
              <a:t>89</a:t>
            </a:fld>
            <a:endParaRPr lang="en-US" altLang="en-US" sz="1000"/>
          </a:p>
        </p:txBody>
      </p:sp>
      <p:sp>
        <p:nvSpPr>
          <p:cNvPr id="71703" name="TextBox 27">
            <a:extLst>
              <a:ext uri="{FF2B5EF4-FFF2-40B4-BE49-F238E27FC236}">
                <a16:creationId xmlns:a16="http://schemas.microsoft.com/office/drawing/2014/main" id="{2CB1D73C-ADBF-027F-2C54-60487657AF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</a:t>
            </a:r>
            <a:r>
              <a:rPr lang="en-US" altLang="en-US" sz="1200" baseline="30000">
                <a:solidFill>
                  <a:schemeClr val="bg1">
                    <a:lumMod val="75000"/>
                  </a:schemeClr>
                </a:solidFill>
              </a:rPr>
              <a:t>st</a:t>
            </a: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4" name="TextBox 28">
            <a:extLst>
              <a:ext uri="{FF2B5EF4-FFF2-40B4-BE49-F238E27FC236}">
                <a16:creationId xmlns:a16="http://schemas.microsoft.com/office/drawing/2014/main" id="{FD0A7EE8-CC91-38CF-D6E3-D70F25A334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2</a:t>
            </a: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CDA0E22-9F1F-436F-9783-B12FD55D1EB2}"/>
              </a:ext>
            </a:extLst>
          </p:cNvPr>
          <p:cNvSpPr txBox="1"/>
          <p:nvPr/>
        </p:nvSpPr>
        <p:spPr>
          <a:xfrm>
            <a:off x="858379" y="3005039"/>
            <a:ext cx="4189412" cy="2333972"/>
          </a:xfrm>
          <a:prstGeom prst="rect">
            <a:avLst/>
          </a:prstGeom>
          <a:solidFill>
            <a:schemeClr val="accent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Woraus bestehen (Pseudo-)Membranen?</a:t>
            </a:r>
          </a:p>
          <a:p>
            <a:r>
              <a:rPr lang="en-US" sz="1200" dirty="0"/>
              <a:t>Fibrin, Schleim und Entzündungszellen</a:t>
            </a:r>
          </a:p>
          <a:p>
            <a:endParaRPr lang="en-US" sz="1400" dirty="0"/>
          </a:p>
          <a:p>
            <a:r>
              <a:rPr lang="en-US" sz="1200" i="1" dirty="0"/>
              <a:t>Wo sind sie am ehesten anzutreffen?</a:t>
            </a:r>
          </a:p>
          <a:p>
            <a:r>
              <a:rPr lang="en-US" sz="1200" dirty="0"/>
              <a:t>Tarsus</a:t>
            </a:r>
          </a:p>
          <a:p>
            <a:endParaRPr lang="en-US" sz="1400" dirty="0"/>
          </a:p>
          <a:p>
            <a:r>
              <a:rPr lang="en-US" sz="1200" i="1" dirty="0"/>
              <a:t>Was ist der wesentliche Unterschied zwischen den beiden?</a:t>
            </a:r>
          </a:p>
          <a:p>
            <a:r>
              <a:rPr lang="en-US" sz="1200" dirty="0"/>
              <a:t>Wie stark sie an der Augenoberfläche haften</a:t>
            </a:r>
          </a:p>
          <a:p>
            <a:endParaRPr lang="en-US" sz="1400" i="1" dirty="0"/>
          </a:p>
          <a:p>
            <a:r>
              <a:rPr lang="en-US" sz="1200" i="1" dirty="0"/>
              <a:t>Woran erkennt man, um welche Art es sich handelt?</a:t>
            </a:r>
          </a:p>
          <a:p>
            <a:r>
              <a:rPr lang="en-US" sz="1200" dirty="0"/>
              <a:t>Indem man sie abzieht </a:t>
            </a:r>
            <a:r>
              <a:rPr lang="en-US" sz="1200" dirty="0">
                <a:solidFill>
                  <a:schemeClr val="accent5"/>
                </a:solidFill>
              </a:rPr>
              <a:t>– wenn das darunterliegende Gewebe blutet, handelte es sich um eine echte Membran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0ADAFD9-1D64-D003-E07B-97EA6F7A0DF9}"/>
              </a:ext>
            </a:extLst>
          </p:cNvPr>
          <p:cNvSpPr/>
          <p:nvPr/>
        </p:nvSpPr>
        <p:spPr>
          <a:xfrm>
            <a:off x="1905000" y="4928967"/>
            <a:ext cx="594360" cy="228600"/>
          </a:xfrm>
          <a:prstGeom prst="rect">
            <a:avLst/>
          </a:prstGeom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40CF0AD-A064-C52C-A717-1E8D9022B1AC}"/>
              </a:ext>
            </a:extLst>
          </p:cNvPr>
          <p:cNvSpPr/>
          <p:nvPr/>
        </p:nvSpPr>
        <p:spPr>
          <a:xfrm>
            <a:off x="733989" y="5590237"/>
            <a:ext cx="4438191" cy="643037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 Box 17">
            <a:extLst>
              <a:ext uri="{FF2B5EF4-FFF2-40B4-BE49-F238E27FC236}">
                <a16:creationId xmlns:a16="http://schemas.microsoft.com/office/drawing/2014/main" id="{1862A549-8045-4CF1-BE61-6985098E27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Übertragung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durch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engen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Kontakt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Augen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oder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Atemwegssekreten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Gegenstände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Schwimmbäder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79420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E459BE-9F92-A3B2-4AD0-C70BA754D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>
            <a:extLst>
              <a:ext uri="{FF2B5EF4-FFF2-40B4-BE49-F238E27FC236}">
                <a16:creationId xmlns:a16="http://schemas.microsoft.com/office/drawing/2014/main" id="{D5CAEC31-BB53-19CF-D0E4-6632E0A3F4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6148" name="Slide Number Placeholder 1">
            <a:extLst>
              <a:ext uri="{FF2B5EF4-FFF2-40B4-BE49-F238E27FC236}">
                <a16:creationId xmlns:a16="http://schemas.microsoft.com/office/drawing/2014/main" id="{BEEE6AF3-1AC3-1F6F-7BFD-975A521E4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2A0B983-D245-402D-A9C2-276FA68C592B}" type="slidenum">
              <a:rPr lang="en-US" altLang="en-US" sz="1000" smtClean="0"/>
              <a:t>9</a:t>
            </a:fld>
            <a:endParaRPr lang="en-US" altLang="en-US" sz="1000"/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472CDDF8-2160-6B98-8155-BFF89521D5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8843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>
                <a:solidFill>
                  <a:srgbClr val="0000FF"/>
                </a:solidFill>
              </a:rPr>
              <a:t>Übertragung durch…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engen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Kontakt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mit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Augen</a:t>
            </a:r>
            <a:r>
              <a:rPr lang="en-US" altLang="en-US" sz="1200" dirty="0">
                <a:solidFill>
                  <a:srgbClr val="0000FF"/>
                </a:solidFill>
              </a:rPr>
              <a:t>- und </a:t>
            </a:r>
            <a:r>
              <a:rPr lang="en-US" altLang="en-US" sz="1200" dirty="0" err="1">
                <a:solidFill>
                  <a:srgbClr val="0000FF"/>
                </a:solidFill>
              </a:rPr>
              <a:t>Atemwegssekreten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Gegenstände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</a:t>
            </a:r>
            <a:r>
              <a:rPr lang="en-US" altLang="en-US" sz="1200" dirty="0" err="1">
                <a:solidFill>
                  <a:srgbClr val="0000FF"/>
                </a:solidFill>
              </a:rPr>
              <a:t>kontaminierte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Schwimmbäder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8EA745-2C72-D337-A444-8DC2E17F8753}"/>
              </a:ext>
            </a:extLst>
          </p:cNvPr>
          <p:cNvSpPr txBox="1"/>
          <p:nvPr/>
        </p:nvSpPr>
        <p:spPr>
          <a:xfrm>
            <a:off x="4589929" y="1444823"/>
            <a:ext cx="1939955" cy="30777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latin typeface="Segoe Script" panose="030B0504020000000003" pitchFamily="66" charset="0"/>
              </a:rPr>
              <a:t>…den Augenarzt?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598E91-9D70-21F5-EDD0-2CB20344DF8F}"/>
              </a:ext>
            </a:extLst>
          </p:cNvPr>
          <p:cNvSpPr txBox="1"/>
          <p:nvPr/>
        </p:nvSpPr>
        <p:spPr>
          <a:xfrm>
            <a:off x="1981200" y="2013582"/>
            <a:ext cx="6591869" cy="584775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Ist eine Adeno-Konjunktivitis durch routinemäßige Augenuntersuchungen übertragbar?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Oh ja, am häufigsten bei </a:t>
            </a:r>
            <a:r>
              <a:rPr lang="en-US" sz="1200" b="1" dirty="0"/>
              <a:t>der Applanationstonometrie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und der Tropfengabe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A9D634-6136-6216-7D88-EE8BA8CC3EDD}"/>
              </a:ext>
            </a:extLst>
          </p:cNvPr>
          <p:cNvSpPr txBox="1"/>
          <p:nvPr/>
        </p:nvSpPr>
        <p:spPr>
          <a:xfrm>
            <a:off x="2220305" y="2802431"/>
            <a:ext cx="6543779" cy="1384995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Ich </a:t>
            </a:r>
            <a:r>
              <a:rPr lang="en-US" sz="1200" i="1" dirty="0" err="1">
                <a:solidFill>
                  <a:srgbClr val="0000FF"/>
                </a:solidFill>
              </a:rPr>
              <a:t>wische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meine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Goldmann-Prismen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immer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mit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einem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Alkoholtupfer</a:t>
            </a:r>
            <a:r>
              <a:rPr lang="en-US" sz="1200" i="1" dirty="0">
                <a:solidFill>
                  <a:srgbClr val="0000FF"/>
                </a:solidFill>
              </a:rPr>
              <a:t> ab, also </a:t>
            </a:r>
            <a:r>
              <a:rPr lang="en-US" sz="1200" i="1" dirty="0" err="1">
                <a:solidFill>
                  <a:srgbClr val="0000FF"/>
                </a:solidFill>
              </a:rPr>
              <a:t>kein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Grund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zur</a:t>
            </a:r>
            <a:r>
              <a:rPr lang="en-US" sz="1200" i="1" dirty="0">
                <a:solidFill>
                  <a:srgbClr val="0000FF"/>
                </a:solidFill>
              </a:rPr>
              <a:t> Sorge, </a:t>
            </a:r>
            <a:r>
              <a:rPr lang="en-US" sz="1200" i="1" dirty="0" err="1">
                <a:solidFill>
                  <a:srgbClr val="0000FF"/>
                </a:solidFill>
              </a:rPr>
              <a:t>oder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r>
              <a:rPr lang="en-US" sz="1200" dirty="0" err="1">
                <a:solidFill>
                  <a:srgbClr val="0000FF"/>
                </a:solidFill>
              </a:rPr>
              <a:t>Leider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nein</a:t>
            </a:r>
            <a:r>
              <a:rPr lang="en-US" sz="1200" dirty="0">
                <a:solidFill>
                  <a:srgbClr val="0000FF"/>
                </a:solidFill>
              </a:rPr>
              <a:t> – </a:t>
            </a:r>
            <a:r>
              <a:rPr lang="en-US" sz="1200" dirty="0" err="1">
                <a:solidFill>
                  <a:srgbClr val="0000FF"/>
                </a:solidFill>
              </a:rPr>
              <a:t>Adenoviren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sind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zähe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kleine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Kerle</a:t>
            </a:r>
            <a:r>
              <a:rPr lang="en-US" sz="1200" dirty="0">
                <a:solidFill>
                  <a:srgbClr val="0000FF"/>
                </a:solidFill>
              </a:rPr>
              <a:t>, die </a:t>
            </a:r>
            <a:r>
              <a:rPr lang="en-US" sz="1200" dirty="0" err="1">
                <a:solidFill>
                  <a:srgbClr val="0000FF"/>
                </a:solidFill>
              </a:rPr>
              <a:t>Alkohol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überleben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können</a:t>
            </a:r>
            <a:endParaRPr lang="en-US" sz="1200" dirty="0">
              <a:solidFill>
                <a:srgbClr val="0000FF"/>
              </a:solidFill>
            </a:endParaRPr>
          </a:p>
          <a:p>
            <a:endParaRPr lang="en-US" sz="14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Welche Maßnahmen können ergriffen werden, um dies zu vermeiden?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</a:t>
            </a:r>
            <a:r>
              <a:rPr lang="en-US" sz="1200" b="1" i="1" dirty="0">
                <a:solidFill>
                  <a:srgbClr val="0000FF"/>
                </a:solidFill>
              </a:rPr>
              <a:t>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</a:t>
            </a:r>
            <a:r>
              <a:rPr lang="en-US" sz="1200" b="1" i="1" dirty="0">
                <a:solidFill>
                  <a:srgbClr val="0000FF"/>
                </a:solidFill>
              </a:rPr>
              <a:t>?</a:t>
            </a:r>
            <a:endParaRPr lang="en-US" sz="14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575486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6DF349-FCDF-F4B0-9438-522F9684A9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F8934BD0-B5A6-84FD-4B03-8F7FB4FE081F}"/>
              </a:ext>
            </a:extLst>
          </p:cNvPr>
          <p:cNvSpPr/>
          <p:nvPr/>
        </p:nvSpPr>
        <p:spPr>
          <a:xfrm>
            <a:off x="822325" y="4486275"/>
            <a:ext cx="4273550" cy="22463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3B41839D-EBAE-CB0F-BF81-BE6050CC1D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71684" name="Line 3">
            <a:extLst>
              <a:ext uri="{FF2B5EF4-FFF2-40B4-BE49-F238E27FC236}">
                <a16:creationId xmlns:a16="http://schemas.microsoft.com/office/drawing/2014/main" id="{CB5C0C4F-68EF-BBDD-F0BB-87198CB39F0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5" name="Text Box 4">
            <a:extLst>
              <a:ext uri="{FF2B5EF4-FFF2-40B4-BE49-F238E27FC236}">
                <a16:creationId xmlns:a16="http://schemas.microsoft.com/office/drawing/2014/main" id="{2DA206FF-0498-BA9E-9944-A8401E7D2C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Drei Augensyndrome</a:t>
            </a:r>
          </a:p>
        </p:txBody>
      </p:sp>
      <p:sp>
        <p:nvSpPr>
          <p:cNvPr id="71686" name="Line 6">
            <a:extLst>
              <a:ext uri="{FF2B5EF4-FFF2-40B4-BE49-F238E27FC236}">
                <a16:creationId xmlns:a16="http://schemas.microsoft.com/office/drawing/2014/main" id="{FFD3921B-908F-A172-1A8D-9374DF1107B1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7" name="Rectangle 7">
            <a:extLst>
              <a:ext uri="{FF2B5EF4-FFF2-40B4-BE49-F238E27FC236}">
                <a16:creationId xmlns:a16="http://schemas.microsoft.com/office/drawing/2014/main" id="{5A085902-C638-3249-DA9A-00801403B4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88" name="Text Box 8">
            <a:extLst>
              <a:ext uri="{FF2B5EF4-FFF2-40B4-BE49-F238E27FC236}">
                <a16:creationId xmlns:a16="http://schemas.microsoft.com/office/drawing/2014/main" id="{FF852E8D-7479-1EE5-EDC4-24150E16CF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chemeClr val="bg1">
                    <a:lumMod val="75000"/>
                  </a:schemeClr>
                </a:solidFill>
              </a:rPr>
              <a:t>Follikuläre Konjunktivitis</a:t>
            </a:r>
          </a:p>
        </p:txBody>
      </p:sp>
      <p:sp>
        <p:nvSpPr>
          <p:cNvPr id="71689" name="Text Box 9">
            <a:extLst>
              <a:ext uri="{FF2B5EF4-FFF2-40B4-BE49-F238E27FC236}">
                <a16:creationId xmlns:a16="http://schemas.microsoft.com/office/drawing/2014/main" id="{E97F8D0A-403D-6C2F-0D31-5FF5CCF7BB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8200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--Leichte, vorübergehende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--Keine ärztliche Behandlung</a:t>
            </a:r>
          </a:p>
        </p:txBody>
      </p:sp>
      <p:sp>
        <p:nvSpPr>
          <p:cNvPr id="71690" name="Rectangle 10">
            <a:extLst>
              <a:ext uri="{FF2B5EF4-FFF2-40B4-BE49-F238E27FC236}">
                <a16:creationId xmlns:a16="http://schemas.microsoft.com/office/drawing/2014/main" id="{C5E7AF81-2000-C5EA-3799-0B1BEC5036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91" name="Text Box 11">
            <a:extLst>
              <a:ext uri="{FF2B5EF4-FFF2-40B4-BE49-F238E27FC236}">
                <a16:creationId xmlns:a16="http://schemas.microsoft.com/office/drawing/2014/main" id="{F19909FF-D163-A813-DEBC-EDDDAB8D85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Pharyngokonjunktivales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Fieber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(PCF)</a:t>
            </a:r>
          </a:p>
        </p:txBody>
      </p:sp>
      <p:sp>
        <p:nvSpPr>
          <p:cNvPr id="71692" name="Text Box 12">
            <a:extLst>
              <a:ext uri="{FF2B5EF4-FFF2-40B4-BE49-F238E27FC236}">
                <a16:creationId xmlns:a16="http://schemas.microsoft.com/office/drawing/2014/main" id="{731015AB-CC54-4F01-7AC1-A06454961E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92990" cy="911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--Follikuläre Konjunktivitis 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Fieber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HA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--Ähnlich wie eine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Grippe</a:t>
            </a:r>
          </a:p>
        </p:txBody>
      </p:sp>
      <p:sp>
        <p:nvSpPr>
          <p:cNvPr id="71693" name="Line 13">
            <a:extLst>
              <a:ext uri="{FF2B5EF4-FFF2-40B4-BE49-F238E27FC236}">
                <a16:creationId xmlns:a16="http://schemas.microsoft.com/office/drawing/2014/main" id="{2C5BF686-1366-2F09-B4B9-B5B183381388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4" name="Rectangle 14">
            <a:extLst>
              <a:ext uri="{FF2B5EF4-FFF2-40B4-BE49-F238E27FC236}">
                <a16:creationId xmlns:a16="http://schemas.microsoft.com/office/drawing/2014/main" id="{04B55FCB-706B-EDA8-09E9-B898F5748A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1695" name="Text Box 15">
            <a:extLst>
              <a:ext uri="{FF2B5EF4-FFF2-40B4-BE49-F238E27FC236}">
                <a16:creationId xmlns:a16="http://schemas.microsoft.com/office/drawing/2014/main" id="{C5FAF5B3-5A28-2677-A99C-F73CBBC200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Epidemische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Keratokonjunktivitis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71696" name="Text Box 16">
            <a:extLst>
              <a:ext uri="{FF2B5EF4-FFF2-40B4-BE49-F238E27FC236}">
                <a16:creationId xmlns:a16="http://schemas.microsoft.com/office/drawing/2014/main" id="{FEA153CC-D9C4-64AC-1A5D-8CFEE5B04F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3774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--Kann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einer oberen 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Atemwegsinfektion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folgen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--Beteiligung des zweiten Auges innerhalb von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3–7 Tagen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--Stadien: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   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Schwere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   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--Behandlung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--Symptomatische Behandlung: ATs, kühle Kompressen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--Membranen: Ablösen </a:t>
            </a:r>
            <a:r>
              <a:rPr lang="en-US" altLang="en-US" sz="1200" dirty="0" err="1">
                <a:solidFill>
                  <a:srgbClr val="DDDDDD"/>
                </a:solidFill>
              </a:rPr>
              <a:t>alle vier Tage</a:t>
            </a:r>
            <a:r>
              <a:rPr lang="en-US" altLang="en-US" sz="1200" dirty="0">
                <a:solidFill>
                  <a:srgbClr val="DDDDDD"/>
                </a:solidFill>
              </a:rPr>
              <a:t>; +/- Steroide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--SEI: +/- Steroide</a:t>
            </a:r>
          </a:p>
        </p:txBody>
      </p:sp>
      <p:sp>
        <p:nvSpPr>
          <p:cNvPr id="71697" name="Text Box 17">
            <a:extLst>
              <a:ext uri="{FF2B5EF4-FFF2-40B4-BE49-F238E27FC236}">
                <a16:creationId xmlns:a16="http://schemas.microsoft.com/office/drawing/2014/main" id="{93E8A9A7-3DA9-7FD3-F0AC-A0EF797E2E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 Woche</a:t>
            </a:r>
          </a:p>
        </p:txBody>
      </p:sp>
      <p:sp>
        <p:nvSpPr>
          <p:cNvPr id="71698" name="Line 18">
            <a:extLst>
              <a:ext uri="{FF2B5EF4-FFF2-40B4-BE49-F238E27FC236}">
                <a16:creationId xmlns:a16="http://schemas.microsoft.com/office/drawing/2014/main" id="{3C7611D0-0852-8347-3EDD-C8DB55768B17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9" name="Line 22">
            <a:extLst>
              <a:ext uri="{FF2B5EF4-FFF2-40B4-BE49-F238E27FC236}">
                <a16:creationId xmlns:a16="http://schemas.microsoft.com/office/drawing/2014/main" id="{AA1E9D24-E2CF-22EB-7DC6-3E113E4E6FE5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0" name="Text Box 23">
            <a:extLst>
              <a:ext uri="{FF2B5EF4-FFF2-40B4-BE49-F238E27FC236}">
                <a16:creationId xmlns:a16="http://schemas.microsoft.com/office/drawing/2014/main" id="{F8C262B7-E262-169B-717E-1FFC121197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4486275"/>
            <a:ext cx="4273550" cy="22463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Worüber klagen die Patienten in diesem Stadium?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Tränenfluss, Fremdkörpergefühl, Lichtempfindlichkeit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Die Spaltlampenuntersuchung des vorderen Augenabschnitts zeigt…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…punktförmige epitheliale Keratopathie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…Subkonjunktivales Häm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…Bindehautmembranen oder Pseudomembranen</a:t>
            </a:r>
            <a:endParaRPr lang="en-US" altLang="en-US" sz="1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FFFF00"/>
                </a:solidFill>
              </a:rPr>
              <a:t>Welches </a:t>
            </a:r>
            <a:r>
              <a:rPr lang="en-US" altLang="en-US" sz="1200" i="1" dirty="0" err="1">
                <a:solidFill>
                  <a:srgbClr val="FFFF00"/>
                </a:solidFill>
              </a:rPr>
              <a:t>nicht-okulare </a:t>
            </a:r>
            <a:r>
              <a:rPr lang="en-US" altLang="en-US" sz="1200" i="1" dirty="0">
                <a:solidFill>
                  <a:srgbClr val="FFFF00"/>
                </a:solidFill>
              </a:rPr>
              <a:t>Symptom könnte auftreten?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FF00"/>
                </a:solidFill>
              </a:rPr>
              <a:t>Preaurikuläre Lymphadenopathie</a:t>
            </a:r>
          </a:p>
        </p:txBody>
      </p:sp>
      <p:sp>
        <p:nvSpPr>
          <p:cNvPr id="71701" name="Line 24">
            <a:extLst>
              <a:ext uri="{FF2B5EF4-FFF2-40B4-BE49-F238E27FC236}">
                <a16:creationId xmlns:a16="http://schemas.microsoft.com/office/drawing/2014/main" id="{834BF9DA-8FFE-AE03-C85F-031ABDB2487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105400" y="5029200"/>
            <a:ext cx="812800" cy="76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2" name="Slide Number Placeholder 1">
            <a:extLst>
              <a:ext uri="{FF2B5EF4-FFF2-40B4-BE49-F238E27FC236}">
                <a16:creationId xmlns:a16="http://schemas.microsoft.com/office/drawing/2014/main" id="{293F152C-8FD7-4C66-F717-1AC991B56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9A88210-78EB-4E62-8F8A-46EB47C314A3}" type="slidenum">
              <a:rPr lang="en-US" altLang="en-US" sz="1000" smtClean="0"/>
              <a:t>90</a:t>
            </a:fld>
            <a:endParaRPr lang="en-US" altLang="en-US" sz="1000"/>
          </a:p>
        </p:txBody>
      </p:sp>
      <p:sp>
        <p:nvSpPr>
          <p:cNvPr id="71703" name="TextBox 27">
            <a:extLst>
              <a:ext uri="{FF2B5EF4-FFF2-40B4-BE49-F238E27FC236}">
                <a16:creationId xmlns:a16="http://schemas.microsoft.com/office/drawing/2014/main" id="{DB218A85-CC6C-2CD9-31DD-29ACBC1096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</a:t>
            </a:r>
            <a:r>
              <a:rPr lang="en-US" altLang="en-US" sz="1200" baseline="30000">
                <a:solidFill>
                  <a:schemeClr val="bg1">
                    <a:lumMod val="75000"/>
                  </a:schemeClr>
                </a:solidFill>
              </a:rPr>
              <a:t>st</a:t>
            </a: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4" name="TextBox 28">
            <a:extLst>
              <a:ext uri="{FF2B5EF4-FFF2-40B4-BE49-F238E27FC236}">
                <a16:creationId xmlns:a16="http://schemas.microsoft.com/office/drawing/2014/main" id="{D6883ABC-27EF-9E51-9155-8300D1E9FD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2</a:t>
            </a: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A480BEE-DE92-D402-0F1C-5AB844FB2D79}"/>
              </a:ext>
            </a:extLst>
          </p:cNvPr>
          <p:cNvSpPr txBox="1"/>
          <p:nvPr/>
        </p:nvSpPr>
        <p:spPr>
          <a:xfrm>
            <a:off x="858379" y="3005039"/>
            <a:ext cx="4189412" cy="2333972"/>
          </a:xfrm>
          <a:prstGeom prst="rect">
            <a:avLst/>
          </a:prstGeom>
          <a:solidFill>
            <a:schemeClr val="accent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Woraus bestehen (Pseudo-)Membranen?</a:t>
            </a:r>
          </a:p>
          <a:p>
            <a:r>
              <a:rPr lang="en-US" sz="1200" dirty="0"/>
              <a:t>Fibrin, Schleim und Entzündungszellen</a:t>
            </a:r>
          </a:p>
          <a:p>
            <a:endParaRPr lang="en-US" sz="1400" dirty="0"/>
          </a:p>
          <a:p>
            <a:r>
              <a:rPr lang="en-US" sz="1200" i="1" dirty="0"/>
              <a:t>Wo sind sie am ehesten anzutreffen?</a:t>
            </a:r>
          </a:p>
          <a:p>
            <a:r>
              <a:rPr lang="en-US" sz="1200" dirty="0"/>
              <a:t>Tarsus</a:t>
            </a:r>
          </a:p>
          <a:p>
            <a:endParaRPr lang="en-US" sz="1400" dirty="0"/>
          </a:p>
          <a:p>
            <a:r>
              <a:rPr lang="en-US" sz="1200" i="1" dirty="0"/>
              <a:t>Was ist der wesentliche Unterschied zwischen den beiden?</a:t>
            </a:r>
          </a:p>
          <a:p>
            <a:r>
              <a:rPr lang="en-US" sz="1200" dirty="0"/>
              <a:t>Wie stark Sie an der </a:t>
            </a:r>
            <a:r>
              <a:rPr lang="en-US" sz="1200" dirty="0" err="1"/>
              <a:t>Oberfläche</a:t>
            </a:r>
            <a:r>
              <a:rPr lang="en-US" sz="1200" dirty="0"/>
              <a:t> </a:t>
            </a:r>
            <a:r>
              <a:rPr lang="en-US" sz="1200" dirty="0" err="1"/>
              <a:t>haften</a:t>
            </a:r>
            <a:endParaRPr lang="en-US" sz="1200" dirty="0"/>
          </a:p>
          <a:p>
            <a:endParaRPr lang="en-US" sz="1400" i="1" dirty="0"/>
          </a:p>
          <a:p>
            <a:r>
              <a:rPr lang="en-US" sz="1200" i="1" dirty="0"/>
              <a:t>Woran erkennt man, um welche Art es sich handelt?</a:t>
            </a:r>
          </a:p>
          <a:p>
            <a:r>
              <a:rPr lang="en-US" sz="1200" dirty="0"/>
              <a:t>Indem man sie abzieht </a:t>
            </a:r>
            <a:r>
              <a:rPr lang="en-US" sz="1200" dirty="0">
                <a:solidFill>
                  <a:schemeClr val="accent5"/>
                </a:solidFill>
              </a:rPr>
              <a:t>– wenn das darunterliegende Gewebe blutet, handelte es sich um eine echte Membran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79CA593-A279-1672-4016-28F8E99D834E}"/>
              </a:ext>
            </a:extLst>
          </p:cNvPr>
          <p:cNvSpPr/>
          <p:nvPr/>
        </p:nvSpPr>
        <p:spPr>
          <a:xfrm>
            <a:off x="733989" y="5590237"/>
            <a:ext cx="4438191" cy="643037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 Box 17">
            <a:extLst>
              <a:ext uri="{FF2B5EF4-FFF2-40B4-BE49-F238E27FC236}">
                <a16:creationId xmlns:a16="http://schemas.microsoft.com/office/drawing/2014/main" id="{3CC6D449-EDE5-47D3-89BF-89E8320C67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Übertragung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durch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engen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Kontakt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Augen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oder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Atemwegssekreten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Gegenstände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Schwimmbäder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673623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C98BCE-FA68-5E70-AA0D-9F21575258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182BE746-C4CC-7243-D97C-FFCF1F96D52D}"/>
              </a:ext>
            </a:extLst>
          </p:cNvPr>
          <p:cNvSpPr/>
          <p:nvPr/>
        </p:nvSpPr>
        <p:spPr>
          <a:xfrm>
            <a:off x="822325" y="4486275"/>
            <a:ext cx="4273550" cy="22463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57759199-B5B0-3149-1C80-ACA01CEBA9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71684" name="Line 3">
            <a:extLst>
              <a:ext uri="{FF2B5EF4-FFF2-40B4-BE49-F238E27FC236}">
                <a16:creationId xmlns:a16="http://schemas.microsoft.com/office/drawing/2014/main" id="{9D241963-42BA-7D12-FCA2-CFBA9B92FAB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5" name="Text Box 4">
            <a:extLst>
              <a:ext uri="{FF2B5EF4-FFF2-40B4-BE49-F238E27FC236}">
                <a16:creationId xmlns:a16="http://schemas.microsoft.com/office/drawing/2014/main" id="{BA5F6015-4F0E-5244-44F9-13FD020787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Drei Augensyndrome</a:t>
            </a:r>
          </a:p>
        </p:txBody>
      </p:sp>
      <p:sp>
        <p:nvSpPr>
          <p:cNvPr id="71686" name="Line 6">
            <a:extLst>
              <a:ext uri="{FF2B5EF4-FFF2-40B4-BE49-F238E27FC236}">
                <a16:creationId xmlns:a16="http://schemas.microsoft.com/office/drawing/2014/main" id="{CE65E4D4-5700-B4F9-590C-EA9750239EE4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7" name="Rectangle 7">
            <a:extLst>
              <a:ext uri="{FF2B5EF4-FFF2-40B4-BE49-F238E27FC236}">
                <a16:creationId xmlns:a16="http://schemas.microsoft.com/office/drawing/2014/main" id="{D6A967A1-BCF8-7324-FB5A-37602468C7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88" name="Text Box 8">
            <a:extLst>
              <a:ext uri="{FF2B5EF4-FFF2-40B4-BE49-F238E27FC236}">
                <a16:creationId xmlns:a16="http://schemas.microsoft.com/office/drawing/2014/main" id="{43555980-12C1-FBCF-CDFA-2802525C4A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chemeClr val="bg1">
                    <a:lumMod val="75000"/>
                  </a:schemeClr>
                </a:solidFill>
              </a:rPr>
              <a:t>Follikuläre Konjunktivitis</a:t>
            </a:r>
          </a:p>
        </p:txBody>
      </p:sp>
      <p:sp>
        <p:nvSpPr>
          <p:cNvPr id="71689" name="Text Box 9">
            <a:extLst>
              <a:ext uri="{FF2B5EF4-FFF2-40B4-BE49-F238E27FC236}">
                <a16:creationId xmlns:a16="http://schemas.microsoft.com/office/drawing/2014/main" id="{5DF1880E-9757-9513-524D-12EF437CCC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8200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--Leichte, vorübergehende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--Keine ärztliche Behandlung</a:t>
            </a:r>
          </a:p>
        </p:txBody>
      </p:sp>
      <p:sp>
        <p:nvSpPr>
          <p:cNvPr id="71690" name="Rectangle 10">
            <a:extLst>
              <a:ext uri="{FF2B5EF4-FFF2-40B4-BE49-F238E27FC236}">
                <a16:creationId xmlns:a16="http://schemas.microsoft.com/office/drawing/2014/main" id="{FD7D3B2F-0303-DB3F-9469-EE94FC8476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91" name="Text Box 11">
            <a:extLst>
              <a:ext uri="{FF2B5EF4-FFF2-40B4-BE49-F238E27FC236}">
                <a16:creationId xmlns:a16="http://schemas.microsoft.com/office/drawing/2014/main" id="{FF348193-2B22-EAB4-7477-E91EA1FCAB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Pharyngokonjunktivales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Fieber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(PCF)</a:t>
            </a:r>
          </a:p>
        </p:txBody>
      </p:sp>
      <p:sp>
        <p:nvSpPr>
          <p:cNvPr id="71692" name="Text Box 12">
            <a:extLst>
              <a:ext uri="{FF2B5EF4-FFF2-40B4-BE49-F238E27FC236}">
                <a16:creationId xmlns:a16="http://schemas.microsoft.com/office/drawing/2014/main" id="{C270A169-113C-96A7-1147-E19D2FB851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92990" cy="911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--Follikuläre Konjunktivitis 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Fieber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HA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--Ähnlich wie eine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Grippe</a:t>
            </a:r>
          </a:p>
        </p:txBody>
      </p:sp>
      <p:sp>
        <p:nvSpPr>
          <p:cNvPr id="71693" name="Line 13">
            <a:extLst>
              <a:ext uri="{FF2B5EF4-FFF2-40B4-BE49-F238E27FC236}">
                <a16:creationId xmlns:a16="http://schemas.microsoft.com/office/drawing/2014/main" id="{4408476E-0006-DF20-97B6-485287556183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4" name="Rectangle 14">
            <a:extLst>
              <a:ext uri="{FF2B5EF4-FFF2-40B4-BE49-F238E27FC236}">
                <a16:creationId xmlns:a16="http://schemas.microsoft.com/office/drawing/2014/main" id="{D86FB608-3AD7-702B-05C3-89B4A91E64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1695" name="Text Box 15">
            <a:extLst>
              <a:ext uri="{FF2B5EF4-FFF2-40B4-BE49-F238E27FC236}">
                <a16:creationId xmlns:a16="http://schemas.microsoft.com/office/drawing/2014/main" id="{E9165414-C012-A764-0E9C-809FD48C57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Epidemische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Keratokonjunktivitis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71696" name="Text Box 16">
            <a:extLst>
              <a:ext uri="{FF2B5EF4-FFF2-40B4-BE49-F238E27FC236}">
                <a16:creationId xmlns:a16="http://schemas.microsoft.com/office/drawing/2014/main" id="{B91FC38F-0C30-BC0A-A41C-F5B9C30FCF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3774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--Kann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einer oberen 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Atemwegsinfektion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folgen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--Beteiligung des zweiten Auges innerhalb von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3–7 Tagen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--Stadien: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   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Schwere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   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--Behandlung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--Symptomatische Behandlung: ATs, kühle Kompressen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--Membranen: Abziehen </a:t>
            </a:r>
            <a:r>
              <a:rPr lang="en-US" altLang="en-US" sz="1200" dirty="0" err="1">
                <a:solidFill>
                  <a:srgbClr val="DDDDDD"/>
                </a:solidFill>
              </a:rPr>
              <a:t>alle vier Tage</a:t>
            </a:r>
            <a:r>
              <a:rPr lang="en-US" altLang="en-US" sz="1200" dirty="0">
                <a:solidFill>
                  <a:srgbClr val="DDDDDD"/>
                </a:solidFill>
              </a:rPr>
              <a:t>; +/- Steroide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--SEI: +/- Steroide</a:t>
            </a:r>
          </a:p>
        </p:txBody>
      </p:sp>
      <p:sp>
        <p:nvSpPr>
          <p:cNvPr id="71697" name="Text Box 17">
            <a:extLst>
              <a:ext uri="{FF2B5EF4-FFF2-40B4-BE49-F238E27FC236}">
                <a16:creationId xmlns:a16="http://schemas.microsoft.com/office/drawing/2014/main" id="{C29853F6-8AE2-BC80-3BDC-5DFDE62577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 Woche</a:t>
            </a:r>
          </a:p>
        </p:txBody>
      </p:sp>
      <p:sp>
        <p:nvSpPr>
          <p:cNvPr id="71698" name="Line 18">
            <a:extLst>
              <a:ext uri="{FF2B5EF4-FFF2-40B4-BE49-F238E27FC236}">
                <a16:creationId xmlns:a16="http://schemas.microsoft.com/office/drawing/2014/main" id="{F55D187E-B6EB-3FEF-4AEB-B03CDBC8769D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9" name="Line 22">
            <a:extLst>
              <a:ext uri="{FF2B5EF4-FFF2-40B4-BE49-F238E27FC236}">
                <a16:creationId xmlns:a16="http://schemas.microsoft.com/office/drawing/2014/main" id="{7531836C-20DC-CD99-F203-4C230A3D9109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0" name="Text Box 23">
            <a:extLst>
              <a:ext uri="{FF2B5EF4-FFF2-40B4-BE49-F238E27FC236}">
                <a16:creationId xmlns:a16="http://schemas.microsoft.com/office/drawing/2014/main" id="{FC5D07D7-D290-0660-181C-44113DA4FB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4486275"/>
            <a:ext cx="4273550" cy="22463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Worüber klagen die Patienten in diesem Stadium?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Tränenfluss, Fremdkörpergefühl, Lichtempfindlichkeit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Die Spaltlampenuntersuchung des vorderen Augenabschnitts zeigt…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…punktförmige epitheliale Keratopathie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…Subkonjunktivales Häm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…Bindehautmembranen oder Pseudomembranen</a:t>
            </a:r>
            <a:endParaRPr lang="en-US" altLang="en-US" sz="1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FFFF00"/>
                </a:solidFill>
              </a:rPr>
              <a:t>Welches </a:t>
            </a:r>
            <a:r>
              <a:rPr lang="en-US" altLang="en-US" sz="1200" i="1" dirty="0" err="1">
                <a:solidFill>
                  <a:srgbClr val="FFFF00"/>
                </a:solidFill>
              </a:rPr>
              <a:t>nicht-okulare </a:t>
            </a:r>
            <a:r>
              <a:rPr lang="en-US" altLang="en-US" sz="1200" i="1" dirty="0">
                <a:solidFill>
                  <a:srgbClr val="FFFF00"/>
                </a:solidFill>
              </a:rPr>
              <a:t>Symptom könnte auftreten?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FF00"/>
                </a:solidFill>
              </a:rPr>
              <a:t>Preaurikuläre Lymphadenopathie</a:t>
            </a:r>
          </a:p>
        </p:txBody>
      </p:sp>
      <p:sp>
        <p:nvSpPr>
          <p:cNvPr id="71701" name="Line 24">
            <a:extLst>
              <a:ext uri="{FF2B5EF4-FFF2-40B4-BE49-F238E27FC236}">
                <a16:creationId xmlns:a16="http://schemas.microsoft.com/office/drawing/2014/main" id="{624C9FF1-6D5A-E9D0-1007-E4C880BECEC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105400" y="5029200"/>
            <a:ext cx="812800" cy="76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2" name="Slide Number Placeholder 1">
            <a:extLst>
              <a:ext uri="{FF2B5EF4-FFF2-40B4-BE49-F238E27FC236}">
                <a16:creationId xmlns:a16="http://schemas.microsoft.com/office/drawing/2014/main" id="{45743822-3B8E-90C7-1CE8-BE765731E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9A88210-78EB-4E62-8F8A-46EB47C314A3}" type="slidenum">
              <a:rPr lang="en-US" altLang="en-US" sz="1000" smtClean="0"/>
              <a:t>91</a:t>
            </a:fld>
            <a:endParaRPr lang="en-US" altLang="en-US" sz="1000"/>
          </a:p>
        </p:txBody>
      </p:sp>
      <p:sp>
        <p:nvSpPr>
          <p:cNvPr id="71703" name="TextBox 27">
            <a:extLst>
              <a:ext uri="{FF2B5EF4-FFF2-40B4-BE49-F238E27FC236}">
                <a16:creationId xmlns:a16="http://schemas.microsoft.com/office/drawing/2014/main" id="{305CA9D4-B492-3369-0410-FF5AD93E8D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</a:t>
            </a:r>
            <a:r>
              <a:rPr lang="en-US" altLang="en-US" sz="1200" baseline="30000">
                <a:solidFill>
                  <a:schemeClr val="bg1">
                    <a:lumMod val="75000"/>
                  </a:schemeClr>
                </a:solidFill>
              </a:rPr>
              <a:t>st</a:t>
            </a: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4" name="TextBox 28">
            <a:extLst>
              <a:ext uri="{FF2B5EF4-FFF2-40B4-BE49-F238E27FC236}">
                <a16:creationId xmlns:a16="http://schemas.microsoft.com/office/drawing/2014/main" id="{2A648491-D210-B979-03AF-C0E026F8DF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2</a:t>
            </a: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16C7286-E962-8393-B3BB-3E9C17B66B93}"/>
              </a:ext>
            </a:extLst>
          </p:cNvPr>
          <p:cNvSpPr txBox="1"/>
          <p:nvPr/>
        </p:nvSpPr>
        <p:spPr>
          <a:xfrm>
            <a:off x="858379" y="3005039"/>
            <a:ext cx="4189412" cy="2333972"/>
          </a:xfrm>
          <a:prstGeom prst="rect">
            <a:avLst/>
          </a:prstGeom>
          <a:solidFill>
            <a:schemeClr val="accent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Woraus bestehen (Pseudo-)Membranen?</a:t>
            </a:r>
          </a:p>
          <a:p>
            <a:r>
              <a:rPr lang="en-US" sz="1200" dirty="0"/>
              <a:t>Fibrin, Schleim und Entzündungszellen</a:t>
            </a:r>
          </a:p>
          <a:p>
            <a:endParaRPr lang="en-US" sz="1400" dirty="0"/>
          </a:p>
          <a:p>
            <a:r>
              <a:rPr lang="en-US" sz="1200" i="1" dirty="0"/>
              <a:t>Wo sind sie am ehesten anzutreffen?</a:t>
            </a:r>
          </a:p>
          <a:p>
            <a:r>
              <a:rPr lang="en-US" sz="1200" dirty="0"/>
              <a:t>Tarsus</a:t>
            </a:r>
          </a:p>
          <a:p>
            <a:endParaRPr lang="en-US" sz="1400" dirty="0"/>
          </a:p>
          <a:p>
            <a:r>
              <a:rPr lang="en-US" sz="1200" i="1" dirty="0"/>
              <a:t>Was ist der wesentliche Unterschied zwischen den beiden?</a:t>
            </a:r>
          </a:p>
          <a:p>
            <a:r>
              <a:rPr lang="en-US" sz="1200" dirty="0"/>
              <a:t>Wie stark sie an der Augenoberfläche haften</a:t>
            </a:r>
          </a:p>
          <a:p>
            <a:endParaRPr lang="en-US" sz="1400" i="1" dirty="0"/>
          </a:p>
          <a:p>
            <a:r>
              <a:rPr lang="en-US" sz="1200" i="1" dirty="0"/>
              <a:t>Woran erkennt man, um welche Art es sich handelt?</a:t>
            </a:r>
          </a:p>
          <a:p>
            <a:r>
              <a:rPr lang="en-US" sz="1200" dirty="0"/>
              <a:t>Indem man sie abzieht </a:t>
            </a:r>
            <a:r>
              <a:rPr lang="en-US" sz="1200" dirty="0">
                <a:solidFill>
                  <a:srgbClr val="0000FF"/>
                </a:solidFill>
              </a:rPr>
              <a:t>– wenn das darunterliegende Gewebe blutet, handelte es sich um eine echte Membran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1187A67-E9E2-E5D6-19B9-FDE99ED38F26}"/>
              </a:ext>
            </a:extLst>
          </p:cNvPr>
          <p:cNvSpPr/>
          <p:nvPr/>
        </p:nvSpPr>
        <p:spPr>
          <a:xfrm>
            <a:off x="2705416" y="5105400"/>
            <a:ext cx="723583" cy="228600"/>
          </a:xfrm>
          <a:prstGeom prst="rect">
            <a:avLst/>
          </a:prstGeom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AD3045D-EA7E-491A-81F5-281FD1FE8DD4}"/>
              </a:ext>
            </a:extLst>
          </p:cNvPr>
          <p:cNvSpPr/>
          <p:nvPr/>
        </p:nvSpPr>
        <p:spPr>
          <a:xfrm>
            <a:off x="733989" y="5590237"/>
            <a:ext cx="4438191" cy="643037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 Box 17">
            <a:extLst>
              <a:ext uri="{FF2B5EF4-FFF2-40B4-BE49-F238E27FC236}">
                <a16:creationId xmlns:a16="http://schemas.microsoft.com/office/drawing/2014/main" id="{26FEDECA-1E90-42BE-AC5F-F42C4C4E5C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Übertragung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durch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engen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Kontakt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Augen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oder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Atemwegssekreten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Gegenstände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Schwimmbäder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0255532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AA73E7-9BEA-1BEE-D8AC-BA32D5968A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7F4DC7D0-DD6D-6BE8-AF6F-0D412BDD1039}"/>
              </a:ext>
            </a:extLst>
          </p:cNvPr>
          <p:cNvSpPr/>
          <p:nvPr/>
        </p:nvSpPr>
        <p:spPr>
          <a:xfrm>
            <a:off x="822325" y="4486275"/>
            <a:ext cx="4273550" cy="22463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3EDBED3A-972D-2E27-22F7-A9A87AD861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71684" name="Line 3">
            <a:extLst>
              <a:ext uri="{FF2B5EF4-FFF2-40B4-BE49-F238E27FC236}">
                <a16:creationId xmlns:a16="http://schemas.microsoft.com/office/drawing/2014/main" id="{8E6C50FC-FA74-1327-77D7-E4A607CD82C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5" name="Text Box 4">
            <a:extLst>
              <a:ext uri="{FF2B5EF4-FFF2-40B4-BE49-F238E27FC236}">
                <a16:creationId xmlns:a16="http://schemas.microsoft.com/office/drawing/2014/main" id="{169FE2E8-253A-2D3F-2F71-EE24C74DF1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Drei Augensyndrome</a:t>
            </a:r>
          </a:p>
        </p:txBody>
      </p:sp>
      <p:sp>
        <p:nvSpPr>
          <p:cNvPr id="71686" name="Line 6">
            <a:extLst>
              <a:ext uri="{FF2B5EF4-FFF2-40B4-BE49-F238E27FC236}">
                <a16:creationId xmlns:a16="http://schemas.microsoft.com/office/drawing/2014/main" id="{E517F44C-20AA-5A55-F966-D9896D05B0CD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7" name="Rectangle 7">
            <a:extLst>
              <a:ext uri="{FF2B5EF4-FFF2-40B4-BE49-F238E27FC236}">
                <a16:creationId xmlns:a16="http://schemas.microsoft.com/office/drawing/2014/main" id="{2A245AF1-AB75-3E03-CF6C-2FBACE3F1A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88" name="Text Box 8">
            <a:extLst>
              <a:ext uri="{FF2B5EF4-FFF2-40B4-BE49-F238E27FC236}">
                <a16:creationId xmlns:a16="http://schemas.microsoft.com/office/drawing/2014/main" id="{01429C41-2868-6654-7343-02C32F84B8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chemeClr val="bg1">
                    <a:lumMod val="75000"/>
                  </a:schemeClr>
                </a:solidFill>
              </a:rPr>
              <a:t>Follikuläre Konjunktivitis</a:t>
            </a:r>
          </a:p>
        </p:txBody>
      </p:sp>
      <p:sp>
        <p:nvSpPr>
          <p:cNvPr id="71689" name="Text Box 9">
            <a:extLst>
              <a:ext uri="{FF2B5EF4-FFF2-40B4-BE49-F238E27FC236}">
                <a16:creationId xmlns:a16="http://schemas.microsoft.com/office/drawing/2014/main" id="{35F97A94-5CA9-03E5-7D5F-66DC7B2B69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8200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--Leichte, vorübergehende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--Keine ärztliche Behandlung</a:t>
            </a:r>
          </a:p>
        </p:txBody>
      </p:sp>
      <p:sp>
        <p:nvSpPr>
          <p:cNvPr id="71690" name="Rectangle 10">
            <a:extLst>
              <a:ext uri="{FF2B5EF4-FFF2-40B4-BE49-F238E27FC236}">
                <a16:creationId xmlns:a16="http://schemas.microsoft.com/office/drawing/2014/main" id="{776EED24-5C8C-B054-191A-6D08E6B015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91" name="Text Box 11">
            <a:extLst>
              <a:ext uri="{FF2B5EF4-FFF2-40B4-BE49-F238E27FC236}">
                <a16:creationId xmlns:a16="http://schemas.microsoft.com/office/drawing/2014/main" id="{CB7A600B-B8AE-8AF4-E1E0-74E65F9094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Pharyngokonjunktivales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Fieber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(PCF)</a:t>
            </a:r>
          </a:p>
        </p:txBody>
      </p:sp>
      <p:sp>
        <p:nvSpPr>
          <p:cNvPr id="71692" name="Text Box 12">
            <a:extLst>
              <a:ext uri="{FF2B5EF4-FFF2-40B4-BE49-F238E27FC236}">
                <a16:creationId xmlns:a16="http://schemas.microsoft.com/office/drawing/2014/main" id="{77BB5C26-C7E9-C217-FFBC-741474E522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92990" cy="911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--Follikuläre Konjunktivitis 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Fieber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HA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--Ähnlich wie eine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Grippe</a:t>
            </a:r>
          </a:p>
        </p:txBody>
      </p:sp>
      <p:sp>
        <p:nvSpPr>
          <p:cNvPr id="71693" name="Line 13">
            <a:extLst>
              <a:ext uri="{FF2B5EF4-FFF2-40B4-BE49-F238E27FC236}">
                <a16:creationId xmlns:a16="http://schemas.microsoft.com/office/drawing/2014/main" id="{36D023BA-093F-959C-7823-CD24CDBB0AA0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4" name="Rectangle 14">
            <a:extLst>
              <a:ext uri="{FF2B5EF4-FFF2-40B4-BE49-F238E27FC236}">
                <a16:creationId xmlns:a16="http://schemas.microsoft.com/office/drawing/2014/main" id="{3685FDE5-9576-5B71-A6C2-6BC520539B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1695" name="Text Box 15">
            <a:extLst>
              <a:ext uri="{FF2B5EF4-FFF2-40B4-BE49-F238E27FC236}">
                <a16:creationId xmlns:a16="http://schemas.microsoft.com/office/drawing/2014/main" id="{8641FB1B-5326-6CB6-389A-47A64F6432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Epidemische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Keratokonjunktivitis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71696" name="Text Box 16">
            <a:extLst>
              <a:ext uri="{FF2B5EF4-FFF2-40B4-BE49-F238E27FC236}">
                <a16:creationId xmlns:a16="http://schemas.microsoft.com/office/drawing/2014/main" id="{6278E145-33CA-645D-051C-407288F1E0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3774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--Kann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einer oberen 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Atemwegsinfektion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folgen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--Beteiligung des zweiten Auges innerhalb von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3–7 Tagen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--Stadien: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   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Schwere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   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--Behandlung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--Symptomatische Behandlung: ATs, kühle Kompressen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--Membranen: Abziehen </a:t>
            </a:r>
            <a:r>
              <a:rPr lang="en-US" altLang="en-US" sz="1200" dirty="0" err="1">
                <a:solidFill>
                  <a:srgbClr val="DDDDDD"/>
                </a:solidFill>
              </a:rPr>
              <a:t>alle vier Tage</a:t>
            </a:r>
            <a:r>
              <a:rPr lang="en-US" altLang="en-US" sz="1200" dirty="0">
                <a:solidFill>
                  <a:srgbClr val="DDDDDD"/>
                </a:solidFill>
              </a:rPr>
              <a:t>; +/- Steroide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--SEI: +/- Steroide</a:t>
            </a:r>
          </a:p>
        </p:txBody>
      </p:sp>
      <p:sp>
        <p:nvSpPr>
          <p:cNvPr id="71697" name="Text Box 17">
            <a:extLst>
              <a:ext uri="{FF2B5EF4-FFF2-40B4-BE49-F238E27FC236}">
                <a16:creationId xmlns:a16="http://schemas.microsoft.com/office/drawing/2014/main" id="{F7E8DB07-B202-B4E7-108A-DDB737F360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 Woche</a:t>
            </a:r>
          </a:p>
        </p:txBody>
      </p:sp>
      <p:sp>
        <p:nvSpPr>
          <p:cNvPr id="71698" name="Line 18">
            <a:extLst>
              <a:ext uri="{FF2B5EF4-FFF2-40B4-BE49-F238E27FC236}">
                <a16:creationId xmlns:a16="http://schemas.microsoft.com/office/drawing/2014/main" id="{61A26D92-0C93-D9EF-0E25-F6D6A7D80498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9" name="Line 22">
            <a:extLst>
              <a:ext uri="{FF2B5EF4-FFF2-40B4-BE49-F238E27FC236}">
                <a16:creationId xmlns:a16="http://schemas.microsoft.com/office/drawing/2014/main" id="{CC0AF326-C614-879E-4377-27A7A29B3061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572000"/>
            <a:ext cx="0" cy="30480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0" name="Text Box 23">
            <a:extLst>
              <a:ext uri="{FF2B5EF4-FFF2-40B4-BE49-F238E27FC236}">
                <a16:creationId xmlns:a16="http://schemas.microsoft.com/office/drawing/2014/main" id="{EFD6C6AC-5300-9D7A-6586-1BCE2D8B84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4486275"/>
            <a:ext cx="4273550" cy="22463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Worüber klagen die Patienten in diesem Stadium?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Tränenfluss, Fremdkörpergefühl, Lichtempfindlichkeit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Die Spaltlampenuntersuchung des vorderen Augenabschnitts zeigt…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…punktförmige epitheliale Keratopathie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…Subkonjunktivales Häm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…Bindehautmembranen oder Pseudomembranen</a:t>
            </a:r>
            <a:endParaRPr lang="en-US" altLang="en-US" sz="1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FFFF00"/>
                </a:solidFill>
              </a:rPr>
              <a:t>Welches </a:t>
            </a:r>
            <a:r>
              <a:rPr lang="en-US" altLang="en-US" sz="1200" i="1" dirty="0" err="1">
                <a:solidFill>
                  <a:srgbClr val="FFFF00"/>
                </a:solidFill>
              </a:rPr>
              <a:t>nicht-okulare </a:t>
            </a:r>
            <a:r>
              <a:rPr lang="en-US" altLang="en-US" sz="1200" i="1" dirty="0">
                <a:solidFill>
                  <a:srgbClr val="FFFF00"/>
                </a:solidFill>
              </a:rPr>
              <a:t>Symptom könnte auftreten?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FF00"/>
                </a:solidFill>
              </a:rPr>
              <a:t>Preaurikuläre Lymphadenopathie</a:t>
            </a:r>
          </a:p>
        </p:txBody>
      </p:sp>
      <p:sp>
        <p:nvSpPr>
          <p:cNvPr id="71701" name="Line 24">
            <a:extLst>
              <a:ext uri="{FF2B5EF4-FFF2-40B4-BE49-F238E27FC236}">
                <a16:creationId xmlns:a16="http://schemas.microsoft.com/office/drawing/2014/main" id="{503D3F42-1776-B67D-68DD-5769932ED8F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105400" y="5029200"/>
            <a:ext cx="812800" cy="76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2" name="Slide Number Placeholder 1">
            <a:extLst>
              <a:ext uri="{FF2B5EF4-FFF2-40B4-BE49-F238E27FC236}">
                <a16:creationId xmlns:a16="http://schemas.microsoft.com/office/drawing/2014/main" id="{514F8342-7928-BA0C-34B3-90CB1C172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9A88210-78EB-4E62-8F8A-46EB47C314A3}" type="slidenum">
              <a:rPr lang="en-US" altLang="en-US" sz="1000" smtClean="0"/>
              <a:t>92</a:t>
            </a:fld>
            <a:endParaRPr lang="en-US" altLang="en-US" sz="1000"/>
          </a:p>
        </p:txBody>
      </p:sp>
      <p:sp>
        <p:nvSpPr>
          <p:cNvPr id="71703" name="TextBox 27">
            <a:extLst>
              <a:ext uri="{FF2B5EF4-FFF2-40B4-BE49-F238E27FC236}">
                <a16:creationId xmlns:a16="http://schemas.microsoft.com/office/drawing/2014/main" id="{F3877FCD-640D-F8C0-6D31-13DDFB84F3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</a:t>
            </a:r>
            <a:r>
              <a:rPr lang="en-US" altLang="en-US" sz="1200" baseline="30000">
                <a:solidFill>
                  <a:schemeClr val="bg1">
                    <a:lumMod val="75000"/>
                  </a:schemeClr>
                </a:solidFill>
              </a:rPr>
              <a:t>st</a:t>
            </a: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4" name="TextBox 28">
            <a:extLst>
              <a:ext uri="{FF2B5EF4-FFF2-40B4-BE49-F238E27FC236}">
                <a16:creationId xmlns:a16="http://schemas.microsoft.com/office/drawing/2014/main" id="{59CE1862-7D3A-6426-410D-47235D2B0A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2</a:t>
            </a: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475EC26-2E12-7B78-86FF-C541C1974331}"/>
              </a:ext>
            </a:extLst>
          </p:cNvPr>
          <p:cNvSpPr txBox="1"/>
          <p:nvPr/>
        </p:nvSpPr>
        <p:spPr>
          <a:xfrm>
            <a:off x="858379" y="3005039"/>
            <a:ext cx="4189412" cy="2333972"/>
          </a:xfrm>
          <a:prstGeom prst="rect">
            <a:avLst/>
          </a:prstGeom>
          <a:solidFill>
            <a:schemeClr val="accent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Woraus bestehen (Pseudo-)Membranen?</a:t>
            </a:r>
          </a:p>
          <a:p>
            <a:r>
              <a:rPr lang="en-US" sz="1200" dirty="0"/>
              <a:t>Fibrin, Schleim und Entzündungszellen</a:t>
            </a:r>
          </a:p>
          <a:p>
            <a:endParaRPr lang="en-US" sz="1400" dirty="0"/>
          </a:p>
          <a:p>
            <a:r>
              <a:rPr lang="en-US" sz="1200" i="1" dirty="0"/>
              <a:t>Wo sind sie am ehesten anzutreffen?</a:t>
            </a:r>
          </a:p>
          <a:p>
            <a:r>
              <a:rPr lang="en-US" sz="1200" dirty="0"/>
              <a:t>Tarsus</a:t>
            </a:r>
          </a:p>
          <a:p>
            <a:endParaRPr lang="en-US" sz="1400" dirty="0"/>
          </a:p>
          <a:p>
            <a:r>
              <a:rPr lang="en-US" sz="1200" i="1" dirty="0"/>
              <a:t>Was ist der wesentliche Unterschied zwischen den beiden?</a:t>
            </a:r>
          </a:p>
          <a:p>
            <a:r>
              <a:rPr lang="en-US" sz="1200" dirty="0"/>
              <a:t>Wie stark sie an der Augenoberfläche haften</a:t>
            </a:r>
          </a:p>
          <a:p>
            <a:endParaRPr lang="en-US" sz="1400" i="1" dirty="0"/>
          </a:p>
          <a:p>
            <a:r>
              <a:rPr lang="en-US" sz="1200" i="1" dirty="0"/>
              <a:t>Woran erkennt man, um welche Art es sich handelt?</a:t>
            </a:r>
          </a:p>
          <a:p>
            <a:r>
              <a:rPr lang="en-US" sz="1200" dirty="0"/>
              <a:t>Indem man sie abzieht </a:t>
            </a:r>
            <a:r>
              <a:rPr lang="en-US" sz="1200" dirty="0">
                <a:solidFill>
                  <a:srgbClr val="0000FF"/>
                </a:solidFill>
              </a:rPr>
              <a:t>– wenn das darunterliegende Gewebe blutet, handelte es sich um eine echte Membran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228A90B-341B-A37B-2AE5-8ED3F14C8797}"/>
              </a:ext>
            </a:extLst>
          </p:cNvPr>
          <p:cNvSpPr/>
          <p:nvPr/>
        </p:nvSpPr>
        <p:spPr>
          <a:xfrm>
            <a:off x="733989" y="5590237"/>
            <a:ext cx="4438191" cy="643037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 Box 17">
            <a:extLst>
              <a:ext uri="{FF2B5EF4-FFF2-40B4-BE49-F238E27FC236}">
                <a16:creationId xmlns:a16="http://schemas.microsoft.com/office/drawing/2014/main" id="{7CDF1EBA-8A9D-44B8-A973-2DE0FFD131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Übertragung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durch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engen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Kontakt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Augen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oder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Atemwegssekreten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Gegenstände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Schwimmbäder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46187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06094C-D963-DFC1-0A56-A621B1C1E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FF115F4E-71C2-B4E7-A323-080AB856EDA3}"/>
              </a:ext>
            </a:extLst>
          </p:cNvPr>
          <p:cNvSpPr/>
          <p:nvPr/>
        </p:nvSpPr>
        <p:spPr>
          <a:xfrm>
            <a:off x="822325" y="4486275"/>
            <a:ext cx="4273550" cy="22463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5834C566-95E6-DBA7-A1EC-8A64C4A19C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71684" name="Line 3">
            <a:extLst>
              <a:ext uri="{FF2B5EF4-FFF2-40B4-BE49-F238E27FC236}">
                <a16:creationId xmlns:a16="http://schemas.microsoft.com/office/drawing/2014/main" id="{81FC8C79-B4B0-4EB9-CA56-48F541CE12B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5" name="Text Box 4">
            <a:extLst>
              <a:ext uri="{FF2B5EF4-FFF2-40B4-BE49-F238E27FC236}">
                <a16:creationId xmlns:a16="http://schemas.microsoft.com/office/drawing/2014/main" id="{DB5EC6C6-5B44-AD1A-9343-62257ACF00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Drei Augensyndrome</a:t>
            </a:r>
          </a:p>
        </p:txBody>
      </p:sp>
      <p:sp>
        <p:nvSpPr>
          <p:cNvPr id="71686" name="Line 6">
            <a:extLst>
              <a:ext uri="{FF2B5EF4-FFF2-40B4-BE49-F238E27FC236}">
                <a16:creationId xmlns:a16="http://schemas.microsoft.com/office/drawing/2014/main" id="{AFCB7765-D986-91BF-F471-426C8E3724DA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7" name="Rectangle 7">
            <a:extLst>
              <a:ext uri="{FF2B5EF4-FFF2-40B4-BE49-F238E27FC236}">
                <a16:creationId xmlns:a16="http://schemas.microsoft.com/office/drawing/2014/main" id="{01DFD574-F456-F9D6-601A-6FD1A6C793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88" name="Text Box 8">
            <a:extLst>
              <a:ext uri="{FF2B5EF4-FFF2-40B4-BE49-F238E27FC236}">
                <a16:creationId xmlns:a16="http://schemas.microsoft.com/office/drawing/2014/main" id="{7D5B348E-C340-7036-71CC-04BE45D304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chemeClr val="bg1">
                    <a:lumMod val="75000"/>
                  </a:schemeClr>
                </a:solidFill>
              </a:rPr>
              <a:t>Follikuläre Konjunktivitis</a:t>
            </a:r>
          </a:p>
        </p:txBody>
      </p:sp>
      <p:sp>
        <p:nvSpPr>
          <p:cNvPr id="71689" name="Text Box 9">
            <a:extLst>
              <a:ext uri="{FF2B5EF4-FFF2-40B4-BE49-F238E27FC236}">
                <a16:creationId xmlns:a16="http://schemas.microsoft.com/office/drawing/2014/main" id="{3E2B166F-BAB2-7D34-0107-B5B9B3E77F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8200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--Leichte, vorübergehende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--Keine ärztliche Behandlung</a:t>
            </a:r>
          </a:p>
        </p:txBody>
      </p:sp>
      <p:sp>
        <p:nvSpPr>
          <p:cNvPr id="71690" name="Rectangle 10">
            <a:extLst>
              <a:ext uri="{FF2B5EF4-FFF2-40B4-BE49-F238E27FC236}">
                <a16:creationId xmlns:a16="http://schemas.microsoft.com/office/drawing/2014/main" id="{7AB25DB0-0110-2034-A45B-C3ECAFA396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91" name="Text Box 11">
            <a:extLst>
              <a:ext uri="{FF2B5EF4-FFF2-40B4-BE49-F238E27FC236}">
                <a16:creationId xmlns:a16="http://schemas.microsoft.com/office/drawing/2014/main" id="{D72F9A97-A968-CFE2-A774-1878D981B3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Pharyngokonjunktivales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Fieber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(PCF)</a:t>
            </a:r>
          </a:p>
        </p:txBody>
      </p:sp>
      <p:sp>
        <p:nvSpPr>
          <p:cNvPr id="71692" name="Text Box 12">
            <a:extLst>
              <a:ext uri="{FF2B5EF4-FFF2-40B4-BE49-F238E27FC236}">
                <a16:creationId xmlns:a16="http://schemas.microsoft.com/office/drawing/2014/main" id="{2270F009-8E47-29B9-64B4-C47DEAAB73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92990" cy="911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--Follikuläre Konjunktivitis 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Fieber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HA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--Ähnlich wie eine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Grippe</a:t>
            </a:r>
          </a:p>
        </p:txBody>
      </p:sp>
      <p:sp>
        <p:nvSpPr>
          <p:cNvPr id="71693" name="Line 13">
            <a:extLst>
              <a:ext uri="{FF2B5EF4-FFF2-40B4-BE49-F238E27FC236}">
                <a16:creationId xmlns:a16="http://schemas.microsoft.com/office/drawing/2014/main" id="{21E32759-5156-6939-5844-A32BBE3C9F8B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4" name="Rectangle 14">
            <a:extLst>
              <a:ext uri="{FF2B5EF4-FFF2-40B4-BE49-F238E27FC236}">
                <a16:creationId xmlns:a16="http://schemas.microsoft.com/office/drawing/2014/main" id="{BD6164F2-21E1-100A-174A-3DF428DED6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1695" name="Text Box 15">
            <a:extLst>
              <a:ext uri="{FF2B5EF4-FFF2-40B4-BE49-F238E27FC236}">
                <a16:creationId xmlns:a16="http://schemas.microsoft.com/office/drawing/2014/main" id="{36DF976D-9F33-5547-8E0F-6DD51B6347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Epidemische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Keratokonjunktivitis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71696" name="Text Box 16">
            <a:extLst>
              <a:ext uri="{FF2B5EF4-FFF2-40B4-BE49-F238E27FC236}">
                <a16:creationId xmlns:a16="http://schemas.microsoft.com/office/drawing/2014/main" id="{C0934019-D3F0-5E6D-8F49-73E178918F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3774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--Kann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einer oberen 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Atemwegsinfektion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folgen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--Beteiligung des zweiten Auges innerhalb von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3–7 Tagen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--Stadien: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   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Schwere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   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--Behandlung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--Symptomatische Behandlung: ATs, kühle Kompressen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--Membranen: Abziehen </a:t>
            </a:r>
            <a:r>
              <a:rPr lang="en-US" altLang="en-US" sz="1200" dirty="0" err="1">
                <a:solidFill>
                  <a:srgbClr val="DDDDDD"/>
                </a:solidFill>
              </a:rPr>
              <a:t>alle vier Tage</a:t>
            </a:r>
            <a:r>
              <a:rPr lang="en-US" altLang="en-US" sz="1200" dirty="0">
                <a:solidFill>
                  <a:srgbClr val="DDDDDD"/>
                </a:solidFill>
              </a:rPr>
              <a:t>; +/- Steroide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--SEI: +/- Steroide</a:t>
            </a:r>
          </a:p>
        </p:txBody>
      </p:sp>
      <p:sp>
        <p:nvSpPr>
          <p:cNvPr id="71697" name="Text Box 17">
            <a:extLst>
              <a:ext uri="{FF2B5EF4-FFF2-40B4-BE49-F238E27FC236}">
                <a16:creationId xmlns:a16="http://schemas.microsoft.com/office/drawing/2014/main" id="{0827CF37-77B1-5DD8-016A-B20ADAEF7D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 Woche</a:t>
            </a:r>
          </a:p>
        </p:txBody>
      </p:sp>
      <p:sp>
        <p:nvSpPr>
          <p:cNvPr id="71698" name="Line 18">
            <a:extLst>
              <a:ext uri="{FF2B5EF4-FFF2-40B4-BE49-F238E27FC236}">
                <a16:creationId xmlns:a16="http://schemas.microsoft.com/office/drawing/2014/main" id="{F711383F-A723-7A27-DD2B-D915F002909F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00" name="Text Box 23">
            <a:extLst>
              <a:ext uri="{FF2B5EF4-FFF2-40B4-BE49-F238E27FC236}">
                <a16:creationId xmlns:a16="http://schemas.microsoft.com/office/drawing/2014/main" id="{F12D8822-D7C4-7E03-BD14-2D363F4E4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4486275"/>
            <a:ext cx="4273550" cy="22463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Worüber klagen die Patienten in diesem Stadium?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Tränenfluss, Fremdkörpergefühl, Lichtempfindlichkeit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Die Spaltlampenuntersuchung des vorderen Augenabschnitts zeigt…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…punktförmige epitheliale Keratopathie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…Subkonjunktivales Häm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…Bindehautmembranen oder Pseudomembranen</a:t>
            </a:r>
            <a:endParaRPr lang="en-US" altLang="en-US" sz="1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FFFF00"/>
                </a:solidFill>
              </a:rPr>
              <a:t>Welches </a:t>
            </a:r>
            <a:r>
              <a:rPr lang="en-US" altLang="en-US" sz="1200" i="1" dirty="0" err="1">
                <a:solidFill>
                  <a:srgbClr val="FFFF00"/>
                </a:solidFill>
              </a:rPr>
              <a:t>nicht-okulare </a:t>
            </a:r>
            <a:r>
              <a:rPr lang="en-US" altLang="en-US" sz="1200" i="1" dirty="0">
                <a:solidFill>
                  <a:srgbClr val="FFFF00"/>
                </a:solidFill>
              </a:rPr>
              <a:t>Symptom könnte auftreten?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FF00"/>
                </a:solidFill>
              </a:rPr>
              <a:t>Preaurikuläre Lymphadenopathie</a:t>
            </a:r>
          </a:p>
        </p:txBody>
      </p:sp>
      <p:sp>
        <p:nvSpPr>
          <p:cNvPr id="71702" name="Slide Number Placeholder 1">
            <a:extLst>
              <a:ext uri="{FF2B5EF4-FFF2-40B4-BE49-F238E27FC236}">
                <a16:creationId xmlns:a16="http://schemas.microsoft.com/office/drawing/2014/main" id="{64B032E5-7131-FEE5-3772-FB6975C1F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9A88210-78EB-4E62-8F8A-46EB47C314A3}" type="slidenum">
              <a:rPr lang="en-US" altLang="en-US" sz="1000" smtClean="0"/>
              <a:t>93</a:t>
            </a:fld>
            <a:endParaRPr lang="en-US" altLang="en-US" sz="10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552AD04-889E-8FE9-A079-1613B7E04D97}"/>
              </a:ext>
            </a:extLst>
          </p:cNvPr>
          <p:cNvSpPr txBox="1"/>
          <p:nvPr/>
        </p:nvSpPr>
        <p:spPr>
          <a:xfrm>
            <a:off x="858379" y="3005039"/>
            <a:ext cx="4189412" cy="2677656"/>
          </a:xfrm>
          <a:prstGeom prst="rect">
            <a:avLst/>
          </a:prstGeom>
          <a:solidFill>
            <a:schemeClr val="accent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Woraus bestehen (Pseudo-)Membranen?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Fibrin, Schleim und Entzündungszellen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Wo treten sie am häufigsten auf?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Die Tarsal-Konj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Was ist der wesentliche Unterschied zwischen den beiden?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Wie stark sie an der Augenoberfläche haften</a:t>
            </a:r>
          </a:p>
          <a:p>
            <a:endParaRPr lang="en-US" sz="1400" i="1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Woran erkennen Sie, um welche Art es sich handelt?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Indem man sie abzieht – </a:t>
            </a:r>
            <a:r>
              <a:rPr lang="en-US" sz="1200" dirty="0">
                <a:solidFill>
                  <a:srgbClr val="0000FF"/>
                </a:solidFill>
              </a:rPr>
              <a:t>wenn das darunterliegende Gewebe blutet, handelte es sich um eine echte Membran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CF06345-2F01-C8C4-0FBE-C5A4F3A9177F}"/>
              </a:ext>
            </a:extLst>
          </p:cNvPr>
          <p:cNvSpPr/>
          <p:nvPr/>
        </p:nvSpPr>
        <p:spPr>
          <a:xfrm>
            <a:off x="733989" y="5590237"/>
            <a:ext cx="4438191" cy="643037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865D852-52C3-CECE-85CC-7DC0F13812A6}"/>
              </a:ext>
            </a:extLst>
          </p:cNvPr>
          <p:cNvSpPr txBox="1"/>
          <p:nvPr/>
        </p:nvSpPr>
        <p:spPr>
          <a:xfrm>
            <a:off x="419622" y="3267075"/>
            <a:ext cx="6047811" cy="181588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Abgesehen davon, die morbide Neugier des behandelnden Augenarztes zu befriedigen, warum sollten Sie sich die Mühe machen, sie abzuziehen, um es herauszufinden?</a:t>
            </a:r>
            <a:endParaRPr lang="en-US" sz="1400" i="1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Weil Pseudomembranen und echte Membranen sehr unterschiedliche Langzeitprognosen mit sich bringen. Echte Membranen können zu einer Vernarbung der Bindehaut führen, was wiederum drei klinisch schädliche Folgen haben kann:</a:t>
            </a:r>
          </a:p>
          <a:p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--Bildung eines Symblepharons</a:t>
            </a:r>
          </a:p>
          <a:p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--Ver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lust</a:t>
            </a: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 der Becherzellen der Bindehaut mit daraus resultierendem DES infolge eines Mucinmangels</a:t>
            </a:r>
          </a:p>
          <a:p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--Aqueöser Mangel, wenn die Vernarbung die Tränendrüsenkanäle beeinträchtigt</a:t>
            </a:r>
          </a:p>
        </p:txBody>
      </p:sp>
      <p:sp>
        <p:nvSpPr>
          <p:cNvPr id="26" name="Text Box 17">
            <a:extLst>
              <a:ext uri="{FF2B5EF4-FFF2-40B4-BE49-F238E27FC236}">
                <a16:creationId xmlns:a16="http://schemas.microsoft.com/office/drawing/2014/main" id="{79D3F098-AEB5-4C60-903E-44CCEA5BFD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Übertragung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durch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engen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Kontakt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Augen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oder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Atemwegssekreten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Gegenstände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Schwimmbäder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41417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203846-0D1B-FB27-E6D0-00BC5BB491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B5C6889C-6C76-76B6-0E72-7BAB9B946CEC}"/>
              </a:ext>
            </a:extLst>
          </p:cNvPr>
          <p:cNvSpPr/>
          <p:nvPr/>
        </p:nvSpPr>
        <p:spPr>
          <a:xfrm>
            <a:off x="822325" y="4486275"/>
            <a:ext cx="4273550" cy="22463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C57B612E-39B2-6A33-92A9-83CB72C5B7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71684" name="Line 3">
            <a:extLst>
              <a:ext uri="{FF2B5EF4-FFF2-40B4-BE49-F238E27FC236}">
                <a16:creationId xmlns:a16="http://schemas.microsoft.com/office/drawing/2014/main" id="{3A68D8AE-EA21-CFCC-5326-3CCF6A03A8D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5" name="Text Box 4">
            <a:extLst>
              <a:ext uri="{FF2B5EF4-FFF2-40B4-BE49-F238E27FC236}">
                <a16:creationId xmlns:a16="http://schemas.microsoft.com/office/drawing/2014/main" id="{09CAD935-77C3-897D-367E-095EF0279E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Drei Augensyndrome</a:t>
            </a:r>
          </a:p>
        </p:txBody>
      </p:sp>
      <p:sp>
        <p:nvSpPr>
          <p:cNvPr id="71686" name="Line 6">
            <a:extLst>
              <a:ext uri="{FF2B5EF4-FFF2-40B4-BE49-F238E27FC236}">
                <a16:creationId xmlns:a16="http://schemas.microsoft.com/office/drawing/2014/main" id="{867309DA-8EF0-8531-536F-FAE4885E44B9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7" name="Rectangle 7">
            <a:extLst>
              <a:ext uri="{FF2B5EF4-FFF2-40B4-BE49-F238E27FC236}">
                <a16:creationId xmlns:a16="http://schemas.microsoft.com/office/drawing/2014/main" id="{23C8C5DD-3680-15C4-E08D-4E6F564E59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88" name="Text Box 8">
            <a:extLst>
              <a:ext uri="{FF2B5EF4-FFF2-40B4-BE49-F238E27FC236}">
                <a16:creationId xmlns:a16="http://schemas.microsoft.com/office/drawing/2014/main" id="{103EAEA7-8806-6B09-FF5B-B3BB54D3E2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chemeClr val="bg1">
                    <a:lumMod val="75000"/>
                  </a:schemeClr>
                </a:solidFill>
              </a:rPr>
              <a:t>Follikuläre Konjunktivitis</a:t>
            </a:r>
          </a:p>
        </p:txBody>
      </p:sp>
      <p:sp>
        <p:nvSpPr>
          <p:cNvPr id="71689" name="Text Box 9">
            <a:extLst>
              <a:ext uri="{FF2B5EF4-FFF2-40B4-BE49-F238E27FC236}">
                <a16:creationId xmlns:a16="http://schemas.microsoft.com/office/drawing/2014/main" id="{AD31138C-FF46-8E70-D994-46B08F11D1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8200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--Leichte, vorübergehende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--Keine ärztliche Behandlung</a:t>
            </a:r>
          </a:p>
        </p:txBody>
      </p:sp>
      <p:sp>
        <p:nvSpPr>
          <p:cNvPr id="71690" name="Rectangle 10">
            <a:extLst>
              <a:ext uri="{FF2B5EF4-FFF2-40B4-BE49-F238E27FC236}">
                <a16:creationId xmlns:a16="http://schemas.microsoft.com/office/drawing/2014/main" id="{95EC38CD-53DA-65C2-1F89-E24762A652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91" name="Text Box 11">
            <a:extLst>
              <a:ext uri="{FF2B5EF4-FFF2-40B4-BE49-F238E27FC236}">
                <a16:creationId xmlns:a16="http://schemas.microsoft.com/office/drawing/2014/main" id="{409DE570-0D10-CC8C-C857-E8E9FF896E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Pharyngokonjunktivales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Fieber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(PCF)</a:t>
            </a:r>
          </a:p>
        </p:txBody>
      </p:sp>
      <p:sp>
        <p:nvSpPr>
          <p:cNvPr id="71692" name="Text Box 12">
            <a:extLst>
              <a:ext uri="{FF2B5EF4-FFF2-40B4-BE49-F238E27FC236}">
                <a16:creationId xmlns:a16="http://schemas.microsoft.com/office/drawing/2014/main" id="{9F862410-3551-A1B6-9C22-60D8B4129A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92990" cy="911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--Follikuläre Konjunktivitis 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Fieber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HA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--Ähnlich wie eine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Grippe</a:t>
            </a:r>
          </a:p>
        </p:txBody>
      </p:sp>
      <p:sp>
        <p:nvSpPr>
          <p:cNvPr id="71693" name="Line 13">
            <a:extLst>
              <a:ext uri="{FF2B5EF4-FFF2-40B4-BE49-F238E27FC236}">
                <a16:creationId xmlns:a16="http://schemas.microsoft.com/office/drawing/2014/main" id="{18114399-235F-CBEE-3494-17E488D898DB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4" name="Rectangle 14">
            <a:extLst>
              <a:ext uri="{FF2B5EF4-FFF2-40B4-BE49-F238E27FC236}">
                <a16:creationId xmlns:a16="http://schemas.microsoft.com/office/drawing/2014/main" id="{DFDBC873-4E02-030F-A5DA-C940F09DE2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1695" name="Text Box 15">
            <a:extLst>
              <a:ext uri="{FF2B5EF4-FFF2-40B4-BE49-F238E27FC236}">
                <a16:creationId xmlns:a16="http://schemas.microsoft.com/office/drawing/2014/main" id="{59B49CB8-AC08-0568-35D6-728FE478DB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Epidemische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Keratokonjunktivitis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71696" name="Text Box 16">
            <a:extLst>
              <a:ext uri="{FF2B5EF4-FFF2-40B4-BE49-F238E27FC236}">
                <a16:creationId xmlns:a16="http://schemas.microsoft.com/office/drawing/2014/main" id="{E886243D-9545-0FF6-2F9E-D95C424EFB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3774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--Kann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einer oberen 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Atemwegsinfektion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folgen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--Beteiligung des zweiten Auges innerhalb von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3–7 Tagen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--Stadien: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   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Schwere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   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--Behandlung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--Symptomatische Behandlung: ATs, kühle Kompressen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--Membranen: Abziehen </a:t>
            </a:r>
            <a:r>
              <a:rPr lang="en-US" altLang="en-US" sz="1200" dirty="0" err="1">
                <a:solidFill>
                  <a:srgbClr val="DDDDDD"/>
                </a:solidFill>
              </a:rPr>
              <a:t>alle vier Tage</a:t>
            </a:r>
            <a:r>
              <a:rPr lang="en-US" altLang="en-US" sz="1200" dirty="0">
                <a:solidFill>
                  <a:srgbClr val="DDDDDD"/>
                </a:solidFill>
              </a:rPr>
              <a:t>; +/- Steroide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--SEI: +/- Steroide</a:t>
            </a:r>
          </a:p>
        </p:txBody>
      </p:sp>
      <p:sp>
        <p:nvSpPr>
          <p:cNvPr id="71697" name="Text Box 17">
            <a:extLst>
              <a:ext uri="{FF2B5EF4-FFF2-40B4-BE49-F238E27FC236}">
                <a16:creationId xmlns:a16="http://schemas.microsoft.com/office/drawing/2014/main" id="{CDA1A664-9477-1E00-304A-D2B646BD68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 Woche</a:t>
            </a:r>
          </a:p>
        </p:txBody>
      </p:sp>
      <p:sp>
        <p:nvSpPr>
          <p:cNvPr id="71698" name="Line 18">
            <a:extLst>
              <a:ext uri="{FF2B5EF4-FFF2-40B4-BE49-F238E27FC236}">
                <a16:creationId xmlns:a16="http://schemas.microsoft.com/office/drawing/2014/main" id="{70BE5C93-3C96-2611-4802-07E302A86C26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00" name="Text Box 23">
            <a:extLst>
              <a:ext uri="{FF2B5EF4-FFF2-40B4-BE49-F238E27FC236}">
                <a16:creationId xmlns:a16="http://schemas.microsoft.com/office/drawing/2014/main" id="{D31AB953-D8C2-8165-465D-945175BC86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4486275"/>
            <a:ext cx="4273550" cy="22463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Worüber klagen die Patienten in diesem Stadium?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Tränenfluss, Fremdkörpergefühl, Lichtempfindlichkeit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Die Spaltlampenuntersuchung des vorderen Augenabschnitts zeigt…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…punktförmige epitheliale Keratopathie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…Subkonjunktivales Häm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…Bindehautmembranen oder Pseudomembranen</a:t>
            </a:r>
            <a:endParaRPr lang="en-US" altLang="en-US" sz="1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FFFF00"/>
                </a:solidFill>
              </a:rPr>
              <a:t>Welches </a:t>
            </a:r>
            <a:r>
              <a:rPr lang="en-US" altLang="en-US" sz="1200" i="1" dirty="0" err="1">
                <a:solidFill>
                  <a:srgbClr val="FFFF00"/>
                </a:solidFill>
              </a:rPr>
              <a:t>nicht-okulare </a:t>
            </a:r>
            <a:r>
              <a:rPr lang="en-US" altLang="en-US" sz="1200" i="1" dirty="0">
                <a:solidFill>
                  <a:srgbClr val="FFFF00"/>
                </a:solidFill>
              </a:rPr>
              <a:t>Symptom könnte auftreten?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FF00"/>
                </a:solidFill>
              </a:rPr>
              <a:t>Preaurikuläre Lymphadenopathie</a:t>
            </a:r>
          </a:p>
        </p:txBody>
      </p:sp>
      <p:sp>
        <p:nvSpPr>
          <p:cNvPr id="71701" name="Line 24">
            <a:extLst>
              <a:ext uri="{FF2B5EF4-FFF2-40B4-BE49-F238E27FC236}">
                <a16:creationId xmlns:a16="http://schemas.microsoft.com/office/drawing/2014/main" id="{3776ACC9-2A27-0E10-D1F0-5A7A48F222A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105400" y="5029200"/>
            <a:ext cx="812800" cy="76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2" name="Slide Number Placeholder 1">
            <a:extLst>
              <a:ext uri="{FF2B5EF4-FFF2-40B4-BE49-F238E27FC236}">
                <a16:creationId xmlns:a16="http://schemas.microsoft.com/office/drawing/2014/main" id="{C8817A2D-7338-D5E9-61BE-05440683D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9A88210-78EB-4E62-8F8A-46EB47C314A3}" type="slidenum">
              <a:rPr lang="en-US" altLang="en-US" sz="1000" smtClean="0"/>
              <a:t>94</a:t>
            </a:fld>
            <a:endParaRPr lang="en-US" altLang="en-US" sz="1000"/>
          </a:p>
        </p:txBody>
      </p:sp>
      <p:sp>
        <p:nvSpPr>
          <p:cNvPr id="71704" name="TextBox 28">
            <a:extLst>
              <a:ext uri="{FF2B5EF4-FFF2-40B4-BE49-F238E27FC236}">
                <a16:creationId xmlns:a16="http://schemas.microsoft.com/office/drawing/2014/main" id="{151D2D9F-6BBC-358E-5FA9-4EF52F0797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2</a:t>
            </a: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66436A8-355C-2052-A795-CFD114A5A160}"/>
              </a:ext>
            </a:extLst>
          </p:cNvPr>
          <p:cNvSpPr txBox="1"/>
          <p:nvPr/>
        </p:nvSpPr>
        <p:spPr>
          <a:xfrm>
            <a:off x="858379" y="3005039"/>
            <a:ext cx="4189412" cy="2677656"/>
          </a:xfrm>
          <a:prstGeom prst="rect">
            <a:avLst/>
          </a:prstGeom>
          <a:solidFill>
            <a:schemeClr val="accent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Woraus bestehen (Pseudo-)Membranen?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Fibrin, Schleim und Entzündungszellen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Wo treten sie am häufigsten auf?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Die Tarsal-Konj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Was ist der wesentliche Unterschied zwischen den beiden?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Wie stark sie an der Augenoberfläche haften</a:t>
            </a:r>
          </a:p>
          <a:p>
            <a:endParaRPr lang="en-US" sz="1400" i="1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Woran erkennt man, um welche Art es sich handelt?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Indem man sie abzieht – </a:t>
            </a:r>
            <a:r>
              <a:rPr lang="en-US" sz="1200" dirty="0">
                <a:solidFill>
                  <a:srgbClr val="0000FF"/>
                </a:solidFill>
              </a:rPr>
              <a:t>wenn das darunterliegende Gewebe blutet, handelte es sich um eine echte Membran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C372299-BBEC-3BD2-DA41-994765D6AB86}"/>
              </a:ext>
            </a:extLst>
          </p:cNvPr>
          <p:cNvSpPr/>
          <p:nvPr/>
        </p:nvSpPr>
        <p:spPr>
          <a:xfrm>
            <a:off x="733989" y="5590237"/>
            <a:ext cx="4438191" cy="643037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596791-B82A-EBD7-DF4B-071600772B91}"/>
              </a:ext>
            </a:extLst>
          </p:cNvPr>
          <p:cNvSpPr txBox="1"/>
          <p:nvPr/>
        </p:nvSpPr>
        <p:spPr>
          <a:xfrm>
            <a:off x="419622" y="3267075"/>
            <a:ext cx="6047811" cy="181588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Abgesehen davon, die morbide Neugier des behandelnden Augenarztes zu befriedigen, warum sollten Sie sich die Mühe machen, sie abzuziehen, um es herauszufinden?</a:t>
            </a:r>
          </a:p>
          <a:p>
            <a:r>
              <a:rPr lang="en-US" sz="1200" dirty="0"/>
              <a:t>Weil Pseudomembranen und echte Membranen sehr unterschiedliche Langzeitprognosen mit sich bringen. </a:t>
            </a: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Echte Membranen können zu einer Vernarbung der Bindehaut führen, was wiederum drei klinisch schädliche Folgen haben kann:</a:t>
            </a:r>
          </a:p>
          <a:p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--Bildung eines Symblepharons</a:t>
            </a:r>
          </a:p>
          <a:p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--Ver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lust</a:t>
            </a: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 der Becherzellen der Bindehaut mit daraus resultierendem DES infolge eines Mucinmangels</a:t>
            </a:r>
          </a:p>
          <a:p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--Aqueöser Mangel, wenn die Vernarbung die Tränendrüsenkanäle beeinträchtigt</a:t>
            </a:r>
          </a:p>
        </p:txBody>
      </p:sp>
      <p:sp>
        <p:nvSpPr>
          <p:cNvPr id="28" name="Text Box 17">
            <a:extLst>
              <a:ext uri="{FF2B5EF4-FFF2-40B4-BE49-F238E27FC236}">
                <a16:creationId xmlns:a16="http://schemas.microsoft.com/office/drawing/2014/main" id="{AF52C119-31FF-4AEA-8051-9B4B03D016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Übertragung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durch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engen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Kontakt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Augen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oder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Atemwegssekreten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Gegenstände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Schwimmbäder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2967617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ECC7BC-CC03-952A-E189-FDC43E981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2CAE8D7B-A1BE-845E-380C-8901A5E4A636}"/>
              </a:ext>
            </a:extLst>
          </p:cNvPr>
          <p:cNvSpPr/>
          <p:nvPr/>
        </p:nvSpPr>
        <p:spPr>
          <a:xfrm>
            <a:off x="822325" y="4486275"/>
            <a:ext cx="4273550" cy="22463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3B2EDE9E-C1D1-6F26-2D73-B2F10AF07D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71684" name="Line 3">
            <a:extLst>
              <a:ext uri="{FF2B5EF4-FFF2-40B4-BE49-F238E27FC236}">
                <a16:creationId xmlns:a16="http://schemas.microsoft.com/office/drawing/2014/main" id="{E95172A2-A31D-5DAE-A84B-B0F718C73A0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5" name="Text Box 4">
            <a:extLst>
              <a:ext uri="{FF2B5EF4-FFF2-40B4-BE49-F238E27FC236}">
                <a16:creationId xmlns:a16="http://schemas.microsoft.com/office/drawing/2014/main" id="{819CF2FC-58D7-E356-06FB-43B68B4130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Drei Augensyndrome</a:t>
            </a:r>
          </a:p>
        </p:txBody>
      </p:sp>
      <p:sp>
        <p:nvSpPr>
          <p:cNvPr id="71686" name="Line 6">
            <a:extLst>
              <a:ext uri="{FF2B5EF4-FFF2-40B4-BE49-F238E27FC236}">
                <a16:creationId xmlns:a16="http://schemas.microsoft.com/office/drawing/2014/main" id="{201D8A60-7E55-0D15-929A-215D3A502F26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7" name="Rectangle 7">
            <a:extLst>
              <a:ext uri="{FF2B5EF4-FFF2-40B4-BE49-F238E27FC236}">
                <a16:creationId xmlns:a16="http://schemas.microsoft.com/office/drawing/2014/main" id="{91451B09-4681-3284-8117-888F1FDCE3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88" name="Text Box 8">
            <a:extLst>
              <a:ext uri="{FF2B5EF4-FFF2-40B4-BE49-F238E27FC236}">
                <a16:creationId xmlns:a16="http://schemas.microsoft.com/office/drawing/2014/main" id="{7881FB26-C236-4758-83E4-3E70E79784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chemeClr val="bg1">
                    <a:lumMod val="75000"/>
                  </a:schemeClr>
                </a:solidFill>
              </a:rPr>
              <a:t>Follikuläre Konjunktivitis</a:t>
            </a:r>
          </a:p>
        </p:txBody>
      </p:sp>
      <p:sp>
        <p:nvSpPr>
          <p:cNvPr id="71689" name="Text Box 9">
            <a:extLst>
              <a:ext uri="{FF2B5EF4-FFF2-40B4-BE49-F238E27FC236}">
                <a16:creationId xmlns:a16="http://schemas.microsoft.com/office/drawing/2014/main" id="{2695A6C0-E17E-99E3-FAB6-2604D3D8B3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8200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--Leichte, vorübergehende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--Keine ärztliche Behandlung</a:t>
            </a:r>
          </a:p>
        </p:txBody>
      </p:sp>
      <p:sp>
        <p:nvSpPr>
          <p:cNvPr id="71690" name="Rectangle 10">
            <a:extLst>
              <a:ext uri="{FF2B5EF4-FFF2-40B4-BE49-F238E27FC236}">
                <a16:creationId xmlns:a16="http://schemas.microsoft.com/office/drawing/2014/main" id="{7355E8B0-FCE3-E165-46EA-198A7E0C6C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91" name="Text Box 11">
            <a:extLst>
              <a:ext uri="{FF2B5EF4-FFF2-40B4-BE49-F238E27FC236}">
                <a16:creationId xmlns:a16="http://schemas.microsoft.com/office/drawing/2014/main" id="{AEA1CD9D-5842-9A05-E10C-96E4C05833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Pharyngokonjunktivales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Fieber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(PCF)</a:t>
            </a:r>
          </a:p>
        </p:txBody>
      </p:sp>
      <p:sp>
        <p:nvSpPr>
          <p:cNvPr id="71692" name="Text Box 12">
            <a:extLst>
              <a:ext uri="{FF2B5EF4-FFF2-40B4-BE49-F238E27FC236}">
                <a16:creationId xmlns:a16="http://schemas.microsoft.com/office/drawing/2014/main" id="{0F2B3A4E-4D18-403B-7F32-B2D88FE872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92990" cy="911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--Follikuläre Konjunktivitis 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Fieber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HA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--Ähnlich wie eine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Grippe</a:t>
            </a:r>
          </a:p>
        </p:txBody>
      </p:sp>
      <p:sp>
        <p:nvSpPr>
          <p:cNvPr id="71693" name="Line 13">
            <a:extLst>
              <a:ext uri="{FF2B5EF4-FFF2-40B4-BE49-F238E27FC236}">
                <a16:creationId xmlns:a16="http://schemas.microsoft.com/office/drawing/2014/main" id="{EECCF448-9249-6A7E-13E5-6C5757038BD1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4" name="Rectangle 14">
            <a:extLst>
              <a:ext uri="{FF2B5EF4-FFF2-40B4-BE49-F238E27FC236}">
                <a16:creationId xmlns:a16="http://schemas.microsoft.com/office/drawing/2014/main" id="{96290A8C-36AD-44CE-6D78-7E793CCF7B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1695" name="Text Box 15">
            <a:extLst>
              <a:ext uri="{FF2B5EF4-FFF2-40B4-BE49-F238E27FC236}">
                <a16:creationId xmlns:a16="http://schemas.microsoft.com/office/drawing/2014/main" id="{8017FE35-7FE4-6457-D3B9-DF0BAA577A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Epidemische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Keratokonjunktivitis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71696" name="Text Box 16">
            <a:extLst>
              <a:ext uri="{FF2B5EF4-FFF2-40B4-BE49-F238E27FC236}">
                <a16:creationId xmlns:a16="http://schemas.microsoft.com/office/drawing/2014/main" id="{1B54BBBE-6625-665B-1072-335FF68E21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3774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--Kann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einer oberen 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Atemwegsinfektion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folgen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--Beteiligung des zweiten Auges innerhalb von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3–7 Tagen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--Stadien: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   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Schwere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   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--Behandlung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--Symptomatische Behandlung: ATs, kühle Kompressen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--Membranen: Abziehen </a:t>
            </a:r>
            <a:r>
              <a:rPr lang="en-US" altLang="en-US" sz="1200" dirty="0" err="1">
                <a:solidFill>
                  <a:srgbClr val="DDDDDD"/>
                </a:solidFill>
              </a:rPr>
              <a:t>alle vier Tage</a:t>
            </a:r>
            <a:r>
              <a:rPr lang="en-US" altLang="en-US" sz="1200" dirty="0">
                <a:solidFill>
                  <a:srgbClr val="DDDDDD"/>
                </a:solidFill>
              </a:rPr>
              <a:t>; +/- Steroide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--SEI: +/- Steroide</a:t>
            </a:r>
          </a:p>
        </p:txBody>
      </p:sp>
      <p:sp>
        <p:nvSpPr>
          <p:cNvPr id="71697" name="Text Box 17">
            <a:extLst>
              <a:ext uri="{FF2B5EF4-FFF2-40B4-BE49-F238E27FC236}">
                <a16:creationId xmlns:a16="http://schemas.microsoft.com/office/drawing/2014/main" id="{9D247162-9144-B2C5-C7BD-5417C0CF55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 Woche</a:t>
            </a:r>
          </a:p>
        </p:txBody>
      </p:sp>
      <p:sp>
        <p:nvSpPr>
          <p:cNvPr id="71698" name="Line 18">
            <a:extLst>
              <a:ext uri="{FF2B5EF4-FFF2-40B4-BE49-F238E27FC236}">
                <a16:creationId xmlns:a16="http://schemas.microsoft.com/office/drawing/2014/main" id="{0B34C1FF-7131-6EC6-20DD-FF17DDCAB502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00" name="Text Box 23">
            <a:extLst>
              <a:ext uri="{FF2B5EF4-FFF2-40B4-BE49-F238E27FC236}">
                <a16:creationId xmlns:a16="http://schemas.microsoft.com/office/drawing/2014/main" id="{7A44684B-2787-F280-A037-6178AC37A8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4486275"/>
            <a:ext cx="4273550" cy="22463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Worüber klagen die Patienten in diesem Stadium?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Tränenfluss, Fremdkörpergefühl, Lichtempfindlichkeit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Die Spaltlampenuntersuchung des vorderen Augenabschnitts zeigt…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…punktförmige epitheliale Keratopathie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…Subkonjunktivales Häm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…Bindehautmembranen oder Pseudomembranen</a:t>
            </a:r>
            <a:endParaRPr lang="en-US" altLang="en-US" sz="1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FFFF00"/>
                </a:solidFill>
              </a:rPr>
              <a:t>Welches </a:t>
            </a:r>
            <a:r>
              <a:rPr lang="en-US" altLang="en-US" sz="1200" i="1" dirty="0" err="1">
                <a:solidFill>
                  <a:srgbClr val="FFFF00"/>
                </a:solidFill>
              </a:rPr>
              <a:t>nicht-okulare </a:t>
            </a:r>
            <a:r>
              <a:rPr lang="en-US" altLang="en-US" sz="1200" i="1" dirty="0">
                <a:solidFill>
                  <a:srgbClr val="FFFF00"/>
                </a:solidFill>
              </a:rPr>
              <a:t>Symptom könnte auftreten?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FF00"/>
                </a:solidFill>
              </a:rPr>
              <a:t>Preaurikuläre Lymphadenopathie</a:t>
            </a:r>
          </a:p>
        </p:txBody>
      </p:sp>
      <p:sp>
        <p:nvSpPr>
          <p:cNvPr id="71701" name="Line 24">
            <a:extLst>
              <a:ext uri="{FF2B5EF4-FFF2-40B4-BE49-F238E27FC236}">
                <a16:creationId xmlns:a16="http://schemas.microsoft.com/office/drawing/2014/main" id="{76CF545F-8B41-F4AF-54AF-39A092EBFDB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105400" y="5029200"/>
            <a:ext cx="812800" cy="76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2" name="Slide Number Placeholder 1">
            <a:extLst>
              <a:ext uri="{FF2B5EF4-FFF2-40B4-BE49-F238E27FC236}">
                <a16:creationId xmlns:a16="http://schemas.microsoft.com/office/drawing/2014/main" id="{160C5D88-3B75-03C6-79F4-16A633FB8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9A88210-78EB-4E62-8F8A-46EB47C314A3}" type="slidenum">
              <a:rPr lang="en-US" altLang="en-US" sz="1000" smtClean="0"/>
              <a:t>95</a:t>
            </a:fld>
            <a:endParaRPr lang="en-US" altLang="en-US" sz="1000"/>
          </a:p>
        </p:txBody>
      </p:sp>
      <p:sp>
        <p:nvSpPr>
          <p:cNvPr id="71704" name="TextBox 28">
            <a:extLst>
              <a:ext uri="{FF2B5EF4-FFF2-40B4-BE49-F238E27FC236}">
                <a16:creationId xmlns:a16="http://schemas.microsoft.com/office/drawing/2014/main" id="{6915B0D4-5ABE-E8FB-E346-D6CDACEC21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2</a:t>
            </a: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1A94D3D-FFEB-A4E1-4867-353B13047816}"/>
              </a:ext>
            </a:extLst>
          </p:cNvPr>
          <p:cNvSpPr txBox="1"/>
          <p:nvPr/>
        </p:nvSpPr>
        <p:spPr>
          <a:xfrm>
            <a:off x="858379" y="3005039"/>
            <a:ext cx="4189412" cy="2677656"/>
          </a:xfrm>
          <a:prstGeom prst="rect">
            <a:avLst/>
          </a:prstGeom>
          <a:solidFill>
            <a:schemeClr val="accent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Woraus bestehen (Pseudo-)Membranen?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Fibrin, Schleim und Entzündungszellen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Wo treten sie am häufigsten auf?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Die Tarsal-Konjunktiva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Was ist der wesentliche Unterschied zwischen den beiden?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Wie stark sie an der Augenoberfläche haften</a:t>
            </a:r>
          </a:p>
          <a:p>
            <a:endParaRPr lang="en-US" sz="1400" i="1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Woran erkennt man, um welche Art es sich handelt?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Indem man sie abzieht – </a:t>
            </a:r>
            <a:r>
              <a:rPr lang="en-US" sz="1200" dirty="0">
                <a:solidFill>
                  <a:srgbClr val="0000FF"/>
                </a:solidFill>
              </a:rPr>
              <a:t>wenn das darunterliegende Gewebe blutet, handelte es sich um eine echte Membran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96BE226-07B2-F705-A5CC-9F310309F878}"/>
              </a:ext>
            </a:extLst>
          </p:cNvPr>
          <p:cNvSpPr/>
          <p:nvPr/>
        </p:nvSpPr>
        <p:spPr>
          <a:xfrm>
            <a:off x="733989" y="5590237"/>
            <a:ext cx="4438191" cy="643037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F7E1FF-1D4B-6A88-A63A-6E3593B28C99}"/>
              </a:ext>
            </a:extLst>
          </p:cNvPr>
          <p:cNvSpPr txBox="1"/>
          <p:nvPr/>
        </p:nvSpPr>
        <p:spPr>
          <a:xfrm>
            <a:off x="419622" y="3267075"/>
            <a:ext cx="6047811" cy="181588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Abgesehen davon, die morbide Neugier des behandelnden Augenarztes zu befriedigen, warum sollten Sie sich die Mühe machen, sie abzuziehen, um es herauszufinden?</a:t>
            </a:r>
          </a:p>
          <a:p>
            <a:r>
              <a:rPr lang="en-US" sz="1200" dirty="0"/>
              <a:t>Weil Pseudomembranen und echte Membranen sehr unterschiedliche Langzeitprognosen mit sich bringen. </a:t>
            </a:r>
            <a:r>
              <a:rPr lang="en-US" sz="1200" dirty="0">
                <a:solidFill>
                  <a:srgbClr val="0000FF"/>
                </a:solidFill>
              </a:rPr>
              <a:t>Echte Membranen können zu einer Vernarbung der Bindehaut führen, </a:t>
            </a: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was wiederum drei klinisch schädliche Folgen haben kann:</a:t>
            </a:r>
          </a:p>
          <a:p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--Bildung eines Symblepharons</a:t>
            </a:r>
          </a:p>
          <a:p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--Ver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lust</a:t>
            </a: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 der Becherzellen der Bindehaut mit daraus resultierendem DES infolge eines Mucinmangels</a:t>
            </a:r>
          </a:p>
          <a:p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--Aqueöser Mangel, wenn die Vernarbung die Tränendrüsenkanäle beeinträchtigt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3156024-346C-C87E-F7E2-22C552A9EA6D}"/>
              </a:ext>
            </a:extLst>
          </p:cNvPr>
          <p:cNvSpPr/>
          <p:nvPr/>
        </p:nvSpPr>
        <p:spPr>
          <a:xfrm>
            <a:off x="5276391" y="3833505"/>
            <a:ext cx="1037032" cy="228600"/>
          </a:xfrm>
          <a:prstGeom prst="rect">
            <a:avLst/>
          </a:prstGeom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>
              <a:lnSpc>
                <a:spcPts val="700"/>
              </a:lnSpc>
            </a:pP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9" name="Text Box 17">
            <a:extLst>
              <a:ext uri="{FF2B5EF4-FFF2-40B4-BE49-F238E27FC236}">
                <a16:creationId xmlns:a16="http://schemas.microsoft.com/office/drawing/2014/main" id="{872AD1B3-C586-4042-8057-04B470A38D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Übertragung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durch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engen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Kontakt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Augen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oder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Atemwegssekreten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Gegenstände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Schwimmbäder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2562778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92BAB9-B81C-1CB1-6BA4-3EB629C95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90F0F30B-9902-60E3-1288-896E93924BDB}"/>
              </a:ext>
            </a:extLst>
          </p:cNvPr>
          <p:cNvSpPr/>
          <p:nvPr/>
        </p:nvSpPr>
        <p:spPr>
          <a:xfrm>
            <a:off x="822325" y="4486275"/>
            <a:ext cx="4273550" cy="22463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EE8214CC-7055-D375-4B43-4CC0EA0E54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71684" name="Line 3">
            <a:extLst>
              <a:ext uri="{FF2B5EF4-FFF2-40B4-BE49-F238E27FC236}">
                <a16:creationId xmlns:a16="http://schemas.microsoft.com/office/drawing/2014/main" id="{846D503B-FC5A-283C-EFFE-5D3498779D1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5" name="Text Box 4">
            <a:extLst>
              <a:ext uri="{FF2B5EF4-FFF2-40B4-BE49-F238E27FC236}">
                <a16:creationId xmlns:a16="http://schemas.microsoft.com/office/drawing/2014/main" id="{6AD1B1EF-BFEC-24B7-BAB6-9E9DF47679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Drei Augensyndrome</a:t>
            </a:r>
          </a:p>
        </p:txBody>
      </p:sp>
      <p:sp>
        <p:nvSpPr>
          <p:cNvPr id="71686" name="Line 6">
            <a:extLst>
              <a:ext uri="{FF2B5EF4-FFF2-40B4-BE49-F238E27FC236}">
                <a16:creationId xmlns:a16="http://schemas.microsoft.com/office/drawing/2014/main" id="{0E5AA3B4-1F69-C629-5D24-54A56A5F5BA2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7" name="Rectangle 7">
            <a:extLst>
              <a:ext uri="{FF2B5EF4-FFF2-40B4-BE49-F238E27FC236}">
                <a16:creationId xmlns:a16="http://schemas.microsoft.com/office/drawing/2014/main" id="{E995D221-AF93-24EF-BD3C-C867658110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88" name="Text Box 8">
            <a:extLst>
              <a:ext uri="{FF2B5EF4-FFF2-40B4-BE49-F238E27FC236}">
                <a16:creationId xmlns:a16="http://schemas.microsoft.com/office/drawing/2014/main" id="{3B7226F0-BF40-1756-C032-98BDA3176B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chemeClr val="bg1">
                    <a:lumMod val="75000"/>
                  </a:schemeClr>
                </a:solidFill>
              </a:rPr>
              <a:t>Follikuläre Konjunktivitis</a:t>
            </a:r>
          </a:p>
        </p:txBody>
      </p:sp>
      <p:sp>
        <p:nvSpPr>
          <p:cNvPr id="71689" name="Text Box 9">
            <a:extLst>
              <a:ext uri="{FF2B5EF4-FFF2-40B4-BE49-F238E27FC236}">
                <a16:creationId xmlns:a16="http://schemas.microsoft.com/office/drawing/2014/main" id="{1254FDB8-ACFA-2170-7F28-6216C3753B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8200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--Leichte, vorübergehende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--Keine ärztliche Behandlung</a:t>
            </a:r>
          </a:p>
        </p:txBody>
      </p:sp>
      <p:sp>
        <p:nvSpPr>
          <p:cNvPr id="71690" name="Rectangle 10">
            <a:extLst>
              <a:ext uri="{FF2B5EF4-FFF2-40B4-BE49-F238E27FC236}">
                <a16:creationId xmlns:a16="http://schemas.microsoft.com/office/drawing/2014/main" id="{A6E55D58-AC6C-A6E5-943E-C0206A46CE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91" name="Text Box 11">
            <a:extLst>
              <a:ext uri="{FF2B5EF4-FFF2-40B4-BE49-F238E27FC236}">
                <a16:creationId xmlns:a16="http://schemas.microsoft.com/office/drawing/2014/main" id="{951C957A-9D84-786F-D888-70190486F7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Pharyngokonjunktivales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Fieber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(PCF)</a:t>
            </a:r>
          </a:p>
        </p:txBody>
      </p:sp>
      <p:sp>
        <p:nvSpPr>
          <p:cNvPr id="71692" name="Text Box 12">
            <a:extLst>
              <a:ext uri="{FF2B5EF4-FFF2-40B4-BE49-F238E27FC236}">
                <a16:creationId xmlns:a16="http://schemas.microsoft.com/office/drawing/2014/main" id="{B3322158-790B-D5B0-3CD7-E82B811E5B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92990" cy="911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--Follikuläre Konjunktivitis 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Fieber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HA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--Ähnlich wie eine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Grippe</a:t>
            </a:r>
          </a:p>
        </p:txBody>
      </p:sp>
      <p:sp>
        <p:nvSpPr>
          <p:cNvPr id="71693" name="Line 13">
            <a:extLst>
              <a:ext uri="{FF2B5EF4-FFF2-40B4-BE49-F238E27FC236}">
                <a16:creationId xmlns:a16="http://schemas.microsoft.com/office/drawing/2014/main" id="{869B913D-6F85-3D99-7B44-AF0167FB030F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4" name="Rectangle 14">
            <a:extLst>
              <a:ext uri="{FF2B5EF4-FFF2-40B4-BE49-F238E27FC236}">
                <a16:creationId xmlns:a16="http://schemas.microsoft.com/office/drawing/2014/main" id="{EBE08C6C-89C9-ABC3-8CB3-1DE2FB7826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1695" name="Text Box 15">
            <a:extLst>
              <a:ext uri="{FF2B5EF4-FFF2-40B4-BE49-F238E27FC236}">
                <a16:creationId xmlns:a16="http://schemas.microsoft.com/office/drawing/2014/main" id="{32E5E028-852A-BCA2-7F7E-B2208B5227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Epidemische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Keratokonjunktivitis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71696" name="Text Box 16">
            <a:extLst>
              <a:ext uri="{FF2B5EF4-FFF2-40B4-BE49-F238E27FC236}">
                <a16:creationId xmlns:a16="http://schemas.microsoft.com/office/drawing/2014/main" id="{056461EA-FBCE-5861-12EB-0619CBECF6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3774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--Kann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einer oberen 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Atemwegsinfektion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folgen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--Beteiligung des zweiten Auges innerhalb von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3–7 Tagen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--Stadien: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   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Schwere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   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--Behandlung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--Symptomatische Behandlung: ATs, kühle Kompressen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--Membranen: Abziehen </a:t>
            </a:r>
            <a:r>
              <a:rPr lang="en-US" altLang="en-US" sz="1200" dirty="0" err="1">
                <a:solidFill>
                  <a:srgbClr val="DDDDDD"/>
                </a:solidFill>
              </a:rPr>
              <a:t>alle vier Tage</a:t>
            </a:r>
            <a:r>
              <a:rPr lang="en-US" altLang="en-US" sz="1200" dirty="0">
                <a:solidFill>
                  <a:srgbClr val="DDDDDD"/>
                </a:solidFill>
              </a:rPr>
              <a:t>; +/- Steroide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--SEI: +/- Steroide</a:t>
            </a:r>
          </a:p>
        </p:txBody>
      </p:sp>
      <p:sp>
        <p:nvSpPr>
          <p:cNvPr id="71697" name="Text Box 17">
            <a:extLst>
              <a:ext uri="{FF2B5EF4-FFF2-40B4-BE49-F238E27FC236}">
                <a16:creationId xmlns:a16="http://schemas.microsoft.com/office/drawing/2014/main" id="{2A4EC13F-938F-7CF2-EE09-6F64073836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 Woche</a:t>
            </a:r>
          </a:p>
        </p:txBody>
      </p:sp>
      <p:sp>
        <p:nvSpPr>
          <p:cNvPr id="71698" name="Line 18">
            <a:extLst>
              <a:ext uri="{FF2B5EF4-FFF2-40B4-BE49-F238E27FC236}">
                <a16:creationId xmlns:a16="http://schemas.microsoft.com/office/drawing/2014/main" id="{559E096A-5E7B-E081-B66D-A34ABE067B03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00" name="Text Box 23">
            <a:extLst>
              <a:ext uri="{FF2B5EF4-FFF2-40B4-BE49-F238E27FC236}">
                <a16:creationId xmlns:a16="http://schemas.microsoft.com/office/drawing/2014/main" id="{B34C8BD6-CA7D-7C6E-728E-59E8728A3F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4486275"/>
            <a:ext cx="4273550" cy="22463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Worüber klagen die Patienten in diesem Stadium?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Tränenfluss, Fremdkörpergefühl, Lichtempfindlichkeit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Die Spaltlampenuntersuchung des vorderen Augenabschnitts zeigt…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…punktförmige epitheliale Keratopathie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…Subkonjunktivales Häm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…Bindehautmembranen oder Pseudomembranen</a:t>
            </a:r>
            <a:endParaRPr lang="en-US" altLang="en-US" sz="1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FFFF00"/>
                </a:solidFill>
              </a:rPr>
              <a:t>Welches </a:t>
            </a:r>
            <a:r>
              <a:rPr lang="en-US" altLang="en-US" sz="1200" i="1" dirty="0" err="1">
                <a:solidFill>
                  <a:srgbClr val="FFFF00"/>
                </a:solidFill>
              </a:rPr>
              <a:t>nicht-okulare </a:t>
            </a:r>
            <a:r>
              <a:rPr lang="en-US" altLang="en-US" sz="1200" i="1" dirty="0">
                <a:solidFill>
                  <a:srgbClr val="FFFF00"/>
                </a:solidFill>
              </a:rPr>
              <a:t>Symptom könnte auftreten?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FF00"/>
                </a:solidFill>
              </a:rPr>
              <a:t>Preaurikuläre Lymphadenopathie</a:t>
            </a:r>
          </a:p>
        </p:txBody>
      </p:sp>
      <p:sp>
        <p:nvSpPr>
          <p:cNvPr id="71701" name="Line 24">
            <a:extLst>
              <a:ext uri="{FF2B5EF4-FFF2-40B4-BE49-F238E27FC236}">
                <a16:creationId xmlns:a16="http://schemas.microsoft.com/office/drawing/2014/main" id="{4C9C690C-6825-8D4B-905B-ADA546D3A65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105400" y="5029200"/>
            <a:ext cx="812800" cy="76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2" name="Slide Number Placeholder 1">
            <a:extLst>
              <a:ext uri="{FF2B5EF4-FFF2-40B4-BE49-F238E27FC236}">
                <a16:creationId xmlns:a16="http://schemas.microsoft.com/office/drawing/2014/main" id="{8FF6D825-93E8-7F61-2458-FB1FB1F9F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9A88210-78EB-4E62-8F8A-46EB47C314A3}" type="slidenum">
              <a:rPr lang="en-US" altLang="en-US" sz="1000" smtClean="0"/>
              <a:t>96</a:t>
            </a:fld>
            <a:endParaRPr lang="en-US" altLang="en-US" sz="1000"/>
          </a:p>
        </p:txBody>
      </p:sp>
      <p:sp>
        <p:nvSpPr>
          <p:cNvPr id="71704" name="TextBox 28">
            <a:extLst>
              <a:ext uri="{FF2B5EF4-FFF2-40B4-BE49-F238E27FC236}">
                <a16:creationId xmlns:a16="http://schemas.microsoft.com/office/drawing/2014/main" id="{D714A37D-BC61-CE2F-3DAA-E8D912913E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2</a:t>
            </a: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06AAD38-F0B2-1879-E4E2-83FF661727D3}"/>
              </a:ext>
            </a:extLst>
          </p:cNvPr>
          <p:cNvSpPr txBox="1"/>
          <p:nvPr/>
        </p:nvSpPr>
        <p:spPr>
          <a:xfrm>
            <a:off x="858379" y="3005039"/>
            <a:ext cx="4189412" cy="2677656"/>
          </a:xfrm>
          <a:prstGeom prst="rect">
            <a:avLst/>
          </a:prstGeom>
          <a:solidFill>
            <a:schemeClr val="accent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Woraus bestehen (Pseudo-)Membranen?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Fibrin, Schleim und Entzündungszellen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Wo treten sie am häufigsten auf?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Die Tarsal-Bindehaut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Was ist der wesentliche Unterschied zwischen den beiden?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Wie stark sie an der Augenoberfläche haften</a:t>
            </a:r>
          </a:p>
          <a:p>
            <a:endParaRPr lang="en-US" sz="1400" i="1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Woran erkennt man, um welche Art es sich handelt?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Indem man sie abzieht – </a:t>
            </a:r>
            <a:r>
              <a:rPr lang="en-US" sz="1200" dirty="0">
                <a:solidFill>
                  <a:srgbClr val="0000FF"/>
                </a:solidFill>
              </a:rPr>
              <a:t>wenn das darunterliegende Gewebe blutet, handelte es sich um eine echte Membran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681C22F-6C3D-E475-04BD-43D773271209}"/>
              </a:ext>
            </a:extLst>
          </p:cNvPr>
          <p:cNvSpPr/>
          <p:nvPr/>
        </p:nvSpPr>
        <p:spPr>
          <a:xfrm>
            <a:off x="733989" y="5590237"/>
            <a:ext cx="4438191" cy="643037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A4C0D09-9B48-D844-4ADA-FE9FC1E45FBA}"/>
              </a:ext>
            </a:extLst>
          </p:cNvPr>
          <p:cNvSpPr txBox="1"/>
          <p:nvPr/>
        </p:nvSpPr>
        <p:spPr>
          <a:xfrm>
            <a:off x="419622" y="3267075"/>
            <a:ext cx="6047811" cy="181588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Abgesehen davon, die morbide Neugier des behandelnden Augenarztes zu befriedigen, warum sollten Sie sich die Mühe machen, sie abzuziehen, um es herauszufinden?</a:t>
            </a:r>
          </a:p>
          <a:p>
            <a:r>
              <a:rPr lang="en-US" sz="1200" dirty="0"/>
              <a:t>Weil Pseudomembranen und echte Membranen sehr unterschiedliche Langzeitprognosen mit sich bringen. </a:t>
            </a:r>
            <a:r>
              <a:rPr lang="en-US" sz="1200" dirty="0">
                <a:solidFill>
                  <a:srgbClr val="0000FF"/>
                </a:solidFill>
              </a:rPr>
              <a:t>Echte Membranen können zu einer Vernarbung der Bindehaut führen, </a:t>
            </a: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was wiederum drei klinisch schädliche Folgen haben kann:</a:t>
            </a:r>
          </a:p>
          <a:p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--Bildung eines Symblepharons</a:t>
            </a:r>
          </a:p>
          <a:p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--Ver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lust</a:t>
            </a: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 der Becherzellen der Bindehaut mit daraus resultierendem DES infolge eines Mucinmangels</a:t>
            </a:r>
          </a:p>
          <a:p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--Aqueöser Mangel, wenn die Vernarbung die Tränendrüsenkanäle beeinträchtigt</a:t>
            </a:r>
          </a:p>
        </p:txBody>
      </p:sp>
      <p:sp>
        <p:nvSpPr>
          <p:cNvPr id="29" name="Text Box 17">
            <a:extLst>
              <a:ext uri="{FF2B5EF4-FFF2-40B4-BE49-F238E27FC236}">
                <a16:creationId xmlns:a16="http://schemas.microsoft.com/office/drawing/2014/main" id="{C47AB9C4-BF77-49F5-A03B-A01E896D7A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Übertragung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durch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engen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Kontakt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Augen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oder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Atemwegssekreten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Gegenstände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Schwimmbäder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6206608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AEC0D4-0D70-D037-A4BD-30E7698AF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14DEDA02-AAD4-6E08-BB4F-E402376663E7}"/>
              </a:ext>
            </a:extLst>
          </p:cNvPr>
          <p:cNvSpPr/>
          <p:nvPr/>
        </p:nvSpPr>
        <p:spPr>
          <a:xfrm>
            <a:off x="822325" y="4486275"/>
            <a:ext cx="4273550" cy="22463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3A7FC1DF-C7FB-5454-F832-2359BBB72F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71684" name="Line 3">
            <a:extLst>
              <a:ext uri="{FF2B5EF4-FFF2-40B4-BE49-F238E27FC236}">
                <a16:creationId xmlns:a16="http://schemas.microsoft.com/office/drawing/2014/main" id="{D0EB7BB4-CDFC-DBBB-2E7B-A0CDEE77C37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5" name="Text Box 4">
            <a:extLst>
              <a:ext uri="{FF2B5EF4-FFF2-40B4-BE49-F238E27FC236}">
                <a16:creationId xmlns:a16="http://schemas.microsoft.com/office/drawing/2014/main" id="{A9876A12-32AC-3D53-C2F6-E4898A46D8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Drei Augensyndrome</a:t>
            </a:r>
          </a:p>
        </p:txBody>
      </p:sp>
      <p:sp>
        <p:nvSpPr>
          <p:cNvPr id="71686" name="Line 6">
            <a:extLst>
              <a:ext uri="{FF2B5EF4-FFF2-40B4-BE49-F238E27FC236}">
                <a16:creationId xmlns:a16="http://schemas.microsoft.com/office/drawing/2014/main" id="{FEC1AD9E-2920-A5C6-A1D3-760BEAB31AF4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7" name="Rectangle 7">
            <a:extLst>
              <a:ext uri="{FF2B5EF4-FFF2-40B4-BE49-F238E27FC236}">
                <a16:creationId xmlns:a16="http://schemas.microsoft.com/office/drawing/2014/main" id="{DA43A4AB-FB58-ADBA-515F-79564745E2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88" name="Text Box 8">
            <a:extLst>
              <a:ext uri="{FF2B5EF4-FFF2-40B4-BE49-F238E27FC236}">
                <a16:creationId xmlns:a16="http://schemas.microsoft.com/office/drawing/2014/main" id="{E55A7B55-7D50-2DEF-295F-422B817C13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chemeClr val="bg1">
                    <a:lumMod val="75000"/>
                  </a:schemeClr>
                </a:solidFill>
              </a:rPr>
              <a:t>Follikuläre Konjunktivitis</a:t>
            </a:r>
          </a:p>
        </p:txBody>
      </p:sp>
      <p:sp>
        <p:nvSpPr>
          <p:cNvPr id="71689" name="Text Box 9">
            <a:extLst>
              <a:ext uri="{FF2B5EF4-FFF2-40B4-BE49-F238E27FC236}">
                <a16:creationId xmlns:a16="http://schemas.microsoft.com/office/drawing/2014/main" id="{F779E6A4-33D6-543E-CD0E-6250B0A660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8200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--Leichte, vorübergehende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--Keine ärztliche Behandlung</a:t>
            </a:r>
          </a:p>
        </p:txBody>
      </p:sp>
      <p:sp>
        <p:nvSpPr>
          <p:cNvPr id="71690" name="Rectangle 10">
            <a:extLst>
              <a:ext uri="{FF2B5EF4-FFF2-40B4-BE49-F238E27FC236}">
                <a16:creationId xmlns:a16="http://schemas.microsoft.com/office/drawing/2014/main" id="{082FFFFF-2C2F-3D26-E412-0050ADBB80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91" name="Text Box 11">
            <a:extLst>
              <a:ext uri="{FF2B5EF4-FFF2-40B4-BE49-F238E27FC236}">
                <a16:creationId xmlns:a16="http://schemas.microsoft.com/office/drawing/2014/main" id="{52C7C9ED-0334-D88F-6667-A56A916F6D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Pharyngokonjunktivales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Fieber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(PCF)</a:t>
            </a:r>
          </a:p>
        </p:txBody>
      </p:sp>
      <p:sp>
        <p:nvSpPr>
          <p:cNvPr id="71692" name="Text Box 12">
            <a:extLst>
              <a:ext uri="{FF2B5EF4-FFF2-40B4-BE49-F238E27FC236}">
                <a16:creationId xmlns:a16="http://schemas.microsoft.com/office/drawing/2014/main" id="{F252BFA1-341E-A672-888F-1FC3616F9A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92990" cy="911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--Follikuläre Konjunktivitis 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Fieber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HA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--Ähnlich wie eine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Grippe</a:t>
            </a:r>
          </a:p>
        </p:txBody>
      </p:sp>
      <p:sp>
        <p:nvSpPr>
          <p:cNvPr id="71693" name="Line 13">
            <a:extLst>
              <a:ext uri="{FF2B5EF4-FFF2-40B4-BE49-F238E27FC236}">
                <a16:creationId xmlns:a16="http://schemas.microsoft.com/office/drawing/2014/main" id="{C22F8057-FDA5-CFD1-F972-B30C75D4F6AA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4" name="Rectangle 14">
            <a:extLst>
              <a:ext uri="{FF2B5EF4-FFF2-40B4-BE49-F238E27FC236}">
                <a16:creationId xmlns:a16="http://schemas.microsoft.com/office/drawing/2014/main" id="{838ADE8D-0F9C-1B97-4E1D-9F97102BED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1695" name="Text Box 15">
            <a:extLst>
              <a:ext uri="{FF2B5EF4-FFF2-40B4-BE49-F238E27FC236}">
                <a16:creationId xmlns:a16="http://schemas.microsoft.com/office/drawing/2014/main" id="{C8ADE090-1104-7A31-4356-4706F94F81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Epidemische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Keratokonjunktivitis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71696" name="Text Box 16">
            <a:extLst>
              <a:ext uri="{FF2B5EF4-FFF2-40B4-BE49-F238E27FC236}">
                <a16:creationId xmlns:a16="http://schemas.microsoft.com/office/drawing/2014/main" id="{D1945585-3F45-988F-EC36-07C217D981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3774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--Kann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einer oberen 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Atemwegsinfektion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folgen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--Beteiligung des zweiten Auges innerhalb von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3–7 Tagen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--Stadien: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   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Schwere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   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--Behandlung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--Symptomatische Behandlung: ATs, kühle Kompressen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--Membranen: Abziehen </a:t>
            </a:r>
            <a:r>
              <a:rPr lang="en-US" altLang="en-US" sz="1200" dirty="0" err="1">
                <a:solidFill>
                  <a:srgbClr val="DDDDDD"/>
                </a:solidFill>
              </a:rPr>
              <a:t>alle vier Tage</a:t>
            </a:r>
            <a:r>
              <a:rPr lang="en-US" altLang="en-US" sz="1200" dirty="0">
                <a:solidFill>
                  <a:srgbClr val="DDDDDD"/>
                </a:solidFill>
              </a:rPr>
              <a:t>; +/- Steroide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--SEI: +/- Steroide</a:t>
            </a:r>
          </a:p>
        </p:txBody>
      </p:sp>
      <p:sp>
        <p:nvSpPr>
          <p:cNvPr id="71697" name="Text Box 17">
            <a:extLst>
              <a:ext uri="{FF2B5EF4-FFF2-40B4-BE49-F238E27FC236}">
                <a16:creationId xmlns:a16="http://schemas.microsoft.com/office/drawing/2014/main" id="{A939F78C-2D90-1710-6C7E-6E203CA1AB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 Woche</a:t>
            </a:r>
          </a:p>
        </p:txBody>
      </p:sp>
      <p:sp>
        <p:nvSpPr>
          <p:cNvPr id="71698" name="Line 18">
            <a:extLst>
              <a:ext uri="{FF2B5EF4-FFF2-40B4-BE49-F238E27FC236}">
                <a16:creationId xmlns:a16="http://schemas.microsoft.com/office/drawing/2014/main" id="{B6CC1DD6-4AF8-3031-9A4A-BD0403027BA0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00" name="Text Box 23">
            <a:extLst>
              <a:ext uri="{FF2B5EF4-FFF2-40B4-BE49-F238E27FC236}">
                <a16:creationId xmlns:a16="http://schemas.microsoft.com/office/drawing/2014/main" id="{E9F89598-D165-C39A-2487-10DE75F92A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4486275"/>
            <a:ext cx="4273550" cy="22463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Worüber klagen die Patienten in diesem Stadium?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Tränenfluss, Fremdkörpergefühl, Lichtempfindlichkeit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Die Spaltlampenuntersuchung des vorderen Augenabschnitts zeigt…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…punktförmige epitheliale Keratopathie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…Subkonjunktivales Häm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…Bindehautmembranen oder Pseudomembranen</a:t>
            </a:r>
            <a:endParaRPr lang="en-US" altLang="en-US" sz="1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FFFF00"/>
                </a:solidFill>
              </a:rPr>
              <a:t>Welches </a:t>
            </a:r>
            <a:r>
              <a:rPr lang="en-US" altLang="en-US" sz="1200" i="1" dirty="0" err="1">
                <a:solidFill>
                  <a:srgbClr val="FFFF00"/>
                </a:solidFill>
              </a:rPr>
              <a:t>nicht-okulare </a:t>
            </a:r>
            <a:r>
              <a:rPr lang="en-US" altLang="en-US" sz="1200" i="1" dirty="0">
                <a:solidFill>
                  <a:srgbClr val="FFFF00"/>
                </a:solidFill>
              </a:rPr>
              <a:t>Symptom könnte auftreten?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FF00"/>
                </a:solidFill>
              </a:rPr>
              <a:t>Preaurikuläre Lymphadenopathie</a:t>
            </a:r>
          </a:p>
        </p:txBody>
      </p:sp>
      <p:sp>
        <p:nvSpPr>
          <p:cNvPr id="71701" name="Line 24">
            <a:extLst>
              <a:ext uri="{FF2B5EF4-FFF2-40B4-BE49-F238E27FC236}">
                <a16:creationId xmlns:a16="http://schemas.microsoft.com/office/drawing/2014/main" id="{F249F3F0-91E8-DB71-0092-692104C4D9E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105400" y="5029200"/>
            <a:ext cx="812800" cy="76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2" name="Slide Number Placeholder 1">
            <a:extLst>
              <a:ext uri="{FF2B5EF4-FFF2-40B4-BE49-F238E27FC236}">
                <a16:creationId xmlns:a16="http://schemas.microsoft.com/office/drawing/2014/main" id="{656686C8-AC44-C467-979E-46F52FAE4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9A88210-78EB-4E62-8F8A-46EB47C314A3}" type="slidenum">
              <a:rPr lang="en-US" altLang="en-US" sz="1000" smtClean="0"/>
              <a:t>97</a:t>
            </a:fld>
            <a:endParaRPr lang="en-US" altLang="en-US" sz="1000"/>
          </a:p>
        </p:txBody>
      </p:sp>
      <p:sp>
        <p:nvSpPr>
          <p:cNvPr id="71704" name="TextBox 28">
            <a:extLst>
              <a:ext uri="{FF2B5EF4-FFF2-40B4-BE49-F238E27FC236}">
                <a16:creationId xmlns:a16="http://schemas.microsoft.com/office/drawing/2014/main" id="{F5E82BEA-CFDF-F4EF-F350-7EB9D9C006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2</a:t>
            </a: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E465B1D-9FCA-4FC2-44A1-5968C2E97E91}"/>
              </a:ext>
            </a:extLst>
          </p:cNvPr>
          <p:cNvSpPr txBox="1"/>
          <p:nvPr/>
        </p:nvSpPr>
        <p:spPr>
          <a:xfrm>
            <a:off x="858379" y="3005039"/>
            <a:ext cx="4189412" cy="2677656"/>
          </a:xfrm>
          <a:prstGeom prst="rect">
            <a:avLst/>
          </a:prstGeom>
          <a:solidFill>
            <a:schemeClr val="accent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Woraus bestehen (Pseudo-)Membranen?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Fibrin, Schleim und Entzündungszellen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Wo treten sie am häufigsten auf?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Die Tarsal-Konj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Was ist der wesentliche Unterschied zwischen den beiden?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Wie stark sie an der Augenoberfläche haften</a:t>
            </a:r>
          </a:p>
          <a:p>
            <a:endParaRPr lang="en-US" sz="1400" i="1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Woran erkennt man, um welche Art es sich handelt?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Indem man sie abzieht – </a:t>
            </a:r>
            <a:r>
              <a:rPr lang="en-US" sz="1200" dirty="0">
                <a:solidFill>
                  <a:srgbClr val="0000FF"/>
                </a:solidFill>
              </a:rPr>
              <a:t>wenn das darunterliegende Gewebe blutet, handelte es sich um eine echte Membran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EC11FB0-77F4-7780-F1FA-02654617E4F9}"/>
              </a:ext>
            </a:extLst>
          </p:cNvPr>
          <p:cNvSpPr/>
          <p:nvPr/>
        </p:nvSpPr>
        <p:spPr>
          <a:xfrm>
            <a:off x="733989" y="5590237"/>
            <a:ext cx="4438191" cy="643037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AE45B1A-6201-A50C-7015-8305C8E31C9C}"/>
              </a:ext>
            </a:extLst>
          </p:cNvPr>
          <p:cNvSpPr txBox="1"/>
          <p:nvPr/>
        </p:nvSpPr>
        <p:spPr>
          <a:xfrm>
            <a:off x="419622" y="3267075"/>
            <a:ext cx="6047811" cy="181588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Abgesehen davon, die morbide Neugier des behandelnden Augenarztes zu befriedigen, warum sollten Sie sich die Mühe machen, sie abzuziehen, um es herauszufinden?</a:t>
            </a:r>
          </a:p>
          <a:p>
            <a:r>
              <a:rPr lang="en-US" sz="1200" dirty="0"/>
              <a:t>Weil Pseudomembranen und echte Membranen sehr unterschiedliche Langzeitprognosen mit sich bringen. </a:t>
            </a:r>
            <a:r>
              <a:rPr lang="en-US" sz="1200" dirty="0">
                <a:solidFill>
                  <a:srgbClr val="0000FF"/>
                </a:solidFill>
              </a:rPr>
              <a:t>Echte Membranen können zu einer Vernarbung der Bindehaut führen, </a:t>
            </a:r>
            <a:r>
              <a:rPr lang="en-US" sz="1200" dirty="0"/>
              <a:t>was wiederum drei klinisch schädliche Folgen haben kann:</a:t>
            </a:r>
          </a:p>
          <a:p>
            <a:r>
              <a:rPr lang="en-US" sz="1200" dirty="0"/>
              <a:t>--</a:t>
            </a:r>
            <a:r>
              <a:rPr lang="en-US" sz="1200" b="1" i="1" dirty="0"/>
              <a:t>?</a:t>
            </a:r>
          </a:p>
          <a:p>
            <a:r>
              <a:rPr lang="en-US" sz="1200" dirty="0"/>
              <a:t>--</a:t>
            </a:r>
            <a:r>
              <a:rPr lang="en-US" sz="1200" b="1" i="1" dirty="0"/>
              <a:t>?</a:t>
            </a:r>
            <a:endParaRPr lang="en-US" sz="1400" b="1" i="1" dirty="0">
              <a:solidFill>
                <a:srgbClr val="0000FF"/>
              </a:solidFill>
            </a:endParaRPr>
          </a:p>
          <a:p>
            <a:r>
              <a:rPr lang="en-US" sz="1200" dirty="0"/>
              <a:t>--</a:t>
            </a:r>
            <a:r>
              <a:rPr lang="en-US" sz="1200" b="1" i="1" dirty="0"/>
              <a:t>?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28" name="Text Box 17">
            <a:extLst>
              <a:ext uri="{FF2B5EF4-FFF2-40B4-BE49-F238E27FC236}">
                <a16:creationId xmlns:a16="http://schemas.microsoft.com/office/drawing/2014/main" id="{C8A5AB38-A34E-4CCD-AFBE-EC3A983E2D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Übertragung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durch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engen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Kontakt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Augen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oder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Atemwegssekreten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Gegenstände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Schwimmbäder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9544763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889FD0-C2FE-E0B2-AEE5-A292C6037B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7FDEE469-BDDB-8B25-3827-E6A15A1A6601}"/>
              </a:ext>
            </a:extLst>
          </p:cNvPr>
          <p:cNvSpPr/>
          <p:nvPr/>
        </p:nvSpPr>
        <p:spPr>
          <a:xfrm>
            <a:off x="822325" y="4486275"/>
            <a:ext cx="4273550" cy="22463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81D3BB32-C911-35B8-52EE-1135E7736E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71684" name="Line 3">
            <a:extLst>
              <a:ext uri="{FF2B5EF4-FFF2-40B4-BE49-F238E27FC236}">
                <a16:creationId xmlns:a16="http://schemas.microsoft.com/office/drawing/2014/main" id="{7198C166-EBD3-F4D7-8025-A50A67BF168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5" name="Text Box 4">
            <a:extLst>
              <a:ext uri="{FF2B5EF4-FFF2-40B4-BE49-F238E27FC236}">
                <a16:creationId xmlns:a16="http://schemas.microsoft.com/office/drawing/2014/main" id="{C5F61DDF-B9A5-2492-ECF2-DEC8152B48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Drei Augensyndrome</a:t>
            </a:r>
          </a:p>
        </p:txBody>
      </p:sp>
      <p:sp>
        <p:nvSpPr>
          <p:cNvPr id="71686" name="Line 6">
            <a:extLst>
              <a:ext uri="{FF2B5EF4-FFF2-40B4-BE49-F238E27FC236}">
                <a16:creationId xmlns:a16="http://schemas.microsoft.com/office/drawing/2014/main" id="{BEA40390-6DE5-3520-5771-48C16C5ABE96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7" name="Rectangle 7">
            <a:extLst>
              <a:ext uri="{FF2B5EF4-FFF2-40B4-BE49-F238E27FC236}">
                <a16:creationId xmlns:a16="http://schemas.microsoft.com/office/drawing/2014/main" id="{9E035F2A-C727-A960-781D-FF414A335F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88" name="Text Box 8">
            <a:extLst>
              <a:ext uri="{FF2B5EF4-FFF2-40B4-BE49-F238E27FC236}">
                <a16:creationId xmlns:a16="http://schemas.microsoft.com/office/drawing/2014/main" id="{DF3B1EC7-F9B1-C5CA-D93B-DA0CA64FFD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chemeClr val="bg1">
                    <a:lumMod val="75000"/>
                  </a:schemeClr>
                </a:solidFill>
              </a:rPr>
              <a:t>Follikuläre Konjunktivitis</a:t>
            </a:r>
          </a:p>
        </p:txBody>
      </p:sp>
      <p:sp>
        <p:nvSpPr>
          <p:cNvPr id="71689" name="Text Box 9">
            <a:extLst>
              <a:ext uri="{FF2B5EF4-FFF2-40B4-BE49-F238E27FC236}">
                <a16:creationId xmlns:a16="http://schemas.microsoft.com/office/drawing/2014/main" id="{5F650F5F-6FBC-4A65-1444-C05F3A731F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8200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--Leichte, vorübergehende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--Keine ärztliche Behandlung</a:t>
            </a:r>
          </a:p>
        </p:txBody>
      </p:sp>
      <p:sp>
        <p:nvSpPr>
          <p:cNvPr id="71690" name="Rectangle 10">
            <a:extLst>
              <a:ext uri="{FF2B5EF4-FFF2-40B4-BE49-F238E27FC236}">
                <a16:creationId xmlns:a16="http://schemas.microsoft.com/office/drawing/2014/main" id="{656596AB-68B9-E82B-3E92-FBC8B604D1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91" name="Text Box 11">
            <a:extLst>
              <a:ext uri="{FF2B5EF4-FFF2-40B4-BE49-F238E27FC236}">
                <a16:creationId xmlns:a16="http://schemas.microsoft.com/office/drawing/2014/main" id="{5811A571-802F-017E-9867-67D73EE9E6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Pharyngokonjunktivales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Fieber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(PCF)</a:t>
            </a:r>
          </a:p>
        </p:txBody>
      </p:sp>
      <p:sp>
        <p:nvSpPr>
          <p:cNvPr id="71692" name="Text Box 12">
            <a:extLst>
              <a:ext uri="{FF2B5EF4-FFF2-40B4-BE49-F238E27FC236}">
                <a16:creationId xmlns:a16="http://schemas.microsoft.com/office/drawing/2014/main" id="{7D70586D-6DFC-BE86-841E-BFDA4DF12D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92990" cy="911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--Follikuläre Konjunktivitis 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Fieber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HA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--Ähnlich wie eine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Grippe</a:t>
            </a:r>
          </a:p>
        </p:txBody>
      </p:sp>
      <p:sp>
        <p:nvSpPr>
          <p:cNvPr id="71693" name="Line 13">
            <a:extLst>
              <a:ext uri="{FF2B5EF4-FFF2-40B4-BE49-F238E27FC236}">
                <a16:creationId xmlns:a16="http://schemas.microsoft.com/office/drawing/2014/main" id="{C7F95393-B3BD-7270-3F62-FC2DF7066C14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4" name="Rectangle 14">
            <a:extLst>
              <a:ext uri="{FF2B5EF4-FFF2-40B4-BE49-F238E27FC236}">
                <a16:creationId xmlns:a16="http://schemas.microsoft.com/office/drawing/2014/main" id="{EEB56A2B-629B-59D2-1AC8-4653AA3010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1695" name="Text Box 15">
            <a:extLst>
              <a:ext uri="{FF2B5EF4-FFF2-40B4-BE49-F238E27FC236}">
                <a16:creationId xmlns:a16="http://schemas.microsoft.com/office/drawing/2014/main" id="{43D26069-CE72-3A3B-4877-FE8AB09C5F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Epidemische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Keratokonjunktivitis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71696" name="Text Box 16">
            <a:extLst>
              <a:ext uri="{FF2B5EF4-FFF2-40B4-BE49-F238E27FC236}">
                <a16:creationId xmlns:a16="http://schemas.microsoft.com/office/drawing/2014/main" id="{CFC6D3EC-51CE-2994-E4AD-ABD35130EB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3774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--Kann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einer oberen 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Atemwegsinfektion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folgen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--Beteiligung des zweiten Auges innerhalb von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3–7 Tagen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--Stadien: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   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Schwere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   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--Behandlung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--Symptomatische Behandlung: ATs, kühle Kompressen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--Membranen: Abziehen </a:t>
            </a:r>
            <a:r>
              <a:rPr lang="en-US" altLang="en-US" sz="1200" dirty="0" err="1">
                <a:solidFill>
                  <a:srgbClr val="DDDDDD"/>
                </a:solidFill>
              </a:rPr>
              <a:t>alle vier Tage</a:t>
            </a:r>
            <a:r>
              <a:rPr lang="en-US" altLang="en-US" sz="1200" dirty="0">
                <a:solidFill>
                  <a:srgbClr val="DDDDDD"/>
                </a:solidFill>
              </a:rPr>
              <a:t>; +/- Steroide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--SEI: +/- Steroide</a:t>
            </a:r>
          </a:p>
        </p:txBody>
      </p:sp>
      <p:sp>
        <p:nvSpPr>
          <p:cNvPr id="71697" name="Text Box 17">
            <a:extLst>
              <a:ext uri="{FF2B5EF4-FFF2-40B4-BE49-F238E27FC236}">
                <a16:creationId xmlns:a16="http://schemas.microsoft.com/office/drawing/2014/main" id="{8451B096-C77E-6231-0C95-539595BC9C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 Woche</a:t>
            </a:r>
          </a:p>
        </p:txBody>
      </p:sp>
      <p:sp>
        <p:nvSpPr>
          <p:cNvPr id="71698" name="Line 18">
            <a:extLst>
              <a:ext uri="{FF2B5EF4-FFF2-40B4-BE49-F238E27FC236}">
                <a16:creationId xmlns:a16="http://schemas.microsoft.com/office/drawing/2014/main" id="{A5DB238B-FDBA-F2F5-C052-C93829AAF107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00" name="Text Box 23">
            <a:extLst>
              <a:ext uri="{FF2B5EF4-FFF2-40B4-BE49-F238E27FC236}">
                <a16:creationId xmlns:a16="http://schemas.microsoft.com/office/drawing/2014/main" id="{620A171C-759D-7F3C-F08D-B4119A2DAB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4486275"/>
            <a:ext cx="4273550" cy="22463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Worüber klagen die Patienten in diesem Stadium?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Tränenfluss, Fremdkörpergefühl, Lichtempfindlichkeit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Die Spaltlampenuntersuchung des vorderen Augenabschnitts zeigt…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…punktförmige epitheliale Keratopathie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…Subkonjunktivales Häm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…Bindehautmembranen oder Pseudomembranen</a:t>
            </a:r>
            <a:endParaRPr lang="en-US" altLang="en-US" sz="1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FFFF00"/>
                </a:solidFill>
              </a:rPr>
              <a:t>Welches </a:t>
            </a:r>
            <a:r>
              <a:rPr lang="en-US" altLang="en-US" sz="1200" i="1" dirty="0" err="1">
                <a:solidFill>
                  <a:srgbClr val="FFFF00"/>
                </a:solidFill>
              </a:rPr>
              <a:t>nicht-okulare </a:t>
            </a:r>
            <a:r>
              <a:rPr lang="en-US" altLang="en-US" sz="1200" i="1" dirty="0">
                <a:solidFill>
                  <a:srgbClr val="FFFF00"/>
                </a:solidFill>
              </a:rPr>
              <a:t>Symptom könnte auftreten?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FF00"/>
                </a:solidFill>
              </a:rPr>
              <a:t>Preaurikuläre Lymphadenopathie</a:t>
            </a:r>
          </a:p>
        </p:txBody>
      </p:sp>
      <p:sp>
        <p:nvSpPr>
          <p:cNvPr id="71701" name="Line 24">
            <a:extLst>
              <a:ext uri="{FF2B5EF4-FFF2-40B4-BE49-F238E27FC236}">
                <a16:creationId xmlns:a16="http://schemas.microsoft.com/office/drawing/2014/main" id="{65CE571D-D163-7D62-1470-07AAD7CFAAA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105400" y="5029200"/>
            <a:ext cx="812800" cy="76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2" name="Slide Number Placeholder 1">
            <a:extLst>
              <a:ext uri="{FF2B5EF4-FFF2-40B4-BE49-F238E27FC236}">
                <a16:creationId xmlns:a16="http://schemas.microsoft.com/office/drawing/2014/main" id="{21D31B02-3C2B-0776-1B6F-8EA12CB7E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9A88210-78EB-4E62-8F8A-46EB47C314A3}" type="slidenum">
              <a:rPr lang="en-US" altLang="en-US" sz="1000" smtClean="0"/>
              <a:t>98</a:t>
            </a:fld>
            <a:endParaRPr lang="en-US" altLang="en-US" sz="1000"/>
          </a:p>
        </p:txBody>
      </p:sp>
      <p:sp>
        <p:nvSpPr>
          <p:cNvPr id="71703" name="TextBox 27">
            <a:extLst>
              <a:ext uri="{FF2B5EF4-FFF2-40B4-BE49-F238E27FC236}">
                <a16:creationId xmlns:a16="http://schemas.microsoft.com/office/drawing/2014/main" id="{D009DE82-1847-1A0B-9A0C-808B6C3540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</a:t>
            </a:r>
            <a:r>
              <a:rPr lang="en-US" altLang="en-US" sz="1200" baseline="30000">
                <a:solidFill>
                  <a:schemeClr val="bg1">
                    <a:lumMod val="75000"/>
                  </a:schemeClr>
                </a:solidFill>
              </a:rPr>
              <a:t>st</a:t>
            </a: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4" name="TextBox 28">
            <a:extLst>
              <a:ext uri="{FF2B5EF4-FFF2-40B4-BE49-F238E27FC236}">
                <a16:creationId xmlns:a16="http://schemas.microsoft.com/office/drawing/2014/main" id="{2667EBA3-46CD-0197-9115-A428DDB4D7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2</a:t>
            </a: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FFB9C24-A470-7BF7-F80D-3E6F7D7191ED}"/>
              </a:ext>
            </a:extLst>
          </p:cNvPr>
          <p:cNvSpPr txBox="1"/>
          <p:nvPr/>
        </p:nvSpPr>
        <p:spPr>
          <a:xfrm>
            <a:off x="858379" y="3005039"/>
            <a:ext cx="4189412" cy="2677656"/>
          </a:xfrm>
          <a:prstGeom prst="rect">
            <a:avLst/>
          </a:prstGeom>
          <a:solidFill>
            <a:schemeClr val="accent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Woraus bestehen (Pseudo-)Membranen?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Fibrin, Schleim und Entzündungszellen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Wo sind sie am ehesten anzutreffen?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Das Tarsalgelenk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Was ist der wesentliche Unterschied zwischen den beiden?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Wie stark sie an der Augenoberfläche haften</a:t>
            </a:r>
          </a:p>
          <a:p>
            <a:endParaRPr lang="en-US" sz="1400" i="1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Woran erkennt man, um welche Art es sich handelt?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Indem man sie abzieht – </a:t>
            </a:r>
            <a:r>
              <a:rPr lang="en-US" sz="1200" dirty="0">
                <a:solidFill>
                  <a:srgbClr val="0000FF"/>
                </a:solidFill>
              </a:rPr>
              <a:t>wenn das darunterliegende Gewebe blutet, handelte es sich um eine echte Membran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16EAEB7-E137-6024-02A8-50058DD2365A}"/>
              </a:ext>
            </a:extLst>
          </p:cNvPr>
          <p:cNvSpPr/>
          <p:nvPr/>
        </p:nvSpPr>
        <p:spPr>
          <a:xfrm>
            <a:off x="733989" y="5590237"/>
            <a:ext cx="4438191" cy="643037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35DAA18-C649-9377-6B2D-30954A419D9E}"/>
              </a:ext>
            </a:extLst>
          </p:cNvPr>
          <p:cNvSpPr txBox="1"/>
          <p:nvPr/>
        </p:nvSpPr>
        <p:spPr>
          <a:xfrm>
            <a:off x="419622" y="3267075"/>
            <a:ext cx="6047811" cy="181588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Abgesehen davon, die morbide Neugier des behandelnden Augenarztes zu befriedigen, warum sollten Sie sich die Mühe machen, sie abzuziehen, um es herauszufinden?</a:t>
            </a:r>
          </a:p>
          <a:p>
            <a:r>
              <a:rPr lang="en-US" sz="1200" dirty="0"/>
              <a:t>Weil Pseudomembranen und echte Membranen sehr unterschiedliche Langzeitprognosen mit sich bringen. </a:t>
            </a:r>
            <a:r>
              <a:rPr lang="en-US" sz="1200" dirty="0">
                <a:solidFill>
                  <a:srgbClr val="0000FF"/>
                </a:solidFill>
              </a:rPr>
              <a:t>Echte Membranen können zu einer Vernarbung der Bindehaut führen, </a:t>
            </a:r>
            <a:r>
              <a:rPr lang="en-US" sz="1200" dirty="0"/>
              <a:t>was wiederum drei klinisch schädliche Folgen haben kann:</a:t>
            </a:r>
          </a:p>
          <a:p>
            <a:r>
              <a:rPr lang="en-US" sz="1200" dirty="0"/>
              <a:t>--Symblepharonbildung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sz="1200" b="1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sz="1200" b="1" i="1" dirty="0">
                <a:solidFill>
                  <a:schemeClr val="bg1">
                    <a:lumMod val="65000"/>
                  </a:schemeClr>
                </a:solidFill>
              </a:rPr>
              <a:t>?</a:t>
            </a:r>
            <a:endParaRPr lang="en-US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8ED0462-570A-6490-E287-EBB4501078A2}"/>
              </a:ext>
            </a:extLst>
          </p:cNvPr>
          <p:cNvSpPr/>
          <p:nvPr/>
        </p:nvSpPr>
        <p:spPr>
          <a:xfrm>
            <a:off x="526626" y="4197984"/>
            <a:ext cx="1530773" cy="228600"/>
          </a:xfrm>
          <a:prstGeom prst="rect">
            <a:avLst/>
          </a:prstGeom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700"/>
              </a:lnSpc>
            </a:pPr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30" name="Text Box 17">
            <a:extLst>
              <a:ext uri="{FF2B5EF4-FFF2-40B4-BE49-F238E27FC236}">
                <a16:creationId xmlns:a16="http://schemas.microsoft.com/office/drawing/2014/main" id="{9F78CEA1-1A56-4C40-8AAE-7803E07331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Übertragung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durch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engen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Kontakt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Augen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oder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Atemwegssekreten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Gegenstände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Schwimmbäder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955828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B64BA9-C047-5843-D9D3-77AECEB185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104E4EEE-7346-4266-2778-E35C8D39D72B}"/>
              </a:ext>
            </a:extLst>
          </p:cNvPr>
          <p:cNvSpPr/>
          <p:nvPr/>
        </p:nvSpPr>
        <p:spPr>
          <a:xfrm>
            <a:off x="822325" y="4486275"/>
            <a:ext cx="4273550" cy="22463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311109B8-141F-0BB8-B883-D73C97E812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609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Adenovirale Konjunktivitis</a:t>
            </a:r>
            <a:endParaRPr lang="en-US" altLang="en-US" sz="3200" b="0" dirty="0"/>
          </a:p>
        </p:txBody>
      </p:sp>
      <p:sp>
        <p:nvSpPr>
          <p:cNvPr id="71684" name="Line 3">
            <a:extLst>
              <a:ext uri="{FF2B5EF4-FFF2-40B4-BE49-F238E27FC236}">
                <a16:creationId xmlns:a16="http://schemas.microsoft.com/office/drawing/2014/main" id="{E0DE16A7-CF58-9C15-A7B4-9B6555323CF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209800"/>
            <a:ext cx="2743200" cy="6096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5" name="Text Box 4">
            <a:extLst>
              <a:ext uri="{FF2B5EF4-FFF2-40B4-BE49-F238E27FC236}">
                <a16:creationId xmlns:a16="http://schemas.microsoft.com/office/drawing/2014/main" id="{2DD5F04E-E3A2-EB20-E7A7-E9306A503B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676400"/>
            <a:ext cx="3482975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Drei Augensyndrome</a:t>
            </a:r>
          </a:p>
        </p:txBody>
      </p:sp>
      <p:sp>
        <p:nvSpPr>
          <p:cNvPr id="71686" name="Line 6">
            <a:extLst>
              <a:ext uri="{FF2B5EF4-FFF2-40B4-BE49-F238E27FC236}">
                <a16:creationId xmlns:a16="http://schemas.microsoft.com/office/drawing/2014/main" id="{AB4EFF85-77BA-ED35-8880-459FFEF91404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914400"/>
            <a:ext cx="0" cy="685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7" name="Rectangle 7">
            <a:extLst>
              <a:ext uri="{FF2B5EF4-FFF2-40B4-BE49-F238E27FC236}">
                <a16:creationId xmlns:a16="http://schemas.microsoft.com/office/drawing/2014/main" id="{379F0382-2FBD-CAA2-0BA9-8D6DB90798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2590800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88" name="Text Box 8">
            <a:extLst>
              <a:ext uri="{FF2B5EF4-FFF2-40B4-BE49-F238E27FC236}">
                <a16:creationId xmlns:a16="http://schemas.microsoft.com/office/drawing/2014/main" id="{72DCE63C-5588-1D05-07BE-915B8329F1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chemeClr val="bg1">
                    <a:lumMod val="75000"/>
                  </a:schemeClr>
                </a:solidFill>
              </a:rPr>
              <a:t>Follikuläre Konjunktivitis</a:t>
            </a:r>
          </a:p>
        </p:txBody>
      </p:sp>
      <p:sp>
        <p:nvSpPr>
          <p:cNvPr id="71689" name="Text Box 9">
            <a:extLst>
              <a:ext uri="{FF2B5EF4-FFF2-40B4-BE49-F238E27FC236}">
                <a16:creationId xmlns:a16="http://schemas.microsoft.com/office/drawing/2014/main" id="{3BF9905B-06DF-BE49-03C7-CD216D16D6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40113"/>
            <a:ext cx="218200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--Leichte, vorübergehende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Erkrankung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--Keine ärztliche Behandlung</a:t>
            </a:r>
          </a:p>
        </p:txBody>
      </p:sp>
      <p:sp>
        <p:nvSpPr>
          <p:cNvPr id="71690" name="Rectangle 10">
            <a:extLst>
              <a:ext uri="{FF2B5EF4-FFF2-40B4-BE49-F238E27FC236}">
                <a16:creationId xmlns:a16="http://schemas.microsoft.com/office/drawing/2014/main" id="{4391F5E2-0D5A-1BF9-45EC-A28C867F8F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67000"/>
            <a:ext cx="2590800" cy="167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691" name="Text Box 11">
            <a:extLst>
              <a:ext uri="{FF2B5EF4-FFF2-40B4-BE49-F238E27FC236}">
                <a16:creationId xmlns:a16="http://schemas.microsoft.com/office/drawing/2014/main" id="{BB2E27D4-A592-F0AF-CE49-1A84DAE01E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3" y="27670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Pharyngokonjunktivales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Fieber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(PCF)</a:t>
            </a:r>
          </a:p>
        </p:txBody>
      </p:sp>
      <p:sp>
        <p:nvSpPr>
          <p:cNvPr id="71692" name="Text Box 12">
            <a:extLst>
              <a:ext uri="{FF2B5EF4-FFF2-40B4-BE49-F238E27FC236}">
                <a16:creationId xmlns:a16="http://schemas.microsoft.com/office/drawing/2014/main" id="{EC53C596-9D85-E878-98A7-66B3E22B13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3429000"/>
            <a:ext cx="2492990" cy="911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 3, 7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--Follikuläre Konjunktivitis 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Fieber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HA </a:t>
            </a: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+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Pharyngitis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--Ähnlich wie eine </a:t>
            </a: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Grippe</a:t>
            </a:r>
          </a:p>
        </p:txBody>
      </p:sp>
      <p:sp>
        <p:nvSpPr>
          <p:cNvPr id="71693" name="Line 13">
            <a:extLst>
              <a:ext uri="{FF2B5EF4-FFF2-40B4-BE49-F238E27FC236}">
                <a16:creationId xmlns:a16="http://schemas.microsoft.com/office/drawing/2014/main" id="{832843D4-57F8-C8A3-5A4A-9E461FEB0B07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0" cy="5334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4" name="Rectangle 14">
            <a:extLst>
              <a:ext uri="{FF2B5EF4-FFF2-40B4-BE49-F238E27FC236}">
                <a16:creationId xmlns:a16="http://schemas.microsoft.com/office/drawing/2014/main" id="{33CEE4E5-B5CE-8E14-9206-D84818FF4B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667000"/>
            <a:ext cx="3200400" cy="419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1695" name="Text Box 15">
            <a:extLst>
              <a:ext uri="{FF2B5EF4-FFF2-40B4-BE49-F238E27FC236}">
                <a16:creationId xmlns:a16="http://schemas.microsoft.com/office/drawing/2014/main" id="{045603B7-5473-B8E9-DF42-3ADA358230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7527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Epidemische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Keratokonjunktivitis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71696" name="Text Box 16">
            <a:extLst>
              <a:ext uri="{FF2B5EF4-FFF2-40B4-BE49-F238E27FC236}">
                <a16:creationId xmlns:a16="http://schemas.microsoft.com/office/drawing/2014/main" id="{4E766ECA-B03F-7323-0C78-A714D659AB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11538"/>
            <a:ext cx="3090863" cy="3774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--Serotypen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8, 19, 37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Kann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einer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oberen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Atemwegsinfektion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(</a:t>
            </a:r>
            <a:r>
              <a:rPr lang="en-US" altLang="en-US" sz="1200" b="1" dirty="0" err="1">
                <a:solidFill>
                  <a:schemeClr val="bg1">
                    <a:lumMod val="75000"/>
                  </a:schemeClr>
                </a:solidFill>
              </a:rPr>
              <a:t>folgen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--Beteiligung des zweiten Auges innerhalb von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3–7 Tagen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--Stadien: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    URTI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   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Schwere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   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--Behandlung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--Symptomatische Behandlung: ATs, kühle Kompressen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--Membranen: Ablösen </a:t>
            </a:r>
            <a:r>
              <a:rPr lang="en-US" altLang="en-US" sz="1200" dirty="0" err="1">
                <a:solidFill>
                  <a:srgbClr val="DDDDDD"/>
                </a:solidFill>
              </a:rPr>
              <a:t>alle vier Tage</a:t>
            </a:r>
            <a:r>
              <a:rPr lang="en-US" altLang="en-US" sz="1200" dirty="0">
                <a:solidFill>
                  <a:srgbClr val="DDDDDD"/>
                </a:solidFill>
              </a:rPr>
              <a:t>; +/- Steroide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DDDDDD"/>
                </a:solidFill>
              </a:rPr>
              <a:t>  --SEI: +/- Steroide</a:t>
            </a:r>
          </a:p>
        </p:txBody>
      </p:sp>
      <p:sp>
        <p:nvSpPr>
          <p:cNvPr id="71697" name="Text Box 17">
            <a:extLst>
              <a:ext uri="{FF2B5EF4-FFF2-40B4-BE49-F238E27FC236}">
                <a16:creationId xmlns:a16="http://schemas.microsoft.com/office/drawing/2014/main" id="{DADD0ED8-E4BB-C60B-07EF-29A1333818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0" y="4572000"/>
            <a:ext cx="584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 Woche</a:t>
            </a:r>
          </a:p>
        </p:txBody>
      </p:sp>
      <p:sp>
        <p:nvSpPr>
          <p:cNvPr id="71698" name="Line 18">
            <a:extLst>
              <a:ext uri="{FF2B5EF4-FFF2-40B4-BE49-F238E27FC236}">
                <a16:creationId xmlns:a16="http://schemas.microsoft.com/office/drawing/2014/main" id="{81A2974C-22BF-906C-6FA2-02EBC637B1A5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209800"/>
            <a:ext cx="3048000" cy="457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00" name="Text Box 23">
            <a:extLst>
              <a:ext uri="{FF2B5EF4-FFF2-40B4-BE49-F238E27FC236}">
                <a16:creationId xmlns:a16="http://schemas.microsoft.com/office/drawing/2014/main" id="{A7D7AC18-68B0-7DAD-16D4-749071EBF2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4486275"/>
            <a:ext cx="4273550" cy="22463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Worüber klagen die Patienten in diesem Stadium?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Tränenfluss, Fremdkörpergefühl, Lichtempfindlichkeit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Die Spaltlampenuntersuchung des vorderen Augenabschnitts zeigt…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…punktförmige epitheliale Keratopathie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…Subkonjunktivales Häm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…Bindehautmembranen oder Pseudomembranen</a:t>
            </a:r>
            <a:endParaRPr lang="en-US" altLang="en-US" sz="1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FFFF00"/>
                </a:solidFill>
              </a:rPr>
              <a:t>Welches </a:t>
            </a:r>
            <a:r>
              <a:rPr lang="en-US" altLang="en-US" sz="1200" i="1" dirty="0" err="1">
                <a:solidFill>
                  <a:srgbClr val="FFFF00"/>
                </a:solidFill>
              </a:rPr>
              <a:t>nicht-okulare </a:t>
            </a:r>
            <a:r>
              <a:rPr lang="en-US" altLang="en-US" sz="1200" i="1" dirty="0">
                <a:solidFill>
                  <a:srgbClr val="FFFF00"/>
                </a:solidFill>
              </a:rPr>
              <a:t>Symptom könnte auftreten?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FF00"/>
                </a:solidFill>
              </a:rPr>
              <a:t>Preaurikuläre Lymphadenopathie</a:t>
            </a:r>
          </a:p>
        </p:txBody>
      </p:sp>
      <p:sp>
        <p:nvSpPr>
          <p:cNvPr id="71701" name="Line 24">
            <a:extLst>
              <a:ext uri="{FF2B5EF4-FFF2-40B4-BE49-F238E27FC236}">
                <a16:creationId xmlns:a16="http://schemas.microsoft.com/office/drawing/2014/main" id="{DC21C75B-43CF-F5EA-81A2-AF1C1F5E69C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105400" y="5029200"/>
            <a:ext cx="812800" cy="76200"/>
          </a:xfrm>
          <a:prstGeom prst="line">
            <a:avLst/>
          </a:prstGeom>
          <a:noFill/>
          <a:ln w="285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2" name="Slide Number Placeholder 1">
            <a:extLst>
              <a:ext uri="{FF2B5EF4-FFF2-40B4-BE49-F238E27FC236}">
                <a16:creationId xmlns:a16="http://schemas.microsoft.com/office/drawing/2014/main" id="{3ED58B27-A202-E5B6-CEE7-4B7C56DA6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9A88210-78EB-4E62-8F8A-46EB47C314A3}" type="slidenum">
              <a:rPr lang="en-US" altLang="en-US" sz="1000" smtClean="0"/>
              <a:t>99</a:t>
            </a:fld>
            <a:endParaRPr lang="en-US" altLang="en-US" sz="1000"/>
          </a:p>
        </p:txBody>
      </p:sp>
      <p:sp>
        <p:nvSpPr>
          <p:cNvPr id="71703" name="TextBox 27">
            <a:extLst>
              <a:ext uri="{FF2B5EF4-FFF2-40B4-BE49-F238E27FC236}">
                <a16:creationId xmlns:a16="http://schemas.microsoft.com/office/drawing/2014/main" id="{D8A26AB1-AE7B-4BEF-0929-9FB2FED317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4267200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1</a:t>
            </a:r>
            <a:r>
              <a:rPr lang="en-US" altLang="en-US" sz="1200" baseline="30000">
                <a:solidFill>
                  <a:schemeClr val="bg1">
                    <a:lumMod val="75000"/>
                  </a:schemeClr>
                </a:solidFill>
              </a:rPr>
              <a:t>st</a:t>
            </a:r>
            <a:endParaRPr lang="en-US" alt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1704" name="TextBox 28">
            <a:extLst>
              <a:ext uri="{FF2B5EF4-FFF2-40B4-BE49-F238E27FC236}">
                <a16:creationId xmlns:a16="http://schemas.microsoft.com/office/drawing/2014/main" id="{F8B962A4-2877-94E0-8E0D-388C77E5F5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200" y="4814888"/>
            <a:ext cx="48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2</a:t>
            </a:r>
            <a:r>
              <a:rPr lang="en-US" altLang="en-US" sz="12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endParaRPr lang="en-US" altLang="en-US" sz="18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1033BCF-3E80-37DD-3F7B-8CA2CF8CB511}"/>
              </a:ext>
            </a:extLst>
          </p:cNvPr>
          <p:cNvSpPr txBox="1"/>
          <p:nvPr/>
        </p:nvSpPr>
        <p:spPr>
          <a:xfrm>
            <a:off x="858379" y="3005039"/>
            <a:ext cx="4189412" cy="2677656"/>
          </a:xfrm>
          <a:prstGeom prst="rect">
            <a:avLst/>
          </a:prstGeom>
          <a:solidFill>
            <a:schemeClr val="accent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Woraus bestehen (Pseudo-)Membranen?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Fibrin, Schleim und Entzündungszellen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Wo sind sie am ehesten anzutreffen?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Das Tarsalgelenk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Was ist der wesentliche Unterschied zwischen den beiden?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Wie stark sie an der Augenoberfläche haften</a:t>
            </a:r>
          </a:p>
          <a:p>
            <a:endParaRPr lang="en-US" sz="1400" i="1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Woran erkennt man, um welche Art es sich handelt?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Indem man sie abzieht – </a:t>
            </a:r>
            <a:r>
              <a:rPr lang="en-US" sz="1200" dirty="0">
                <a:solidFill>
                  <a:srgbClr val="0000FF"/>
                </a:solidFill>
              </a:rPr>
              <a:t>wenn das darunterliegende Gewebe blutet, handelte es sich um eine echte Membran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2C090D6-2DBE-B622-A07F-23F99EB369AD}"/>
              </a:ext>
            </a:extLst>
          </p:cNvPr>
          <p:cNvSpPr/>
          <p:nvPr/>
        </p:nvSpPr>
        <p:spPr>
          <a:xfrm>
            <a:off x="733989" y="5590237"/>
            <a:ext cx="4438191" cy="643037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044F42-2997-9860-64C9-0B78EF630705}"/>
              </a:ext>
            </a:extLst>
          </p:cNvPr>
          <p:cNvSpPr txBox="1"/>
          <p:nvPr/>
        </p:nvSpPr>
        <p:spPr>
          <a:xfrm>
            <a:off x="419622" y="3267075"/>
            <a:ext cx="6047811" cy="181588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Abgesehen davon, die morbide Neugier des behandelnden Augenarztes zu befriedigen, warum sollten Sie sich die Mühe machen, sie abzuziehen, um es herauszufinden?</a:t>
            </a:r>
          </a:p>
          <a:p>
            <a:r>
              <a:rPr lang="en-US" sz="1200" dirty="0"/>
              <a:t>Weil Pseudomembranen und echte Membranen sehr unterschiedliche Langzeitprognosen mit sich bringen. </a:t>
            </a:r>
            <a:r>
              <a:rPr lang="en-US" sz="1200" dirty="0">
                <a:solidFill>
                  <a:srgbClr val="0000FF"/>
                </a:solidFill>
              </a:rPr>
              <a:t>Echte Membranen können zu einer Vernarbung der Bindehaut führen, </a:t>
            </a:r>
            <a:r>
              <a:rPr lang="en-US" sz="1200" dirty="0"/>
              <a:t>was wiederum drei klinisch schädliche Folgen haben kann:</a:t>
            </a:r>
          </a:p>
          <a:p>
            <a:r>
              <a:rPr lang="en-US" sz="1200" dirty="0"/>
              <a:t>--Symblepharonbildung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sz="1200" b="1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sz="1200" b="1" i="1" dirty="0">
                <a:solidFill>
                  <a:schemeClr val="bg1">
                    <a:lumMod val="65000"/>
                  </a:schemeClr>
                </a:solidFill>
              </a:rPr>
              <a:t>?</a:t>
            </a:r>
            <a:endParaRPr lang="en-US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9" name="Text Box 17">
            <a:extLst>
              <a:ext uri="{FF2B5EF4-FFF2-40B4-BE49-F238E27FC236}">
                <a16:creationId xmlns:a16="http://schemas.microsoft.com/office/drawing/2014/main" id="{599766B8-3D0F-433C-A8CF-59A3C7A9CD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859" y="765608"/>
            <a:ext cx="4075155" cy="69044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Übertragung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b="1" i="1" dirty="0" err="1">
                <a:solidFill>
                  <a:schemeClr val="bg1">
                    <a:lumMod val="65000"/>
                  </a:schemeClr>
                </a:solidFill>
              </a:rPr>
              <a:t>durch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engen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Kontakt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Augen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oder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Atemwegssekreten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Gegenstände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…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kontaminierte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Schwimmbäder</a:t>
            </a:r>
            <a:endParaRPr lang="en-US" alt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063865"/>
      </p:ext>
    </p:extLst>
  </p:cSld>
  <p:clrMapOvr>
    <a:masterClrMapping/>
  </p:clrMapOvr>
</p:sld>
</file>

<file path=ppt/theme/theme1.xml><?xml version="1.0" encoding="utf-8"?>
<a:theme xmlns:a="http://schemas.openxmlformats.org/drawingml/2006/main" name="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22132</Words>
  <Application>Microsoft Office PowerPoint</Application>
  <PresentationFormat>Bildschirmpräsentation (4:3)</PresentationFormat>
  <Paragraphs>5373</Paragraphs>
  <Slides>147</Slides>
  <Notes>140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147</vt:i4>
      </vt:variant>
    </vt:vector>
  </HeadingPairs>
  <TitlesOfParts>
    <vt:vector size="151" baseType="lpstr">
      <vt:lpstr>Arial</vt:lpstr>
      <vt:lpstr>Segoe Script</vt:lpstr>
      <vt:lpstr>Wingdings</vt:lpstr>
      <vt:lpstr>Network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PowerPoint-Präsentation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PowerPoint-Präsentation</vt:lpstr>
      <vt:lpstr>Adenovirale Konjunktivitis</vt:lpstr>
      <vt:lpstr>Adenovirale Konjunktivitis</vt:lpstr>
      <vt:lpstr>PowerPoint-Präsentation</vt:lpstr>
      <vt:lpstr>Adenovirale Konjunktivitis</vt:lpstr>
      <vt:lpstr>Adenovirale Konjunktivitis</vt:lpstr>
      <vt:lpstr>PowerPoint-Präsentation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PowerPoint-Präsentation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PowerPoint-Präsentation</vt:lpstr>
      <vt:lpstr>Adenovirale Konjunktivitis</vt:lpstr>
      <vt:lpstr>Adenovirale Konjunktivitis</vt:lpstr>
      <vt:lpstr>PowerPoint-Präsentation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  <vt:lpstr>Adenovirale Konjunktivitis</vt:lpstr>
    </vt:vector>
  </TitlesOfParts>
  <Company>LSU Ophthalmology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Study Guide: Adenoviral Conjunctivitis</dc:title>
  <dc:creator>Steven B. Flynn</dc:creator>
  <cp:keywords>, docId:F219F58E094EA41289B01AC4BC5AF68B</cp:keywords>
  <cp:lastModifiedBy>Assaf Abdelrahman</cp:lastModifiedBy>
  <cp:revision>321</cp:revision>
  <dcterms:created xsi:type="dcterms:W3CDTF">2008-09-03T21:49:59Z</dcterms:created>
  <dcterms:modified xsi:type="dcterms:W3CDTF">2026-07-02T14:21:39Z</dcterms:modified>
</cp:coreProperties>
</file>